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234" r:id="rId2"/>
    <p:sldId id="1235" r:id="rId3"/>
    <p:sldId id="1236" r:id="rId4"/>
    <p:sldId id="1237" r:id="rId5"/>
    <p:sldId id="1238" r:id="rId6"/>
    <p:sldId id="1239" r:id="rId7"/>
    <p:sldId id="1240" r:id="rId8"/>
    <p:sldId id="1241" r:id="rId9"/>
    <p:sldId id="1242" r:id="rId10"/>
    <p:sldId id="268" r:id="rId11"/>
    <p:sldId id="1246" r:id="rId12"/>
    <p:sldId id="1243" r:id="rId13"/>
    <p:sldId id="1244" r:id="rId14"/>
    <p:sldId id="1245" r:id="rId15"/>
  </p:sldIdLst>
  <p:sldSz cx="12192000" cy="6858000"/>
  <p:notesSz cx="6858000" cy="9144000"/>
  <p:defaultTextStyle>
    <a:defPPr>
      <a:defRPr lang="en-US"/>
    </a:defPPr>
    <a:lvl1pPr>
      <a:spcBef>
        <a:spcPts val="0"/>
      </a:spcBef>
      <a:buClr>
        <a:schemeClr val="accent1"/>
      </a:buClr>
      <a:defRPr sz="1800"/>
    </a:lvl1pPr>
    <a:lvl2pPr marL="1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2pPr>
    <a:lvl3pPr marL="3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3pPr>
    <a:lvl4pPr marL="5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4pPr>
    <a:lvl5pPr marL="72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5pPr>
    <a:lvl6pPr marL="90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6pPr>
    <a:lvl7pPr marL="10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7pPr>
    <a:lvl8pPr marL="12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8pPr>
    <a:lvl9pPr marL="14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y Welle" initials="DW" lastIdx="1" clrIdx="0">
    <p:extLst>
      <p:ext uri="{19B8F6BF-5375-455C-9EA6-DF929625EA0E}">
        <p15:presenceInfo xmlns:p15="http://schemas.microsoft.com/office/powerpoint/2012/main" userId="S::denwelle1@publicisgroupe.net::08b00602-60fa-48c3-96fb-06a947b67c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  <a:insideH>
            <a:ln w="12700" cmpd="sng">
              <a:solidFill>
                <a:schemeClr val="accent6">
                  <a:alpha val="15000"/>
                </a:scheme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  <a:fill>
          <a:solidFill>
            <a:schemeClr val="accent6">
              <a:alpha val="5000"/>
            </a:schemeClr>
          </a:solidFill>
        </a:fill>
      </a:tcStyle>
    </a:band1H>
    <a:band2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</a:tcStyle>
    </a:band2H>
    <a:band1V>
      <a:tcStyle>
        <a:tcBdr/>
        <a:fill>
          <a:solidFill>
            <a:schemeClr val="accent6">
              <a:alpha val="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9" autoAdjust="0"/>
    <p:restoredTop sz="97461" autoAdjust="0"/>
  </p:normalViewPr>
  <p:slideViewPr>
    <p:cSldViewPr showGuides="1">
      <p:cViewPr varScale="1">
        <p:scale>
          <a:sx n="130" d="100"/>
          <a:sy n="130" d="100"/>
        </p:scale>
        <p:origin x="144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31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>
            <a:extLst>
              <a:ext uri="{FF2B5EF4-FFF2-40B4-BE49-F238E27FC236}">
                <a16:creationId xmlns:a16="http://schemas.microsoft.com/office/drawing/2014/main" id="{9A8492AF-21D1-4EA9-B88E-2B2469E5B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2C5CF11-9AB8-4366-83D6-4A911EAE6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F2B9-B350-4061-A6D1-2A3340A8623F}" type="datetimeFigureOut">
              <a:rPr lang="en-US" sz="1050" smtClean="0">
                <a:solidFill>
                  <a:schemeClr val="tx2"/>
                </a:solidFill>
                <a:latin typeface="+mn-lt"/>
              </a:rPr>
              <a:t>2/12/2024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7856F-D8D3-4EDB-AD63-B3F843214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66997-7A2F-418F-AC55-BAC678F9F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50" b="1" dirty="0">
                <a:solidFill>
                  <a:schemeClr val="accent2"/>
                </a:solidFill>
                <a:latin typeface="+mn-lt"/>
              </a:rPr>
              <a:t>Hand out</a:t>
            </a:r>
            <a:r>
              <a:rPr lang="en-US" sz="1050" dirty="0">
                <a:solidFill>
                  <a:schemeClr val="accent2"/>
                </a:solidFill>
                <a:latin typeface="+mn-lt"/>
              </a:rPr>
              <a:t> </a:t>
            </a:r>
            <a:fld id="{C92BABF8-1341-4DCB-864A-D83C08BEEAE4}" type="slidenum">
              <a:rPr lang="en-US" sz="1050" smtClean="0">
                <a:solidFill>
                  <a:schemeClr val="tx2"/>
                </a:solidFill>
                <a:latin typeface="+mn-lt"/>
              </a:rPr>
              <a:t>‹#›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Siemens logo">
            <a:extLst>
              <a:ext uri="{FF2B5EF4-FFF2-40B4-BE49-F238E27FC236}">
                <a16:creationId xmlns:a16="http://schemas.microsoft.com/office/drawing/2014/main" id="{C5A460D9-E760-498F-8A06-286EB0B00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000" y="550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76FBC1AF-E4C9-412F-9B6D-66CD520F95DB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406800" y="619200"/>
            <a:ext cx="6048000" cy="340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"/>
          <p:cNvSpPr>
            <a:spLocks noGrp="1"/>
          </p:cNvSpPr>
          <p:nvPr>
            <p:ph type="body" sz="quarter" idx="3"/>
          </p:nvPr>
        </p:nvSpPr>
        <p:spPr>
          <a:xfrm>
            <a:off x="406800" y="4575600"/>
            <a:ext cx="6048000" cy="39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Notes</a:t>
            </a:r>
            <a:r>
              <a:rPr lang="en-US" dirty="0"/>
              <a:t> </a:t>
            </a:r>
            <a:fld id="{E76C657F-0E32-4130-ADDA-66B81138A76A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6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0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15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ep Blue 8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descr="Headline of the presentation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0400" y="1414464"/>
            <a:ext cx="11376788" cy="2462213"/>
          </a:xfrm>
          <a:noFill/>
        </p:spPr>
        <p:txBody>
          <a:bodyPr wrap="square" rIns="0" bIns="0" anchor="b" anchorCtr="0">
            <a:spAutoFit/>
          </a:bodyPr>
          <a:lstStyle>
            <a:lvl1pPr marL="0">
              <a:lnSpc>
                <a:spcPct val="10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chart, </a:t>
            </a:r>
            <a:br>
              <a:rPr lang="en-US" dirty="0"/>
            </a:br>
            <a:r>
              <a:rPr lang="en-US" dirty="0"/>
              <a:t>Arial,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 descr="Subheadline of the presentation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1162" y="3876677"/>
            <a:ext cx="9286875" cy="1930398"/>
          </a:xfrm>
          <a:prstGeom prst="rect">
            <a:avLst/>
          </a:prstGeom>
        </p:spPr>
        <p:txBody>
          <a:bodyPr lIns="0" tIns="370800">
            <a:noAutofit/>
          </a:bodyPr>
          <a:lstStyle>
            <a:lvl1pPr marL="0" indent="0" algn="l">
              <a:spcAft>
                <a:spcPts val="300"/>
              </a:spcAft>
              <a:buNone/>
              <a:defRPr sz="32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r>
              <a:rPr lang="en-US" dirty="0"/>
              <a:t>Subhead for headline size 80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7" name="Siemens Logo" descr="Siemens logo">
            <a:extLst>
              <a:ext uri="{FF2B5EF4-FFF2-40B4-BE49-F238E27FC236}">
                <a16:creationId xmlns:a16="http://schemas.microsoft.com/office/drawing/2014/main" id="{670C6E6A-0191-4020-A084-BB23C7AE6B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274400" y="6364800"/>
            <a:ext cx="1512000" cy="24040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A091B94-E424-0070-25F4-CB16CAE08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>
          <a:xfrm>
            <a:off x="411162" y="6310800"/>
            <a:ext cx="648000" cy="547200"/>
          </a:xfrm>
        </p:spPr>
        <p:txBody>
          <a:bodyPr/>
          <a:lstStyle/>
          <a:p>
            <a:r>
              <a:rPr lang="en-US" dirty="0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descr="Slide headline">
            <a:extLst>
              <a:ext uri="{FF2B5EF4-FFF2-40B4-BE49-F238E27FC236}">
                <a16:creationId xmlns:a16="http://schemas.microsoft.com/office/drawing/2014/main" id="{B29E3DA4-014E-4F3D-8186-84366ADF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1058400" y="1234800"/>
            <a:ext cx="9216000" cy="1162523"/>
          </a:xfrm>
          <a:noFill/>
        </p:spPr>
        <p:txBody>
          <a:bodyPr wrap="square" lIns="0" tIns="54000" rIns="0" bIns="0" anchor="t" anchorCtr="0">
            <a:spAutoFit/>
          </a:bodyPr>
          <a:lstStyle>
            <a:lvl1pPr marL="0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3" name="Copy" descr="Content text frame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058400" y="2397324"/>
            <a:ext cx="9216000" cy="3409751"/>
          </a:xfrm>
          <a:prstGeom prst="rect">
            <a:avLst/>
          </a:prstGeom>
        </p:spPr>
        <p:txBody>
          <a:bodyPr tIns="108000">
            <a:noAutofit/>
          </a:bodyPr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144000" indent="-144000" algn="l">
              <a:spcAft>
                <a:spcPts val="0"/>
              </a:spcAft>
              <a:buFont typeface="Arial" panose="020B0604020202020204" pitchFamily="34" charset="0"/>
              <a:buChar char="•"/>
              <a:defRPr sz="1400" b="0"/>
            </a:lvl3pPr>
            <a:lvl4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4pPr>
            <a:lvl5pPr marL="144000" indent="-144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5pPr>
            <a:lvl6pPr marL="36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6pPr>
            <a:lvl7pPr marL="36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7pPr>
            <a:lvl8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8pPr>
            <a:lvl9pPr marL="54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9pPr>
          </a:lstStyle>
          <a:p>
            <a:pPr lvl="0"/>
            <a:r>
              <a:rPr lang="en-US" dirty="0"/>
              <a:t>Click to edit the contact</a:t>
            </a:r>
          </a:p>
          <a:p>
            <a:pPr lvl="1"/>
            <a:r>
              <a:rPr lang="en-US" dirty="0"/>
              <a:t>Name etc.</a:t>
            </a:r>
          </a:p>
          <a:p>
            <a:pPr lvl="2"/>
            <a:r>
              <a:rPr lang="en-US" dirty="0"/>
              <a:t>Skills etc.</a:t>
            </a:r>
          </a:p>
          <a:p>
            <a:pPr lvl="3"/>
            <a:r>
              <a:rPr lang="en-US" dirty="0"/>
              <a:t>Name etc. sublevel</a:t>
            </a:r>
          </a:p>
          <a:p>
            <a:pPr lvl="4"/>
            <a:r>
              <a:rPr lang="en-US" dirty="0"/>
              <a:t>Skills etc. sublevel</a:t>
            </a:r>
          </a:p>
        </p:txBody>
      </p:sp>
      <p:pic>
        <p:nvPicPr>
          <p:cNvPr id="10" name="Siemens Logo" descr="Siemens logo">
            <a:extLst>
              <a:ext uri="{FF2B5EF4-FFF2-40B4-BE49-F238E27FC236}">
                <a16:creationId xmlns:a16="http://schemas.microsoft.com/office/drawing/2014/main" id="{5FD2C39E-5D81-4A0E-9F45-9093289008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FF9630D-791D-45AE-8E5E-36F747F5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r>
              <a:rPr lang="en-US" dirty="0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778" userDrawn="1">
          <p15:clr>
            <a:srgbClr val="65CEFF"/>
          </p15:clr>
        </p15:guide>
        <p15:guide id="5" orient="horz" pos="3658" userDrawn="1">
          <p15:clr>
            <a:srgbClr val="65CEFF"/>
          </p15:clr>
        </p15:guide>
        <p15:guide id="6" orient="horz" pos="4157" userDrawn="1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Slide headline">
            <a:extLst>
              <a:ext uri="{FF2B5EF4-FFF2-40B4-BE49-F238E27FC236}">
                <a16:creationId xmlns:a16="http://schemas.microsoft.com/office/drawing/2014/main" id="{2500D031-E8B7-42AD-B616-57A243A31EFA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" descr="Content text frame">
            <a:extLst>
              <a:ext uri="{FF2B5EF4-FFF2-40B4-BE49-F238E27FC236}">
                <a16:creationId xmlns:a16="http://schemas.microsoft.com/office/drawing/2014/main" id="{6750A408-ED0E-47CF-AC3A-5AD4A6E25CE3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11161" y="1414800"/>
            <a:ext cx="7200000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" descr="Page number">
            <a:extLst>
              <a:ext uri="{FF2B5EF4-FFF2-40B4-BE49-F238E27FC236}">
                <a16:creationId xmlns:a16="http://schemas.microsoft.com/office/drawing/2014/main" id="{1C051FD7-F65C-4306-9083-C9770A0A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7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n.Nalivaika.ext@siemens.com" TargetMode="External"/><Relationship Id="rId2" Type="http://schemas.openxmlformats.org/officeDocument/2006/relationships/hyperlink" Target="mailto:jan.nalivaika.ext@siemen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dwig.siebert@iwb.tum.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tate of industrial robotics: challenges &amp; opportunities">
            <a:extLst>
              <a:ext uri="{FF2B5EF4-FFF2-40B4-BE49-F238E27FC236}">
                <a16:creationId xmlns:a16="http://schemas.microsoft.com/office/drawing/2014/main" id="{451AB021-636E-1F95-FA4B-FE23D2316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" t="25298" r="547" b="30459"/>
          <a:stretch/>
        </p:blipFill>
        <p:spPr bwMode="auto">
          <a:xfrm>
            <a:off x="-66676" y="-2"/>
            <a:ext cx="12258675" cy="31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6AD0D-5C18-3DDA-653C-7F18EBB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5" y="3436220"/>
            <a:ext cx="11376788" cy="1661993"/>
          </a:xfrm>
        </p:spPr>
        <p:txBody>
          <a:bodyPr anchor="t"/>
          <a:lstStyle/>
          <a:p>
            <a:r>
              <a:rPr lang="en-US" sz="3600" kern="100" dirty="0">
                <a:effectLst/>
                <a:latin typeface="Siemens Slab Blac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Methodical Approach for Analyzing Process Variables and Optimizing Boundary Conditions in Multi-Axis Robot Programs</a:t>
            </a:r>
            <a:endParaRPr lang="en-DE" sz="3600" dirty="0">
              <a:latin typeface="Siemens Slab Blac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6F69-BAAC-515F-B69B-915B1E3D18AB}"/>
              </a:ext>
            </a:extLst>
          </p:cNvPr>
          <p:cNvSpPr txBox="1"/>
          <p:nvPr/>
        </p:nvSpPr>
        <p:spPr>
          <a:xfrm>
            <a:off x="335360" y="5357982"/>
            <a:ext cx="10081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Siemens Sans" pitchFamily="2" charset="0"/>
              </a:rPr>
              <a:t>Submitted by: 	Jan Nalivaika 		Supervised by: 	Ludwig Siebert	(TUM)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Siemens Sans" pitchFamily="2" charset="0"/>
              </a:rPr>
              <a:t>	            						Marius Breuer 	(Siemens AG)</a:t>
            </a:r>
          </a:p>
        </p:txBody>
      </p:sp>
      <p:sp>
        <p:nvSpPr>
          <p:cNvPr id="11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1C63D3C-5063-2D1F-13AC-6A74F5F29CE7}"/>
              </a:ext>
            </a:extLst>
          </p:cNvPr>
          <p:cNvSpPr txBox="1">
            <a:spLocks/>
          </p:cNvSpPr>
          <p:nvPr/>
        </p:nvSpPr>
        <p:spPr bwMode="black">
          <a:xfrm>
            <a:off x="424185" y="6325638"/>
            <a:ext cx="9188891" cy="2736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</p:spTree>
    <p:extLst>
      <p:ext uri="{BB962C8B-B14F-4D97-AF65-F5344CB8AC3E}">
        <p14:creationId xmlns:p14="http://schemas.microsoft.com/office/powerpoint/2010/main" val="13569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 descr="Sample contact data">
            <a:extLst>
              <a:ext uri="{FF2B5EF4-FFF2-40B4-BE49-F238E27FC236}">
                <a16:creationId xmlns:a16="http://schemas.microsoft.com/office/drawing/2014/main" id="{A8C0B1B3-7902-4A0F-A274-1F5878B8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25" y="1527634"/>
            <a:ext cx="4570406" cy="1789677"/>
          </a:xfrm>
        </p:spPr>
        <p:txBody>
          <a:bodyPr/>
          <a:lstStyle/>
          <a:p>
            <a:pPr lvl="1"/>
            <a:r>
              <a:rPr lang="en-US" noProof="0" dirty="0"/>
              <a:t>Jan Nalivaika (TUM) </a:t>
            </a:r>
            <a:r>
              <a:rPr lang="en-US" dirty="0"/>
              <a:t>Student</a:t>
            </a:r>
            <a:br>
              <a:rPr lang="en-US" noProof="0" dirty="0"/>
            </a:br>
            <a:r>
              <a:rPr lang="de-DE" b="0" noProof="0" dirty="0"/>
              <a:t>Otto-Hahn-Ring 6</a:t>
            </a:r>
          </a:p>
          <a:p>
            <a:r>
              <a:rPr lang="de-DE" noProof="0" dirty="0"/>
              <a:t>81739 Munich, Germany</a:t>
            </a:r>
          </a:p>
          <a:p>
            <a:pPr lvl="1"/>
            <a:r>
              <a:rPr lang="en-US" b="0" noProof="0" dirty="0"/>
              <a:t>Phone +49 163 7180148</a:t>
            </a:r>
          </a:p>
          <a:p>
            <a:pPr lvl="1"/>
            <a:r>
              <a:rPr lang="en-US" b="0" noProof="0" dirty="0"/>
              <a:t>E-mail</a:t>
            </a:r>
            <a:r>
              <a:rPr lang="en-US" noProof="0" dirty="0"/>
              <a:t> </a:t>
            </a:r>
            <a:r>
              <a:rPr lang="en-US" noProof="0" dirty="0">
                <a:solidFill>
                  <a:srgbClr val="00E6D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jan.nalivaika.ext@siemens.com</a:t>
            </a:r>
            <a:br>
              <a:rPr lang="en-US" dirty="0">
                <a:solidFill>
                  <a:srgbClr val="00E6DC"/>
                </a:solidFill>
              </a:rPr>
            </a:br>
            <a:r>
              <a:rPr lang="en-US" dirty="0">
                <a:solidFill>
                  <a:srgbClr val="00E6DC"/>
                </a:solidFill>
              </a:rPr>
              <a:t>           </a:t>
            </a:r>
            <a:r>
              <a:rPr lang="en-US" dirty="0">
                <a:solidFill>
                  <a:srgbClr val="00E6D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nalivaika@outlook.de</a:t>
            </a:r>
            <a:endParaRPr lang="en-US" dirty="0">
              <a:solidFill>
                <a:srgbClr val="00E6DC"/>
              </a:solidFill>
            </a:endParaRPr>
          </a:p>
          <a:p>
            <a:pPr lvl="1"/>
            <a:endParaRPr lang="en-US" noProof="0" dirty="0"/>
          </a:p>
        </p:txBody>
      </p:sp>
      <p:sp>
        <p:nvSpPr>
          <p:cNvPr id="9" name="Subtitle" descr="Sample contact data">
            <a:extLst>
              <a:ext uri="{FF2B5EF4-FFF2-40B4-BE49-F238E27FC236}">
                <a16:creationId xmlns:a16="http://schemas.microsoft.com/office/drawing/2014/main" id="{4260123B-8C19-0428-361A-BD74A9985971}"/>
              </a:ext>
            </a:extLst>
          </p:cNvPr>
          <p:cNvSpPr txBox="1">
            <a:spLocks/>
          </p:cNvSpPr>
          <p:nvPr/>
        </p:nvSpPr>
        <p:spPr bwMode="black">
          <a:xfrm>
            <a:off x="4663203" y="1527634"/>
            <a:ext cx="3358702" cy="2911016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Marius Breuer (Siemens AG) </a:t>
            </a:r>
          </a:p>
          <a:p>
            <a:pPr>
              <a:buClrTx/>
            </a:pPr>
            <a:r>
              <a:rPr lang="en-US" dirty="0"/>
              <a:t>Supervisor</a:t>
            </a:r>
            <a:br>
              <a:rPr lang="en-US" dirty="0"/>
            </a:br>
            <a:r>
              <a:rPr lang="de-DE" dirty="0"/>
              <a:t>Otto-Hahn-Ring 6</a:t>
            </a:r>
          </a:p>
          <a:p>
            <a:pPr>
              <a:buClrTx/>
            </a:pPr>
            <a:r>
              <a:rPr lang="de-DE" dirty="0"/>
              <a:t>81739 Munich, Germany</a:t>
            </a:r>
          </a:p>
          <a:p>
            <a:pPr lvl="1"/>
            <a:r>
              <a:rPr lang="en-US" b="0" dirty="0"/>
              <a:t>Phone +49 172 8396287</a:t>
            </a:r>
          </a:p>
          <a:p>
            <a:pPr lvl="1"/>
            <a:r>
              <a:rPr lang="en-US" b="0" dirty="0"/>
              <a:t>E-mail </a:t>
            </a:r>
            <a:r>
              <a:rPr lang="en-US" u="sng" dirty="0">
                <a:solidFill>
                  <a:srgbClr val="00E6DC"/>
                </a:solidFill>
              </a:rPr>
              <a:t>marius.breuer@siemens.com</a:t>
            </a:r>
          </a:p>
        </p:txBody>
      </p:sp>
      <p:sp>
        <p:nvSpPr>
          <p:cNvPr id="10" name="Subtitle" descr="Sample contact data">
            <a:extLst>
              <a:ext uri="{FF2B5EF4-FFF2-40B4-BE49-F238E27FC236}">
                <a16:creationId xmlns:a16="http://schemas.microsoft.com/office/drawing/2014/main" id="{235FC131-8B33-9083-1C37-E2D29583AD72}"/>
              </a:ext>
            </a:extLst>
          </p:cNvPr>
          <p:cNvSpPr txBox="1">
            <a:spLocks/>
          </p:cNvSpPr>
          <p:nvPr/>
        </p:nvSpPr>
        <p:spPr bwMode="black">
          <a:xfrm>
            <a:off x="496125" y="3939646"/>
            <a:ext cx="3358702" cy="1672506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Ludwig Siebert (TUM-IBW) </a:t>
            </a:r>
          </a:p>
          <a:p>
            <a:pPr>
              <a:buClrTx/>
            </a:pPr>
            <a:r>
              <a:rPr lang="en-US" dirty="0"/>
              <a:t>Supervisor</a:t>
            </a:r>
            <a:br>
              <a:rPr lang="en-US" dirty="0"/>
            </a:br>
            <a:r>
              <a:rPr lang="de-DE" dirty="0" err="1"/>
              <a:t>Boltzmannstr</a:t>
            </a:r>
            <a:r>
              <a:rPr lang="de-DE" dirty="0"/>
              <a:t>. 15</a:t>
            </a:r>
          </a:p>
          <a:p>
            <a:pPr>
              <a:buClrTx/>
            </a:pPr>
            <a:r>
              <a:rPr lang="de-DE" dirty="0"/>
              <a:t>85748 Garching at Munich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Phone +49 (89) 289 – 15578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E-mail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E6DC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ludwig.siebert@iwb.tum.de</a:t>
            </a:r>
            <a:endParaRPr lang="en-US" b="1" u="sng" dirty="0">
              <a:solidFill>
                <a:srgbClr val="00E6DC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EF53AA-5BB0-5C83-32CF-6A0B354E2ABE}"/>
              </a:ext>
            </a:extLst>
          </p:cNvPr>
          <p:cNvSpPr txBox="1">
            <a:spLocks/>
          </p:cNvSpPr>
          <p:nvPr/>
        </p:nvSpPr>
        <p:spPr bwMode="black">
          <a:xfrm>
            <a:off x="335360" y="548680"/>
            <a:ext cx="11376788" cy="615553"/>
          </a:xfrm>
          <a:prstGeom prst="rect">
            <a:avLst/>
          </a:prstGeom>
          <a:noFill/>
        </p:spPr>
        <p:txBody>
          <a:bodyPr vert="horz" wrap="square" lIns="0" tIns="540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</a:pPr>
            <a:r>
              <a:rPr lang="en-US" sz="4000" dirty="0"/>
              <a:t>Contact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304408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Sources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D1103442-656C-6294-76FB-C61BEB6219CE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1A904643-C2E4-1E23-1F69-DB37716EEAA9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4048E-9267-DE4D-87DD-B9D7AB089FF5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Add stuff here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1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1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5612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2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291439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3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13546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Table of contents</a:t>
            </a:r>
            <a:endParaRPr lang="en-DE" sz="4000" dirty="0"/>
          </a:p>
        </p:txBody>
      </p:sp>
      <p:sp>
        <p:nvSpPr>
          <p:cNvPr id="6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A89480DC-6FBE-83B5-BF7E-3D618AFA0538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7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E8D90096-BCDD-63E0-81E9-53CE5D040AC5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A722A-170E-366A-9776-4E73D4575B5E}"/>
              </a:ext>
            </a:extLst>
          </p:cNvPr>
          <p:cNvSpPr txBox="1"/>
          <p:nvPr/>
        </p:nvSpPr>
        <p:spPr>
          <a:xfrm>
            <a:off x="335360" y="1988839"/>
            <a:ext cx="9291803" cy="3209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Motivation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Problem Formulation and Aim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Sate of the Art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Methodology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Implementation and Results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Discussion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Outlook</a:t>
            </a:r>
            <a:endParaRPr lang="en-DE" sz="3000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Motivation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1785DF1-7370-EAA1-36FF-D3FBD8E2D534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751A1261-DB3F-A057-4200-0BE69EA9DDCC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2FF0-7DE0-336F-3B6F-62126BE3DD83}"/>
              </a:ext>
            </a:extLst>
          </p:cNvPr>
          <p:cNvSpPr txBox="1"/>
          <p:nvPr/>
        </p:nvSpPr>
        <p:spPr>
          <a:xfrm>
            <a:off x="335360" y="1988840"/>
            <a:ext cx="489654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Robots are cool!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Manufacturing advances.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More Data is gathered.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can we use that data for?</a:t>
            </a:r>
          </a:p>
          <a:p>
            <a:pPr algn="l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Problem Formulation and Aim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3CB3A67-3301-7030-9DD0-88F1EDA0CE75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377D0F49-B1C1-157F-A81C-6F9F5C3D2909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B622B-E233-E6FB-FB05-62CA859E4390}"/>
              </a:ext>
            </a:extLst>
          </p:cNvPr>
          <p:cNvSpPr txBox="1"/>
          <p:nvPr/>
        </p:nvSpPr>
        <p:spPr>
          <a:xfrm>
            <a:off x="335360" y="1988840"/>
            <a:ext cx="1015312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Problem: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 method present that is adaptable to any system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Not possible to specify desired process parameters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Not possible to weigh individual process parameters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 solution to optimize boundary conditions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Aim: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Develop a system that analyzes process variables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Return a single numerical value describing the process, base on user selected process variables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Present option to optimize boundary condition 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State of the Art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BE7D9A8A-3631-694F-6BAF-10F6A6B4150B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6AECF35-B500-6D3E-D2DC-4333F46CBCC3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4C0BD-3B2B-6784-4D29-AA600DF14BBD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research gap by comparing what was already done and what is missing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Methodology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94DCF0B-979F-83CD-7C7F-527AE17D3CCE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634A235-A5F7-870F-B936-DF620B3F54CB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8B0A4-7F98-AFFA-8255-9CB84C46A35A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cool images of methodology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Implementation and Results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92A469DB-A292-6719-ABCE-B2E8DD968943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9E4F0554-1F7E-DBE2-041C-EA21C2FF303F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2FCB-BD50-19BC-DAB4-099AE7B79903}"/>
              </a:ext>
            </a:extLst>
          </p:cNvPr>
          <p:cNvSpPr txBox="1"/>
          <p:nvPr/>
        </p:nvSpPr>
        <p:spPr>
          <a:xfrm>
            <a:off x="335360" y="1988840"/>
            <a:ext cx="10153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cool images from modeled robot and results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Show PSO optimization running</a:t>
            </a:r>
          </a:p>
          <a:p>
            <a:pPr algn="l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Discussion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2F58523D-D01F-3FA8-C6C9-7D8627082D91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7BDDD264-D09B-273A-9533-92629F513E1F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71F8E-3BA1-D761-BC0D-7628B59B44F2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Explain why results are good and what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214609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Outlook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D1103442-656C-6294-76FB-C61BEB6219CE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1A904643-C2E4-1E23-1F69-DB37716EEAA9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4048E-9267-DE4D-87DD-B9D7AB089FF5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what is possible in the future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12461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22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Siemens AG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t" anchorCtr="0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sie-ppt-O365-16x9-standard-eng-v3-4-4.pptx" id="{546CC482-0BBB-4CFB-B701-E3D0627EFDB3}" vid="{22300633-0624-408C-B4D8-A1C9F6F4C759}"/>
    </a:ext>
  </a:extLst>
</a:theme>
</file>

<file path=ppt/theme/theme2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sie-ppt-O365-16x9-standard-eng-v3-4-4</Template>
  <TotalTime>0</TotalTime>
  <Words>482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Siemens Sans</vt:lpstr>
      <vt:lpstr>Siemens Slab Black</vt:lpstr>
      <vt:lpstr>Siemens 2022</vt:lpstr>
      <vt:lpstr>Methodical Approach for Analyzing Process Variables and Optimizing Boundary Conditions in Multi-Axis Robot Programs</vt:lpstr>
      <vt:lpstr>Table of contents</vt:lpstr>
      <vt:lpstr>Motivation</vt:lpstr>
      <vt:lpstr>Problem Formulation and Aim</vt:lpstr>
      <vt:lpstr>State of the Art</vt:lpstr>
      <vt:lpstr>Methodology</vt:lpstr>
      <vt:lpstr>Implementation and Results</vt:lpstr>
      <vt:lpstr>Discussion</vt:lpstr>
      <vt:lpstr>Outlook</vt:lpstr>
      <vt:lpstr>PowerPoint Presentation</vt:lpstr>
      <vt:lpstr>Sources</vt:lpstr>
      <vt:lpstr>Backup Slide 1</vt:lpstr>
      <vt:lpstr>Backup Slide 2</vt:lpstr>
      <vt:lpstr>Backup 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Master-Thesis </dc:title>
  <dc:creator>Nalivaika, Jan (ext) (T AMM FMP-DE)</dc:creator>
  <cp:keywords>Template</cp:keywords>
  <dc:description>Version 3.4.4
April 2023</dc:description>
  <cp:lastModifiedBy>Nalivaika, Jan (T AMC FMP-DE)</cp:lastModifiedBy>
  <cp:revision>264</cp:revision>
  <dcterms:created xsi:type="dcterms:W3CDTF">2023-10-02T13:28:39Z</dcterms:created>
  <dcterms:modified xsi:type="dcterms:W3CDTF">2024-02-12T07:05:02Z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4.0.0</vt:lpwstr>
  </property>
  <property fmtid="{D5CDD505-2E9C-101B-9397-08002B2CF9AE}" pid="3" name="Language">
    <vt:lpwstr>English</vt:lpwstr>
  </property>
  <property fmtid="{D5CDD505-2E9C-101B-9397-08002B2CF9AE}" pid="4" name="MSIP_Label_9d258917-277f-42cd-a3cd-14c4e9ee58bc_Enabled">
    <vt:lpwstr>true</vt:lpwstr>
  </property>
  <property fmtid="{D5CDD505-2E9C-101B-9397-08002B2CF9AE}" pid="5" name="MSIP_Label_9d258917-277f-42cd-a3cd-14c4e9ee58bc_SetDate">
    <vt:lpwstr>2023-10-02T13:30:28Z</vt:lpwstr>
  </property>
  <property fmtid="{D5CDD505-2E9C-101B-9397-08002B2CF9AE}" pid="6" name="MSIP_Label_9d258917-277f-42cd-a3cd-14c4e9ee58bc_Method">
    <vt:lpwstr>Standard</vt:lpwstr>
  </property>
  <property fmtid="{D5CDD505-2E9C-101B-9397-08002B2CF9AE}" pid="7" name="MSIP_Label_9d258917-277f-42cd-a3cd-14c4e9ee58bc_Name">
    <vt:lpwstr>restricted</vt:lpwstr>
  </property>
  <property fmtid="{D5CDD505-2E9C-101B-9397-08002B2CF9AE}" pid="8" name="MSIP_Label_9d258917-277f-42cd-a3cd-14c4e9ee58bc_SiteId">
    <vt:lpwstr>38ae3bcd-9579-4fd4-adda-b42e1495d55a</vt:lpwstr>
  </property>
  <property fmtid="{D5CDD505-2E9C-101B-9397-08002B2CF9AE}" pid="9" name="MSIP_Label_9d258917-277f-42cd-a3cd-14c4e9ee58bc_ActionId">
    <vt:lpwstr>939396d1-765d-4900-b17c-2753251d432f</vt:lpwstr>
  </property>
  <property fmtid="{D5CDD505-2E9C-101B-9397-08002B2CF9AE}" pid="10" name="MSIP_Label_9d258917-277f-42cd-a3cd-14c4e9ee58bc_ContentBits">
    <vt:lpwstr>0</vt:lpwstr>
  </property>
</Properties>
</file>