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1"/>
    <p:sldMasterId id="214748364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5" r:id="rId4"/>
    <p:sldId id="266" r:id="rId5"/>
    <p:sldId id="261" r:id="rId6"/>
    <p:sldId id="270" r:id="rId7"/>
    <p:sldId id="262" r:id="rId8"/>
    <p:sldId id="267" r:id="rId9"/>
    <p:sldId id="263" r:id="rId10"/>
    <p:sldId id="264" r:id="rId11"/>
    <p:sldId id="260" r:id="rId12"/>
    <p:sldId id="268" r:id="rId13"/>
    <p:sldId id="269" r:id="rId14"/>
    <p:sldId id="271" r:id="rId15"/>
  </p:sldIdLst>
  <p:sldSz cx="12192000" cy="6858000"/>
  <p:notesSz cx="9925050" cy="6665913"/>
  <p:custDataLst>
    <p:tags r:id="rId18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Inhalt" id="{ABA0CC13-5118-40AE-A916-234661DAC14A}">
          <p14:sldIdLst>
            <p14:sldId id="256"/>
            <p14:sldId id="265"/>
            <p14:sldId id="266"/>
            <p14:sldId id="261"/>
            <p14:sldId id="270"/>
            <p14:sldId id="262"/>
            <p14:sldId id="267"/>
            <p14:sldId id="263"/>
            <p14:sldId id="264"/>
            <p14:sldId id="260"/>
            <p14:sldId id="268"/>
            <p14:sldId id="269"/>
            <p14:sldId id="271"/>
          </p14:sldIdLst>
        </p14:section>
        <p14:section name="Backup" id="{919139A4-ADE2-4564-AE13-E4B8AE78359D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5" autoAdjust="0"/>
    <p:restoredTop sz="88283" autoAdjust="0"/>
  </p:normalViewPr>
  <p:slideViewPr>
    <p:cSldViewPr snapToGrid="0">
      <p:cViewPr varScale="1">
        <p:scale>
          <a:sx n="79" d="100"/>
          <a:sy n="79" d="100"/>
        </p:scale>
        <p:origin x="126" y="8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08/07/2022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de-DE" smtClean="0"/>
              <a:pPr>
                <a:defRPr/>
              </a:pPr>
              <a:t>08.07.2022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5877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5.tif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4.tiff"/><Relationship Id="rId5" Type="http://schemas.openxmlformats.org/officeDocument/2006/relationships/image" Target="../media/image3.emf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tif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2967932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Bild 3" descr="20150416 tum logo blau png final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black">
          <a:xfrm>
            <a:off x="11160665" y="324650"/>
            <a:ext cx="602472" cy="320400"/>
          </a:xfrm>
          <a:prstGeom prst="rect">
            <a:avLst/>
          </a:prstGeom>
        </p:spPr>
      </p:pic>
      <p:sp>
        <p:nvSpPr>
          <p:cNvPr id="4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2" y="2830480"/>
            <a:ext cx="5660389" cy="32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tx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425455" y="994337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427201" y="314326"/>
            <a:ext cx="1026620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Institut für Werkzeugmaschinen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und Betriebswissenschaften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Maschinenwesen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25453" y="2098967"/>
            <a:ext cx="5660391" cy="37779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11307235" y="6586188"/>
            <a:ext cx="461783" cy="152349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‹#›</a:t>
            </a:fld>
            <a:endParaRPr lang="de-DE" dirty="0"/>
          </a:p>
        </p:txBody>
      </p:sp>
      <p:grpSp>
        <p:nvGrpSpPr>
          <p:cNvPr id="18" name="Gruppieren 17"/>
          <p:cNvGrpSpPr/>
          <p:nvPr userDrawn="1"/>
        </p:nvGrpSpPr>
        <p:grpSpPr>
          <a:xfrm>
            <a:off x="2571751" y="1647825"/>
            <a:ext cx="9620250" cy="5310663"/>
            <a:chOff x="1327639" y="2191149"/>
            <a:chExt cx="7798776" cy="4767339"/>
          </a:xfrm>
        </p:grpSpPr>
        <p:pic>
          <p:nvPicPr>
            <p:cNvPr id="19" name="Grafik 18"/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14854" y="2191149"/>
              <a:ext cx="7511561" cy="4631682"/>
            </a:xfrm>
            <a:prstGeom prst="rect">
              <a:avLst/>
            </a:prstGeom>
          </p:spPr>
        </p:pic>
        <p:pic>
          <p:nvPicPr>
            <p:cNvPr id="20" name="Grafik 19"/>
            <p:cNvPicPr>
              <a:picLocks noChangeAspect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27639" y="6518579"/>
              <a:ext cx="3050931" cy="4399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8809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vo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425456" y="343459"/>
            <a:ext cx="90233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de-DE" sz="2400" baseline="0" noProof="0" dirty="0"/>
            </a:lvl1pPr>
          </a:lstStyle>
          <a:p>
            <a:pPr lvl="0"/>
            <a:r>
              <a:rPr lang="de-DE" noProof="0" dirty="0"/>
              <a:t>Hauptaussage der Folie (Action Title) durch Klicken bearbeiten</a:t>
            </a:r>
          </a:p>
        </p:txBody>
      </p:sp>
      <p:sp useBgFill="1">
        <p:nvSpPr>
          <p:cNvPr id="5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5" y="1237737"/>
            <a:ext cx="9023348" cy="30150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baseline="0" noProof="0" dirty="0" smtClean="0"/>
            </a:lvl1pPr>
          </a:lstStyle>
          <a:p>
            <a:pPr lvl="0"/>
            <a:r>
              <a:rPr lang="de-DE" noProof="0" dirty="0"/>
              <a:t>Gliederung / Thema / Kapitelname durch Klicken bearbeiten</a:t>
            </a:r>
          </a:p>
        </p:txBody>
      </p:sp>
      <p:cxnSp>
        <p:nvCxnSpPr>
          <p:cNvPr id="26" name="Gerade Verbindung 18"/>
          <p:cNvCxnSpPr/>
          <p:nvPr userDrawn="1"/>
        </p:nvCxnSpPr>
        <p:spPr>
          <a:xfrm>
            <a:off x="425457" y="4690460"/>
            <a:ext cx="11334745" cy="0"/>
          </a:xfrm>
          <a:prstGeom prst="line">
            <a:avLst/>
          </a:prstGeom>
          <a:ln w="9525">
            <a:solidFill>
              <a:srgbClr val="605E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298419" y="6586188"/>
            <a:ext cx="46178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de-DE" sz="900" smtClean="0"/>
            </a:lvl1pPr>
          </a:lstStyle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‹#›</a:t>
            </a:fld>
            <a:endParaRPr lang="de-DE" dirty="0"/>
          </a:p>
        </p:txBody>
      </p:sp>
      <p:cxnSp>
        <p:nvCxnSpPr>
          <p:cNvPr id="45" name="Gerade Verbindung 18"/>
          <p:cNvCxnSpPr/>
          <p:nvPr userDrawn="1"/>
        </p:nvCxnSpPr>
        <p:spPr>
          <a:xfrm>
            <a:off x="425457" y="2163005"/>
            <a:ext cx="11334745" cy="0"/>
          </a:xfrm>
          <a:prstGeom prst="line">
            <a:avLst/>
          </a:prstGeom>
          <a:ln w="9525">
            <a:solidFill>
              <a:srgbClr val="605E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platzhalter 4"/>
          <p:cNvSpPr>
            <a:spLocks noGrp="1"/>
          </p:cNvSpPr>
          <p:nvPr>
            <p:ph type="body" sz="quarter" idx="26" hasCustomPrompt="1"/>
          </p:nvPr>
        </p:nvSpPr>
        <p:spPr>
          <a:xfrm>
            <a:off x="425455" y="2275630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/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47" name="Textplatzhalter 4"/>
          <p:cNvSpPr>
            <a:spLocks noGrp="1"/>
          </p:cNvSpPr>
          <p:nvPr>
            <p:ph type="body" sz="quarter" idx="27" hasCustomPrompt="1"/>
          </p:nvPr>
        </p:nvSpPr>
        <p:spPr>
          <a:xfrm>
            <a:off x="425455" y="2506462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/>
            </a:lvl1pPr>
          </a:lstStyle>
          <a:p>
            <a:pPr lvl="0"/>
            <a:r>
              <a:rPr lang="de-DE" dirty="0"/>
              <a:t>Abteilung TG-XX oder Zuständigkeit im Projekt</a:t>
            </a:r>
          </a:p>
        </p:txBody>
      </p:sp>
      <p:sp>
        <p:nvSpPr>
          <p:cNvPr id="48" name="Textplatzhalter 4"/>
          <p:cNvSpPr>
            <a:spLocks noGrp="1"/>
          </p:cNvSpPr>
          <p:nvPr>
            <p:ph type="body" sz="quarter" idx="38" hasCustomPrompt="1"/>
          </p:nvPr>
        </p:nvSpPr>
        <p:spPr>
          <a:xfrm>
            <a:off x="6384455" y="2275630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/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49" name="Textplatzhalter 4"/>
          <p:cNvSpPr>
            <a:spLocks noGrp="1"/>
          </p:cNvSpPr>
          <p:nvPr>
            <p:ph type="body" sz="quarter" idx="39" hasCustomPrompt="1"/>
          </p:nvPr>
        </p:nvSpPr>
        <p:spPr>
          <a:xfrm>
            <a:off x="6384455" y="2506462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/>
            </a:lvl1pPr>
          </a:lstStyle>
          <a:p>
            <a:pPr lvl="0"/>
            <a:r>
              <a:rPr lang="de-DE" dirty="0"/>
              <a:t>Abteilung TG-XX oder Zuständigkeit im Projekt</a:t>
            </a:r>
          </a:p>
        </p:txBody>
      </p:sp>
      <p:cxnSp>
        <p:nvCxnSpPr>
          <p:cNvPr id="50" name="Gerade Verbindung 18"/>
          <p:cNvCxnSpPr/>
          <p:nvPr userDrawn="1"/>
        </p:nvCxnSpPr>
        <p:spPr>
          <a:xfrm>
            <a:off x="425457" y="3429000"/>
            <a:ext cx="11334745" cy="0"/>
          </a:xfrm>
          <a:prstGeom prst="line">
            <a:avLst/>
          </a:prstGeom>
          <a:ln w="9525">
            <a:solidFill>
              <a:srgbClr val="605E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 userDrawn="1"/>
        </p:nvSpPr>
        <p:spPr>
          <a:xfrm>
            <a:off x="425457" y="2959495"/>
            <a:ext cx="2244559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b="1" dirty="0"/>
              <a:t>Tel. </a:t>
            </a:r>
            <a:r>
              <a:rPr lang="de-DE" sz="1200" b="0" dirty="0"/>
              <a:t>	</a:t>
            </a:r>
            <a:r>
              <a:rPr lang="de-DE" sz="1200" dirty="0"/>
              <a:t>+49.89.289.</a:t>
            </a:r>
          </a:p>
          <a:p>
            <a:pPr defTabSz="449263">
              <a:lnSpc>
                <a:spcPct val="110000"/>
              </a:lnSpc>
              <a:tabLst>
                <a:tab pos="806450" algn="l"/>
              </a:tabLst>
            </a:pPr>
            <a:r>
              <a:rPr lang="de-DE" sz="1200" b="1" dirty="0"/>
              <a:t>E-Mail</a:t>
            </a:r>
            <a:r>
              <a:rPr lang="de-DE" sz="1200" dirty="0"/>
              <a:t>	</a:t>
            </a:r>
          </a:p>
        </p:txBody>
      </p:sp>
      <p:sp>
        <p:nvSpPr>
          <p:cNvPr id="52" name="Textplatzhalt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1894875" y="2959492"/>
            <a:ext cx="937899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&lt;Tel.&gt;</a:t>
            </a:r>
          </a:p>
        </p:txBody>
      </p:sp>
      <p:sp>
        <p:nvSpPr>
          <p:cNvPr id="53" name="Textplatzhalt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1066462" y="3158712"/>
            <a:ext cx="3153993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&lt;E-Mail&gt;</a:t>
            </a:r>
          </a:p>
        </p:txBody>
      </p:sp>
      <p:sp>
        <p:nvSpPr>
          <p:cNvPr id="54" name="Bildplatzhalter 49"/>
          <p:cNvSpPr>
            <a:spLocks noGrp="1"/>
          </p:cNvSpPr>
          <p:nvPr>
            <p:ph type="pic" sz="quarter" idx="34" hasCustomPrompt="1"/>
          </p:nvPr>
        </p:nvSpPr>
        <p:spPr>
          <a:xfrm>
            <a:off x="4997641" y="2273885"/>
            <a:ext cx="804425" cy="1044235"/>
          </a:xfrm>
          <a:prstGeom prst="rect">
            <a:avLst/>
          </a:prstGeom>
          <a:solidFill>
            <a:srgbClr val="D9DADB"/>
          </a:solidFill>
          <a:ln w="9525" cap="flat" cmpd="sng" algn="ctr">
            <a:solidFill>
              <a:srgbClr val="58585A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>
              <a:defRPr sz="900"/>
            </a:lvl1pPr>
          </a:lstStyle>
          <a:p>
            <a:r>
              <a:rPr lang="de-DE" dirty="0"/>
              <a:t>Kontaktbild</a:t>
            </a:r>
          </a:p>
        </p:txBody>
      </p:sp>
      <p:sp>
        <p:nvSpPr>
          <p:cNvPr id="55" name="Bildplatzhalter 49"/>
          <p:cNvSpPr>
            <a:spLocks noGrp="1"/>
          </p:cNvSpPr>
          <p:nvPr>
            <p:ph type="pic" sz="quarter" idx="50" hasCustomPrompt="1"/>
          </p:nvPr>
        </p:nvSpPr>
        <p:spPr>
          <a:xfrm>
            <a:off x="10955776" y="2273885"/>
            <a:ext cx="804425" cy="1044235"/>
          </a:xfrm>
          <a:prstGeom prst="rect">
            <a:avLst/>
          </a:prstGeom>
          <a:solidFill>
            <a:srgbClr val="D9DADB"/>
          </a:solidFill>
          <a:ln w="9525" cap="flat" cmpd="sng" algn="ctr">
            <a:solidFill>
              <a:srgbClr val="58585A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>
              <a:defRPr sz="900"/>
            </a:lvl1pPr>
          </a:lstStyle>
          <a:p>
            <a:r>
              <a:rPr lang="de-DE" dirty="0"/>
              <a:t>Kontaktbild</a:t>
            </a:r>
          </a:p>
        </p:txBody>
      </p:sp>
      <p:sp>
        <p:nvSpPr>
          <p:cNvPr id="56" name="Textfeld 55"/>
          <p:cNvSpPr txBox="1"/>
          <p:nvPr userDrawn="1"/>
        </p:nvSpPr>
        <p:spPr>
          <a:xfrm>
            <a:off x="6384457" y="2959495"/>
            <a:ext cx="2244559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b="1" dirty="0"/>
              <a:t>Tel. </a:t>
            </a:r>
            <a:r>
              <a:rPr lang="de-DE" sz="1200" b="0" dirty="0"/>
              <a:t>	</a:t>
            </a:r>
            <a:r>
              <a:rPr lang="de-DE" sz="1200" dirty="0"/>
              <a:t>+49.89.289.</a:t>
            </a:r>
          </a:p>
          <a:p>
            <a:pPr defTabSz="449263">
              <a:lnSpc>
                <a:spcPct val="110000"/>
              </a:lnSpc>
              <a:tabLst>
                <a:tab pos="806450" algn="l"/>
              </a:tabLst>
            </a:pPr>
            <a:r>
              <a:rPr lang="de-DE" sz="1200" b="1" dirty="0"/>
              <a:t>E-Mail</a:t>
            </a:r>
            <a:r>
              <a:rPr lang="de-DE" sz="1200" dirty="0"/>
              <a:t>	</a:t>
            </a:r>
          </a:p>
        </p:txBody>
      </p:sp>
      <p:sp>
        <p:nvSpPr>
          <p:cNvPr id="57" name="Textplatzhalter 28"/>
          <p:cNvSpPr>
            <a:spLocks noGrp="1"/>
          </p:cNvSpPr>
          <p:nvPr>
            <p:ph type="body" sz="quarter" idx="51" hasCustomPrompt="1"/>
          </p:nvPr>
        </p:nvSpPr>
        <p:spPr>
          <a:xfrm>
            <a:off x="7853875" y="2959492"/>
            <a:ext cx="937899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&lt;Tel.&gt;</a:t>
            </a:r>
          </a:p>
        </p:txBody>
      </p:sp>
      <p:sp>
        <p:nvSpPr>
          <p:cNvPr id="58" name="Textplatzhalter 28"/>
          <p:cNvSpPr>
            <a:spLocks noGrp="1"/>
          </p:cNvSpPr>
          <p:nvPr>
            <p:ph type="body" sz="quarter" idx="52" hasCustomPrompt="1"/>
          </p:nvPr>
        </p:nvSpPr>
        <p:spPr>
          <a:xfrm>
            <a:off x="7025462" y="3158712"/>
            <a:ext cx="3153993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&lt;E-Mail&gt;</a:t>
            </a:r>
          </a:p>
        </p:txBody>
      </p:sp>
      <p:sp>
        <p:nvSpPr>
          <p:cNvPr id="59" name="Textplatzhalter 4"/>
          <p:cNvSpPr>
            <a:spLocks noGrp="1"/>
          </p:cNvSpPr>
          <p:nvPr>
            <p:ph type="body" sz="quarter" idx="53" hasCustomPrompt="1"/>
          </p:nvPr>
        </p:nvSpPr>
        <p:spPr>
          <a:xfrm>
            <a:off x="425455" y="3537089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/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60" name="Textplatzhalter 4"/>
          <p:cNvSpPr>
            <a:spLocks noGrp="1"/>
          </p:cNvSpPr>
          <p:nvPr>
            <p:ph type="body" sz="quarter" idx="54" hasCustomPrompt="1"/>
          </p:nvPr>
        </p:nvSpPr>
        <p:spPr>
          <a:xfrm>
            <a:off x="425455" y="3767921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/>
            </a:lvl1pPr>
          </a:lstStyle>
          <a:p>
            <a:pPr lvl="0"/>
            <a:r>
              <a:rPr lang="de-DE" dirty="0"/>
              <a:t>Abteilung TG-XX oder Zuständigkeit im Projekt</a:t>
            </a:r>
          </a:p>
        </p:txBody>
      </p:sp>
      <p:sp>
        <p:nvSpPr>
          <p:cNvPr id="61" name="Textplatzhalter 4"/>
          <p:cNvSpPr>
            <a:spLocks noGrp="1"/>
          </p:cNvSpPr>
          <p:nvPr>
            <p:ph type="body" sz="quarter" idx="55" hasCustomPrompt="1"/>
          </p:nvPr>
        </p:nvSpPr>
        <p:spPr>
          <a:xfrm>
            <a:off x="6384455" y="3537089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/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62" name="Textplatzhalter 4"/>
          <p:cNvSpPr>
            <a:spLocks noGrp="1"/>
          </p:cNvSpPr>
          <p:nvPr>
            <p:ph type="body" sz="quarter" idx="56" hasCustomPrompt="1"/>
          </p:nvPr>
        </p:nvSpPr>
        <p:spPr>
          <a:xfrm>
            <a:off x="6384455" y="3767921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/>
            </a:lvl1pPr>
          </a:lstStyle>
          <a:p>
            <a:pPr lvl="0"/>
            <a:r>
              <a:rPr lang="de-DE" dirty="0"/>
              <a:t>Abteilung TG-XX oder Zuständigkeit im Projekt</a:t>
            </a:r>
          </a:p>
        </p:txBody>
      </p:sp>
      <p:sp>
        <p:nvSpPr>
          <p:cNvPr id="64" name="Textfeld 63"/>
          <p:cNvSpPr txBox="1"/>
          <p:nvPr userDrawn="1"/>
        </p:nvSpPr>
        <p:spPr>
          <a:xfrm>
            <a:off x="425457" y="4220954"/>
            <a:ext cx="2244559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b="1" dirty="0"/>
              <a:t>Tel. </a:t>
            </a:r>
            <a:r>
              <a:rPr lang="de-DE" sz="1200" b="0" dirty="0"/>
              <a:t>	</a:t>
            </a:r>
            <a:r>
              <a:rPr lang="de-DE" sz="1200" dirty="0"/>
              <a:t>+49.89.289.</a:t>
            </a:r>
          </a:p>
          <a:p>
            <a:pPr defTabSz="449263">
              <a:lnSpc>
                <a:spcPct val="110000"/>
              </a:lnSpc>
              <a:tabLst>
                <a:tab pos="806450" algn="l"/>
              </a:tabLst>
            </a:pPr>
            <a:r>
              <a:rPr lang="de-DE" sz="1200" b="1" dirty="0"/>
              <a:t>E-Mail</a:t>
            </a:r>
            <a:r>
              <a:rPr lang="de-DE" sz="1200" dirty="0"/>
              <a:t>	</a:t>
            </a:r>
          </a:p>
        </p:txBody>
      </p:sp>
      <p:sp>
        <p:nvSpPr>
          <p:cNvPr id="65" name="Textplatzhalter 28"/>
          <p:cNvSpPr>
            <a:spLocks noGrp="1"/>
          </p:cNvSpPr>
          <p:nvPr>
            <p:ph type="body" sz="quarter" idx="57" hasCustomPrompt="1"/>
          </p:nvPr>
        </p:nvSpPr>
        <p:spPr>
          <a:xfrm>
            <a:off x="1894875" y="4220951"/>
            <a:ext cx="937899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&lt;Tel.&gt;</a:t>
            </a:r>
          </a:p>
        </p:txBody>
      </p:sp>
      <p:sp>
        <p:nvSpPr>
          <p:cNvPr id="66" name="Textplatzhalter 28"/>
          <p:cNvSpPr>
            <a:spLocks noGrp="1"/>
          </p:cNvSpPr>
          <p:nvPr>
            <p:ph type="body" sz="quarter" idx="58" hasCustomPrompt="1"/>
          </p:nvPr>
        </p:nvSpPr>
        <p:spPr>
          <a:xfrm>
            <a:off x="1066462" y="4420171"/>
            <a:ext cx="3153993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&lt;E-Mail&gt;</a:t>
            </a:r>
          </a:p>
        </p:txBody>
      </p:sp>
      <p:sp>
        <p:nvSpPr>
          <p:cNvPr id="67" name="Bildplatzhalter 49"/>
          <p:cNvSpPr>
            <a:spLocks noGrp="1"/>
          </p:cNvSpPr>
          <p:nvPr>
            <p:ph type="pic" sz="quarter" idx="59" hasCustomPrompt="1"/>
          </p:nvPr>
        </p:nvSpPr>
        <p:spPr>
          <a:xfrm>
            <a:off x="4997641" y="3535344"/>
            <a:ext cx="804425" cy="1044235"/>
          </a:xfrm>
          <a:prstGeom prst="rect">
            <a:avLst/>
          </a:prstGeom>
          <a:solidFill>
            <a:srgbClr val="D9DADB"/>
          </a:solidFill>
          <a:ln w="9525" cap="flat" cmpd="sng" algn="ctr">
            <a:solidFill>
              <a:srgbClr val="58585A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>
              <a:defRPr sz="900"/>
            </a:lvl1pPr>
          </a:lstStyle>
          <a:p>
            <a:r>
              <a:rPr lang="de-DE" dirty="0"/>
              <a:t>Kontaktbild</a:t>
            </a:r>
          </a:p>
        </p:txBody>
      </p:sp>
      <p:sp>
        <p:nvSpPr>
          <p:cNvPr id="68" name="Bildplatzhalter 49"/>
          <p:cNvSpPr>
            <a:spLocks noGrp="1"/>
          </p:cNvSpPr>
          <p:nvPr>
            <p:ph type="pic" sz="quarter" idx="60" hasCustomPrompt="1"/>
          </p:nvPr>
        </p:nvSpPr>
        <p:spPr>
          <a:xfrm>
            <a:off x="10955776" y="3535344"/>
            <a:ext cx="804425" cy="1044235"/>
          </a:xfrm>
          <a:prstGeom prst="rect">
            <a:avLst/>
          </a:prstGeom>
          <a:solidFill>
            <a:srgbClr val="D9DADB"/>
          </a:solidFill>
          <a:ln w="9525" cap="flat" cmpd="sng" algn="ctr">
            <a:solidFill>
              <a:srgbClr val="58585A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>
              <a:defRPr sz="900"/>
            </a:lvl1pPr>
          </a:lstStyle>
          <a:p>
            <a:r>
              <a:rPr lang="de-DE" dirty="0"/>
              <a:t>Kontaktbild</a:t>
            </a:r>
          </a:p>
        </p:txBody>
      </p:sp>
      <p:sp>
        <p:nvSpPr>
          <p:cNvPr id="69" name="Textfeld 68"/>
          <p:cNvSpPr txBox="1"/>
          <p:nvPr userDrawn="1"/>
        </p:nvSpPr>
        <p:spPr>
          <a:xfrm>
            <a:off x="6384457" y="4220954"/>
            <a:ext cx="2244559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b="1" dirty="0"/>
              <a:t>Tel. </a:t>
            </a:r>
            <a:r>
              <a:rPr lang="de-DE" sz="1200" b="0" dirty="0"/>
              <a:t>	</a:t>
            </a:r>
            <a:r>
              <a:rPr lang="de-DE" sz="1200" dirty="0"/>
              <a:t>+49.89.289.</a:t>
            </a:r>
          </a:p>
          <a:p>
            <a:pPr defTabSz="449263">
              <a:lnSpc>
                <a:spcPct val="110000"/>
              </a:lnSpc>
              <a:tabLst>
                <a:tab pos="806450" algn="l"/>
              </a:tabLst>
            </a:pPr>
            <a:r>
              <a:rPr lang="de-DE" sz="1200" b="1" dirty="0"/>
              <a:t>E-Mail</a:t>
            </a:r>
            <a:r>
              <a:rPr lang="de-DE" sz="1200" dirty="0"/>
              <a:t>	</a:t>
            </a:r>
          </a:p>
        </p:txBody>
      </p:sp>
      <p:sp>
        <p:nvSpPr>
          <p:cNvPr id="70" name="Textplatzhalter 28"/>
          <p:cNvSpPr>
            <a:spLocks noGrp="1"/>
          </p:cNvSpPr>
          <p:nvPr>
            <p:ph type="body" sz="quarter" idx="61" hasCustomPrompt="1"/>
          </p:nvPr>
        </p:nvSpPr>
        <p:spPr>
          <a:xfrm>
            <a:off x="7853875" y="4220951"/>
            <a:ext cx="937899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&lt;Tel.&gt;</a:t>
            </a:r>
          </a:p>
        </p:txBody>
      </p:sp>
      <p:sp>
        <p:nvSpPr>
          <p:cNvPr id="71" name="Textplatzhalter 28"/>
          <p:cNvSpPr>
            <a:spLocks noGrp="1"/>
          </p:cNvSpPr>
          <p:nvPr>
            <p:ph type="body" sz="quarter" idx="62" hasCustomPrompt="1"/>
          </p:nvPr>
        </p:nvSpPr>
        <p:spPr>
          <a:xfrm>
            <a:off x="7025462" y="4420171"/>
            <a:ext cx="3153993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&lt;E-Mail&gt;</a:t>
            </a:r>
          </a:p>
        </p:txBody>
      </p:sp>
    </p:spTree>
    <p:extLst>
      <p:ext uri="{BB962C8B-B14F-4D97-AF65-F5344CB8AC3E}">
        <p14:creationId xmlns:p14="http://schemas.microsoft.com/office/powerpoint/2010/main" val="42556521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95"/>
          <a:stretch/>
        </p:blipFill>
        <p:spPr>
          <a:xfrm>
            <a:off x="3797116" y="0"/>
            <a:ext cx="8394884" cy="6858000"/>
          </a:xfrm>
          <a:prstGeom prst="rect">
            <a:avLst/>
          </a:prstGeom>
        </p:spPr>
      </p:pic>
      <p:sp>
        <p:nvSpPr>
          <p:cNvPr id="57" name="Rechteck 56"/>
          <p:cNvSpPr/>
          <p:nvPr userDrawn="1"/>
        </p:nvSpPr>
        <p:spPr bwMode="auto">
          <a:xfrm>
            <a:off x="-19790" y="-27432"/>
            <a:ext cx="12211790" cy="6894000"/>
          </a:xfrm>
          <a:prstGeom prst="rect">
            <a:avLst/>
          </a:prstGeom>
          <a:gradFill flip="none" rotWithShape="1">
            <a:gsLst>
              <a:gs pos="61000">
                <a:srgbClr val="FFFFFF">
                  <a:alpha val="87000"/>
                </a:srgbClr>
              </a:gs>
              <a:gs pos="37000">
                <a:schemeClr val="bg1"/>
              </a:gs>
              <a:gs pos="78000">
                <a:srgbClr val="FFFFFF">
                  <a:alpha val="45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425456" y="343459"/>
            <a:ext cx="105016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de-DE" sz="2400" baseline="0" noProof="0" dirty="0"/>
            </a:lvl1pPr>
          </a:lstStyle>
          <a:p>
            <a:pPr lvl="0"/>
            <a:r>
              <a:rPr lang="de-DE" noProof="0" dirty="0"/>
              <a:t>Hauptaussage der Folie (Action Title) durch Klicken bearbeiten</a:t>
            </a:r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5" y="1237737"/>
            <a:ext cx="10501624" cy="30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baseline="0" noProof="0" dirty="0" smtClean="0"/>
            </a:lvl1pPr>
          </a:lstStyle>
          <a:p>
            <a:pPr lvl="0"/>
            <a:r>
              <a:rPr lang="de-DE" noProof="0" dirty="0"/>
              <a:t>Gliederung / Thema / Kapitelname durch Klicken bearbeiten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26" hasCustomPrompt="1"/>
          </p:nvPr>
        </p:nvSpPr>
        <p:spPr>
          <a:xfrm>
            <a:off x="2662423" y="2392034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7" hasCustomPrompt="1"/>
          </p:nvPr>
        </p:nvSpPr>
        <p:spPr>
          <a:xfrm>
            <a:off x="2662423" y="2705162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>
                <a:solidFill>
                  <a:srgbClr val="999999"/>
                </a:solidFill>
              </a:defRPr>
            </a:lvl1pPr>
          </a:lstStyle>
          <a:p>
            <a:pPr lvl="0"/>
            <a:r>
              <a:rPr lang="de-DE" dirty="0"/>
              <a:t>Abteilung TG-XX oder Zuständigkeit im Projekt</a:t>
            </a:r>
          </a:p>
        </p:txBody>
      </p:sp>
      <p:sp>
        <p:nvSpPr>
          <p:cNvPr id="26" name="Textfeld 25"/>
          <p:cNvSpPr txBox="1"/>
          <p:nvPr userDrawn="1"/>
        </p:nvSpPr>
        <p:spPr>
          <a:xfrm>
            <a:off x="2653279" y="3018897"/>
            <a:ext cx="224455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dirty="0">
                <a:solidFill>
                  <a:schemeClr val="bg2"/>
                </a:solidFill>
                <a:latin typeface="Wingdings" pitchFamily="2" charset="2"/>
              </a:rPr>
              <a:t>(</a:t>
            </a:r>
            <a:r>
              <a:rPr lang="de-DE" sz="1200" dirty="0">
                <a:solidFill>
                  <a:schemeClr val="accent6"/>
                </a:solidFill>
                <a:latin typeface="Wingdings" pitchFamily="2" charset="2"/>
              </a:rPr>
              <a:t> </a:t>
            </a:r>
            <a:r>
              <a:rPr lang="de-DE" sz="1200" b="0" dirty="0"/>
              <a:t>	</a:t>
            </a:r>
            <a:r>
              <a:rPr lang="de-DE" sz="1200" dirty="0"/>
              <a:t>+49 89 289</a:t>
            </a:r>
          </a:p>
          <a:p>
            <a:pPr marL="0" marR="0" lvl="0" indent="0" algn="l" defTabSz="449263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8650" algn="l"/>
              </a:tabLst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Wingdings" pitchFamily="2" charset="2"/>
                <a:ea typeface="+mn-ea"/>
                <a:cs typeface="Arial" charset="0"/>
              </a:rPr>
              <a:t>4 	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+49 89 289 15555</a:t>
            </a:r>
            <a:endParaRPr lang="de-DE" sz="1200" dirty="0"/>
          </a:p>
          <a:p>
            <a:pPr defTabSz="449263">
              <a:lnSpc>
                <a:spcPct val="110000"/>
              </a:lnSpc>
              <a:tabLst>
                <a:tab pos="806450" algn="l"/>
              </a:tabLst>
            </a:pPr>
            <a:r>
              <a:rPr lang="de-DE" sz="1200" b="1" dirty="0">
                <a:solidFill>
                  <a:schemeClr val="bg2"/>
                </a:solidFill>
                <a:latin typeface="Wingdings" pitchFamily="2" charset="2"/>
              </a:rPr>
              <a:t>*</a:t>
            </a:r>
            <a:r>
              <a:rPr lang="de-DE" sz="1200" dirty="0">
                <a:solidFill>
                  <a:schemeClr val="accent6"/>
                </a:solidFill>
                <a:latin typeface="Wingdings" pitchFamily="2" charset="2"/>
              </a:rPr>
              <a:t> </a:t>
            </a:r>
            <a:r>
              <a:rPr lang="de-DE" sz="1200" dirty="0"/>
              <a:t>	</a:t>
            </a:r>
          </a:p>
        </p:txBody>
      </p:sp>
      <p:sp>
        <p:nvSpPr>
          <p:cNvPr id="33" name="Textplatzhalt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4094367" y="3018897"/>
            <a:ext cx="1027076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&lt;Tel.&gt;</a:t>
            </a:r>
          </a:p>
        </p:txBody>
      </p:sp>
      <p:sp>
        <p:nvSpPr>
          <p:cNvPr id="34" name="Textplatzhalt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3294284" y="3465173"/>
            <a:ext cx="3153993" cy="230832"/>
          </a:xfrm>
          <a:prstGeom prst="rect">
            <a:avLst/>
          </a:prstGeom>
        </p:spPr>
        <p:txBody>
          <a:bodyPr lIns="0" tIns="1800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&lt;E-Mail&gt;</a:t>
            </a:r>
          </a:p>
        </p:txBody>
      </p:sp>
      <p:cxnSp>
        <p:nvCxnSpPr>
          <p:cNvPr id="6" name="Gerader Verbinder 5"/>
          <p:cNvCxnSpPr/>
          <p:nvPr userDrawn="1"/>
        </p:nvCxnSpPr>
        <p:spPr>
          <a:xfrm>
            <a:off x="2671567" y="2659442"/>
            <a:ext cx="4104000" cy="0"/>
          </a:xfrm>
          <a:prstGeom prst="line">
            <a:avLst/>
          </a:prstGeom>
          <a:ln>
            <a:gradFill>
              <a:gsLst>
                <a:gs pos="100000">
                  <a:schemeClr val="bg1"/>
                </a:gs>
                <a:gs pos="55000">
                  <a:srgbClr val="DFDFDF">
                    <a:alpha val="82000"/>
                  </a:srgbClr>
                </a:gs>
                <a:gs pos="1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Bildplatzhalter 49"/>
          <p:cNvSpPr>
            <a:spLocks noGrp="1"/>
          </p:cNvSpPr>
          <p:nvPr>
            <p:ph type="pic" sz="quarter" idx="42" hasCustomPrompt="1"/>
          </p:nvPr>
        </p:nvSpPr>
        <p:spPr>
          <a:xfrm>
            <a:off x="1155333" y="2362109"/>
            <a:ext cx="1078990" cy="1333895"/>
          </a:xfrm>
          <a:prstGeom prst="rect">
            <a:avLst/>
          </a:prstGeom>
          <a:solidFill>
            <a:srgbClr val="D9DA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900"/>
            </a:lvl1pPr>
          </a:lstStyle>
          <a:p>
            <a:r>
              <a:rPr lang="de-DE" dirty="0"/>
              <a:t>Kontaktbild</a:t>
            </a:r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43" hasCustomPrompt="1"/>
          </p:nvPr>
        </p:nvSpPr>
        <p:spPr>
          <a:xfrm>
            <a:off x="2662423" y="4255108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21" name="Textplatzhalter 4"/>
          <p:cNvSpPr>
            <a:spLocks noGrp="1"/>
          </p:cNvSpPr>
          <p:nvPr>
            <p:ph type="body" sz="quarter" idx="44" hasCustomPrompt="1"/>
          </p:nvPr>
        </p:nvSpPr>
        <p:spPr>
          <a:xfrm>
            <a:off x="2662423" y="4568236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>
                <a:solidFill>
                  <a:srgbClr val="999999"/>
                </a:solidFill>
              </a:defRPr>
            </a:lvl1pPr>
          </a:lstStyle>
          <a:p>
            <a:pPr lvl="0"/>
            <a:r>
              <a:rPr lang="de-DE" dirty="0"/>
              <a:t>Abteilung TG-XX oder Zuständigkeit im Projekt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2653279" y="4881971"/>
            <a:ext cx="224455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dirty="0">
                <a:solidFill>
                  <a:schemeClr val="bg2"/>
                </a:solidFill>
                <a:latin typeface="Wingdings" pitchFamily="2" charset="2"/>
              </a:rPr>
              <a:t>(</a:t>
            </a:r>
            <a:r>
              <a:rPr lang="de-DE" sz="1200" dirty="0">
                <a:solidFill>
                  <a:schemeClr val="accent6"/>
                </a:solidFill>
                <a:latin typeface="Wingdings" pitchFamily="2" charset="2"/>
              </a:rPr>
              <a:t> </a:t>
            </a:r>
            <a:r>
              <a:rPr lang="de-DE" sz="1200" b="0" dirty="0"/>
              <a:t>	</a:t>
            </a:r>
            <a:r>
              <a:rPr lang="de-DE" sz="1200" dirty="0"/>
              <a:t>+49</a:t>
            </a:r>
            <a:r>
              <a:rPr lang="de-DE" sz="1200" baseline="0" dirty="0"/>
              <a:t> </a:t>
            </a:r>
            <a:r>
              <a:rPr lang="de-DE" sz="1200" dirty="0"/>
              <a:t>89 289</a:t>
            </a:r>
          </a:p>
          <a:p>
            <a:pPr marL="0" marR="0" lvl="0" indent="0" algn="l" defTabSz="449263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8650" algn="l"/>
              </a:tabLst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Wingdings" pitchFamily="2" charset="2"/>
                <a:ea typeface="+mn-ea"/>
                <a:cs typeface="Arial" charset="0"/>
              </a:rPr>
              <a:t>4 	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+49 89 289 15555</a:t>
            </a:r>
            <a:endParaRPr lang="de-DE" sz="1200" dirty="0"/>
          </a:p>
          <a:p>
            <a:pPr defTabSz="449263">
              <a:lnSpc>
                <a:spcPct val="110000"/>
              </a:lnSpc>
              <a:tabLst>
                <a:tab pos="806450" algn="l"/>
              </a:tabLst>
            </a:pPr>
            <a:r>
              <a:rPr lang="de-DE" sz="1200" b="1" dirty="0">
                <a:solidFill>
                  <a:schemeClr val="bg2"/>
                </a:solidFill>
                <a:latin typeface="Wingdings" pitchFamily="2" charset="2"/>
              </a:rPr>
              <a:t>*</a:t>
            </a:r>
            <a:r>
              <a:rPr lang="de-DE" sz="1200" dirty="0">
                <a:solidFill>
                  <a:schemeClr val="accent6"/>
                </a:solidFill>
                <a:latin typeface="Wingdings" pitchFamily="2" charset="2"/>
              </a:rPr>
              <a:t> </a:t>
            </a:r>
            <a:r>
              <a:rPr lang="de-DE" sz="1200" dirty="0"/>
              <a:t>	</a:t>
            </a:r>
          </a:p>
        </p:txBody>
      </p:sp>
      <p:sp>
        <p:nvSpPr>
          <p:cNvPr id="23" name="Textplatzhalter 28"/>
          <p:cNvSpPr>
            <a:spLocks noGrp="1"/>
          </p:cNvSpPr>
          <p:nvPr>
            <p:ph type="body" sz="quarter" idx="45" hasCustomPrompt="1"/>
          </p:nvPr>
        </p:nvSpPr>
        <p:spPr>
          <a:xfrm>
            <a:off x="4094367" y="4881971"/>
            <a:ext cx="937899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&lt;Tel.&gt;</a:t>
            </a:r>
          </a:p>
        </p:txBody>
      </p:sp>
      <p:sp>
        <p:nvSpPr>
          <p:cNvPr id="24" name="Textplatzhalter 28"/>
          <p:cNvSpPr>
            <a:spLocks noGrp="1"/>
          </p:cNvSpPr>
          <p:nvPr>
            <p:ph type="body" sz="quarter" idx="46" hasCustomPrompt="1"/>
          </p:nvPr>
        </p:nvSpPr>
        <p:spPr>
          <a:xfrm>
            <a:off x="3294284" y="5328247"/>
            <a:ext cx="3153993" cy="230832"/>
          </a:xfrm>
          <a:prstGeom prst="rect">
            <a:avLst/>
          </a:prstGeom>
        </p:spPr>
        <p:txBody>
          <a:bodyPr lIns="0" tIns="1800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&lt;E-Mail&gt;</a:t>
            </a:r>
          </a:p>
        </p:txBody>
      </p:sp>
      <p:cxnSp>
        <p:nvCxnSpPr>
          <p:cNvPr id="25" name="Gerader Verbinder 24"/>
          <p:cNvCxnSpPr/>
          <p:nvPr userDrawn="1"/>
        </p:nvCxnSpPr>
        <p:spPr>
          <a:xfrm>
            <a:off x="2671567" y="4522516"/>
            <a:ext cx="4104000" cy="0"/>
          </a:xfrm>
          <a:prstGeom prst="line">
            <a:avLst/>
          </a:prstGeom>
          <a:ln>
            <a:gradFill>
              <a:gsLst>
                <a:gs pos="100000">
                  <a:schemeClr val="bg1"/>
                </a:gs>
                <a:gs pos="55000">
                  <a:srgbClr val="DFDFDF">
                    <a:alpha val="82000"/>
                  </a:srgbClr>
                </a:gs>
                <a:gs pos="1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Bildplatzhalter 49"/>
          <p:cNvSpPr>
            <a:spLocks noGrp="1"/>
          </p:cNvSpPr>
          <p:nvPr>
            <p:ph type="pic" sz="quarter" idx="47" hasCustomPrompt="1"/>
          </p:nvPr>
        </p:nvSpPr>
        <p:spPr>
          <a:xfrm>
            <a:off x="1155333" y="4225183"/>
            <a:ext cx="1078990" cy="1333895"/>
          </a:xfrm>
          <a:prstGeom prst="rect">
            <a:avLst/>
          </a:prstGeom>
          <a:solidFill>
            <a:srgbClr val="D9DA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900"/>
            </a:lvl1pPr>
          </a:lstStyle>
          <a:p>
            <a:r>
              <a:rPr lang="de-DE" dirty="0"/>
              <a:t>Kontaktbild</a:t>
            </a:r>
          </a:p>
        </p:txBody>
      </p:sp>
      <p:pic>
        <p:nvPicPr>
          <p:cNvPr id="28" name="Bild 3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11160665" y="324650"/>
            <a:ext cx="602472" cy="320400"/>
          </a:xfrm>
          <a:prstGeom prst="rect">
            <a:avLst/>
          </a:prstGeom>
        </p:spPr>
      </p:pic>
      <p:sp>
        <p:nvSpPr>
          <p:cNvPr id="32" name="Rechteck 31"/>
          <p:cNvSpPr/>
          <p:nvPr userDrawn="1"/>
        </p:nvSpPr>
        <p:spPr>
          <a:xfrm>
            <a:off x="425455" y="6541345"/>
            <a:ext cx="7875265" cy="2308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© </a:t>
            </a:r>
            <a:r>
              <a:rPr lang="de-DE" sz="900" i="1" dirty="0">
                <a:solidFill>
                  <a:schemeClr val="bg1">
                    <a:lumMod val="75000"/>
                  </a:schemeClr>
                </a:solidFill>
              </a:rPr>
              <a:t>iwb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 – Institut für Werkzeugmaschinen und Betriebswissenschaften, Technische Universität München, Boltzmannstraße 15, 85748 Garching</a:t>
            </a:r>
          </a:p>
        </p:txBody>
      </p:sp>
    </p:spTree>
    <p:extLst>
      <p:ext uri="{BB962C8B-B14F-4D97-AF65-F5344CB8AC3E}">
        <p14:creationId xmlns:p14="http://schemas.microsoft.com/office/powerpoint/2010/main" val="88614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fer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95"/>
          <a:stretch/>
        </p:blipFill>
        <p:spPr>
          <a:xfrm>
            <a:off x="3797116" y="0"/>
            <a:ext cx="8394884" cy="6858000"/>
          </a:xfrm>
          <a:prstGeom prst="rect">
            <a:avLst/>
          </a:prstGeom>
        </p:spPr>
      </p:pic>
      <p:sp>
        <p:nvSpPr>
          <p:cNvPr id="57" name="Rechteck 56"/>
          <p:cNvSpPr/>
          <p:nvPr userDrawn="1"/>
        </p:nvSpPr>
        <p:spPr bwMode="auto">
          <a:xfrm>
            <a:off x="-19790" y="-27432"/>
            <a:ext cx="12211790" cy="6894000"/>
          </a:xfrm>
          <a:prstGeom prst="rect">
            <a:avLst/>
          </a:prstGeom>
          <a:gradFill flip="none" rotWithShape="1">
            <a:gsLst>
              <a:gs pos="61000">
                <a:srgbClr val="FFFFFF">
                  <a:alpha val="87000"/>
                </a:srgbClr>
              </a:gs>
              <a:gs pos="37000">
                <a:schemeClr val="bg1"/>
              </a:gs>
              <a:gs pos="78000">
                <a:srgbClr val="FFFFFF">
                  <a:alpha val="45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425456" y="343459"/>
            <a:ext cx="105016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de-DE" sz="2400" baseline="0" noProof="0" dirty="0"/>
            </a:lvl1pPr>
          </a:lstStyle>
          <a:p>
            <a:pPr lvl="0"/>
            <a:r>
              <a:rPr lang="de-DE" noProof="0" dirty="0"/>
              <a:t>Hauptaussage der Folie (Action Title) durch Klicken bearbeiten</a:t>
            </a:r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5" y="1237737"/>
            <a:ext cx="10501624" cy="30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baseline="0" noProof="0" dirty="0" smtClean="0"/>
            </a:lvl1pPr>
          </a:lstStyle>
          <a:p>
            <a:pPr lvl="0"/>
            <a:r>
              <a:rPr lang="de-DE" noProof="0" dirty="0"/>
              <a:t>Gliederung / Thema / Kapitelname durch Klicken bearbeiten</a:t>
            </a:r>
          </a:p>
        </p:txBody>
      </p:sp>
      <p:pic>
        <p:nvPicPr>
          <p:cNvPr id="28" name="Bild 3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11160665" y="324650"/>
            <a:ext cx="602472" cy="320400"/>
          </a:xfrm>
          <a:prstGeom prst="rect">
            <a:avLst/>
          </a:prstGeom>
        </p:spPr>
      </p:pic>
      <p:sp>
        <p:nvSpPr>
          <p:cNvPr id="45" name="Textplatzhalter 4"/>
          <p:cNvSpPr>
            <a:spLocks noGrp="1"/>
          </p:cNvSpPr>
          <p:nvPr>
            <p:ph type="body" sz="quarter" idx="48" hasCustomPrompt="1"/>
          </p:nvPr>
        </p:nvSpPr>
        <p:spPr>
          <a:xfrm>
            <a:off x="2662423" y="2162715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46" name="Textplatzhalter 4"/>
          <p:cNvSpPr>
            <a:spLocks noGrp="1"/>
          </p:cNvSpPr>
          <p:nvPr>
            <p:ph type="body" sz="quarter" idx="49" hasCustomPrompt="1"/>
          </p:nvPr>
        </p:nvSpPr>
        <p:spPr>
          <a:xfrm>
            <a:off x="2662423" y="2475843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>
                <a:solidFill>
                  <a:srgbClr val="999999"/>
                </a:solidFill>
              </a:defRPr>
            </a:lvl1pPr>
          </a:lstStyle>
          <a:p>
            <a:pPr lvl="0"/>
            <a:r>
              <a:rPr lang="de-DE" dirty="0"/>
              <a:t>Abteilung TG-XX oder Zuständigkeit im Projekt</a:t>
            </a:r>
          </a:p>
        </p:txBody>
      </p:sp>
      <p:sp>
        <p:nvSpPr>
          <p:cNvPr id="47" name="Textfeld 46"/>
          <p:cNvSpPr txBox="1"/>
          <p:nvPr userDrawn="1"/>
        </p:nvSpPr>
        <p:spPr>
          <a:xfrm>
            <a:off x="2653279" y="2789578"/>
            <a:ext cx="2244559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dirty="0">
                <a:solidFill>
                  <a:schemeClr val="bg2"/>
                </a:solidFill>
                <a:latin typeface="Wingdings" pitchFamily="2" charset="2"/>
              </a:rPr>
              <a:t>(</a:t>
            </a:r>
            <a:r>
              <a:rPr lang="de-DE" sz="1200" dirty="0">
                <a:solidFill>
                  <a:schemeClr val="accent6"/>
                </a:solidFill>
                <a:latin typeface="Wingdings" pitchFamily="2" charset="2"/>
              </a:rPr>
              <a:t> </a:t>
            </a:r>
            <a:r>
              <a:rPr lang="de-DE" sz="1200" b="0" dirty="0"/>
              <a:t>	</a:t>
            </a:r>
            <a:r>
              <a:rPr lang="de-DE" sz="1200" dirty="0"/>
              <a:t>+49</a:t>
            </a:r>
            <a:r>
              <a:rPr lang="de-DE" sz="1200" baseline="0" dirty="0"/>
              <a:t> </a:t>
            </a:r>
            <a:r>
              <a:rPr lang="de-DE" sz="1200" dirty="0"/>
              <a:t>89 289</a:t>
            </a:r>
          </a:p>
          <a:p>
            <a:pPr defTabSz="449263">
              <a:lnSpc>
                <a:spcPct val="110000"/>
              </a:lnSpc>
              <a:tabLst>
                <a:tab pos="806450" algn="l"/>
              </a:tabLst>
            </a:pPr>
            <a:r>
              <a:rPr lang="de-DE" sz="1200" b="1" dirty="0">
                <a:solidFill>
                  <a:schemeClr val="bg2"/>
                </a:solidFill>
                <a:latin typeface="Wingdings" pitchFamily="2" charset="2"/>
              </a:rPr>
              <a:t>*</a:t>
            </a:r>
            <a:r>
              <a:rPr lang="de-DE" sz="1200" dirty="0">
                <a:solidFill>
                  <a:schemeClr val="accent6"/>
                </a:solidFill>
                <a:latin typeface="Wingdings" pitchFamily="2" charset="2"/>
              </a:rPr>
              <a:t> </a:t>
            </a:r>
            <a:r>
              <a:rPr lang="de-DE" sz="1200" dirty="0"/>
              <a:t>	</a:t>
            </a:r>
          </a:p>
        </p:txBody>
      </p:sp>
      <p:sp>
        <p:nvSpPr>
          <p:cNvPr id="48" name="Textplatzhalter 28"/>
          <p:cNvSpPr>
            <a:spLocks noGrp="1"/>
          </p:cNvSpPr>
          <p:nvPr>
            <p:ph type="body" sz="quarter" idx="50" hasCustomPrompt="1"/>
          </p:nvPr>
        </p:nvSpPr>
        <p:spPr>
          <a:xfrm>
            <a:off x="4094367" y="2789578"/>
            <a:ext cx="937899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&lt;Tel.&gt;</a:t>
            </a:r>
          </a:p>
        </p:txBody>
      </p:sp>
      <p:sp>
        <p:nvSpPr>
          <p:cNvPr id="49" name="Textplatzhalter 28"/>
          <p:cNvSpPr>
            <a:spLocks noGrp="1"/>
          </p:cNvSpPr>
          <p:nvPr>
            <p:ph type="body" sz="quarter" idx="51" hasCustomPrompt="1"/>
          </p:nvPr>
        </p:nvSpPr>
        <p:spPr>
          <a:xfrm>
            <a:off x="3294284" y="2981854"/>
            <a:ext cx="3153993" cy="230832"/>
          </a:xfrm>
          <a:prstGeom prst="rect">
            <a:avLst/>
          </a:prstGeom>
        </p:spPr>
        <p:txBody>
          <a:bodyPr lIns="0" tIns="1800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&lt;E-Mail&gt;</a:t>
            </a:r>
          </a:p>
        </p:txBody>
      </p:sp>
      <p:cxnSp>
        <p:nvCxnSpPr>
          <p:cNvPr id="50" name="Gerader Verbinder 49"/>
          <p:cNvCxnSpPr/>
          <p:nvPr userDrawn="1"/>
        </p:nvCxnSpPr>
        <p:spPr>
          <a:xfrm>
            <a:off x="2671567" y="2430123"/>
            <a:ext cx="4104000" cy="0"/>
          </a:xfrm>
          <a:prstGeom prst="line">
            <a:avLst/>
          </a:prstGeom>
          <a:ln>
            <a:gradFill>
              <a:gsLst>
                <a:gs pos="100000">
                  <a:schemeClr val="bg1"/>
                </a:gs>
                <a:gs pos="55000">
                  <a:srgbClr val="DFDFDF">
                    <a:alpha val="82000"/>
                  </a:srgbClr>
                </a:gs>
                <a:gs pos="1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Bildplatzhalter 49"/>
          <p:cNvSpPr>
            <a:spLocks noGrp="1"/>
          </p:cNvSpPr>
          <p:nvPr>
            <p:ph type="pic" sz="quarter" idx="52" hasCustomPrompt="1"/>
          </p:nvPr>
        </p:nvSpPr>
        <p:spPr>
          <a:xfrm>
            <a:off x="1155333" y="2132790"/>
            <a:ext cx="863192" cy="1067116"/>
          </a:xfrm>
          <a:prstGeom prst="rect">
            <a:avLst/>
          </a:prstGeom>
          <a:solidFill>
            <a:srgbClr val="D9DA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3152" tIns="36576" rIns="73152" bIns="36576"/>
          <a:lstStyle>
            <a:lvl1pPr marL="0" indent="0">
              <a:defRPr sz="720"/>
            </a:lvl1pPr>
          </a:lstStyle>
          <a:p>
            <a:r>
              <a:rPr lang="de-DE" dirty="0"/>
              <a:t>Kontaktbild</a:t>
            </a:r>
          </a:p>
        </p:txBody>
      </p:sp>
      <p:sp>
        <p:nvSpPr>
          <p:cNvPr id="3" name="Rechteck 2"/>
          <p:cNvSpPr/>
          <p:nvPr userDrawn="1"/>
        </p:nvSpPr>
        <p:spPr>
          <a:xfrm>
            <a:off x="425455" y="6541345"/>
            <a:ext cx="7875265" cy="2308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© </a:t>
            </a:r>
            <a:r>
              <a:rPr lang="de-DE" sz="900" i="1" dirty="0">
                <a:solidFill>
                  <a:schemeClr val="bg1">
                    <a:lumMod val="75000"/>
                  </a:schemeClr>
                </a:solidFill>
              </a:rPr>
              <a:t>iwb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 – Institut für Werkzeugmaschinen und Betriebswissenschaften, Technische Universität München, Boltzmannstraße 15, 85748 Garching</a:t>
            </a:r>
          </a:p>
        </p:txBody>
      </p:sp>
      <p:sp>
        <p:nvSpPr>
          <p:cNvPr id="68" name="Textplatzhalter 4"/>
          <p:cNvSpPr>
            <a:spLocks noGrp="1"/>
          </p:cNvSpPr>
          <p:nvPr>
            <p:ph type="body" sz="quarter" idx="58" hasCustomPrompt="1"/>
          </p:nvPr>
        </p:nvSpPr>
        <p:spPr>
          <a:xfrm>
            <a:off x="2662423" y="3511625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69" name="Textplatzhalter 4"/>
          <p:cNvSpPr>
            <a:spLocks noGrp="1"/>
          </p:cNvSpPr>
          <p:nvPr>
            <p:ph type="body" sz="quarter" idx="59" hasCustomPrompt="1"/>
          </p:nvPr>
        </p:nvSpPr>
        <p:spPr>
          <a:xfrm>
            <a:off x="2662423" y="3824753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>
                <a:solidFill>
                  <a:srgbClr val="999999"/>
                </a:solidFill>
              </a:defRPr>
            </a:lvl1pPr>
          </a:lstStyle>
          <a:p>
            <a:pPr lvl="0"/>
            <a:r>
              <a:rPr lang="de-DE" dirty="0"/>
              <a:t>Abteilung TG-XX oder Zuständigkeit im Projekt</a:t>
            </a:r>
          </a:p>
        </p:txBody>
      </p:sp>
      <p:sp>
        <p:nvSpPr>
          <p:cNvPr id="70" name="Textfeld 69"/>
          <p:cNvSpPr txBox="1"/>
          <p:nvPr userDrawn="1"/>
        </p:nvSpPr>
        <p:spPr>
          <a:xfrm>
            <a:off x="2653279" y="4138488"/>
            <a:ext cx="2244559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dirty="0">
                <a:solidFill>
                  <a:schemeClr val="bg2"/>
                </a:solidFill>
                <a:latin typeface="Wingdings" pitchFamily="2" charset="2"/>
              </a:rPr>
              <a:t>(</a:t>
            </a:r>
            <a:r>
              <a:rPr lang="de-DE" sz="1200" dirty="0">
                <a:solidFill>
                  <a:schemeClr val="accent6"/>
                </a:solidFill>
                <a:latin typeface="Wingdings" pitchFamily="2" charset="2"/>
              </a:rPr>
              <a:t> </a:t>
            </a:r>
            <a:r>
              <a:rPr lang="de-DE" sz="1200" b="0" dirty="0"/>
              <a:t>	</a:t>
            </a:r>
            <a:r>
              <a:rPr lang="de-DE" sz="1200" dirty="0"/>
              <a:t>+49</a:t>
            </a:r>
            <a:r>
              <a:rPr lang="de-DE" sz="1200" baseline="0" dirty="0"/>
              <a:t> </a:t>
            </a:r>
            <a:r>
              <a:rPr lang="de-DE" sz="1200" dirty="0"/>
              <a:t>89 289</a:t>
            </a:r>
          </a:p>
          <a:p>
            <a:pPr defTabSz="449263">
              <a:lnSpc>
                <a:spcPct val="110000"/>
              </a:lnSpc>
              <a:tabLst>
                <a:tab pos="806450" algn="l"/>
              </a:tabLst>
            </a:pPr>
            <a:r>
              <a:rPr lang="de-DE" sz="1200" b="1" dirty="0">
                <a:solidFill>
                  <a:schemeClr val="bg2"/>
                </a:solidFill>
                <a:latin typeface="Wingdings" pitchFamily="2" charset="2"/>
              </a:rPr>
              <a:t>*</a:t>
            </a:r>
            <a:r>
              <a:rPr lang="de-DE" sz="1200" dirty="0">
                <a:solidFill>
                  <a:schemeClr val="accent6"/>
                </a:solidFill>
                <a:latin typeface="Wingdings" pitchFamily="2" charset="2"/>
              </a:rPr>
              <a:t> </a:t>
            </a:r>
            <a:r>
              <a:rPr lang="de-DE" sz="1200" dirty="0"/>
              <a:t>	</a:t>
            </a:r>
          </a:p>
        </p:txBody>
      </p:sp>
      <p:sp>
        <p:nvSpPr>
          <p:cNvPr id="71" name="Textplatzhalter 28"/>
          <p:cNvSpPr>
            <a:spLocks noGrp="1"/>
          </p:cNvSpPr>
          <p:nvPr>
            <p:ph type="body" sz="quarter" idx="60" hasCustomPrompt="1"/>
          </p:nvPr>
        </p:nvSpPr>
        <p:spPr>
          <a:xfrm>
            <a:off x="4094367" y="4138488"/>
            <a:ext cx="937899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&lt;Tel.&gt;</a:t>
            </a:r>
          </a:p>
        </p:txBody>
      </p:sp>
      <p:sp>
        <p:nvSpPr>
          <p:cNvPr id="72" name="Textplatzhalter 28"/>
          <p:cNvSpPr>
            <a:spLocks noGrp="1"/>
          </p:cNvSpPr>
          <p:nvPr>
            <p:ph type="body" sz="quarter" idx="61" hasCustomPrompt="1"/>
          </p:nvPr>
        </p:nvSpPr>
        <p:spPr>
          <a:xfrm>
            <a:off x="3294284" y="4330764"/>
            <a:ext cx="3153993" cy="230832"/>
          </a:xfrm>
          <a:prstGeom prst="rect">
            <a:avLst/>
          </a:prstGeom>
        </p:spPr>
        <p:txBody>
          <a:bodyPr lIns="0" tIns="1800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&lt;E-Mail&gt;</a:t>
            </a:r>
          </a:p>
        </p:txBody>
      </p:sp>
      <p:cxnSp>
        <p:nvCxnSpPr>
          <p:cNvPr id="73" name="Gerader Verbinder 72"/>
          <p:cNvCxnSpPr/>
          <p:nvPr userDrawn="1"/>
        </p:nvCxnSpPr>
        <p:spPr>
          <a:xfrm>
            <a:off x="2671567" y="3779033"/>
            <a:ext cx="4104000" cy="0"/>
          </a:xfrm>
          <a:prstGeom prst="line">
            <a:avLst/>
          </a:prstGeom>
          <a:ln>
            <a:gradFill>
              <a:gsLst>
                <a:gs pos="100000">
                  <a:schemeClr val="bg1"/>
                </a:gs>
                <a:gs pos="55000">
                  <a:srgbClr val="DFDFDF">
                    <a:alpha val="82000"/>
                  </a:srgbClr>
                </a:gs>
                <a:gs pos="1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Bildplatzhalter 49"/>
          <p:cNvSpPr>
            <a:spLocks noGrp="1"/>
          </p:cNvSpPr>
          <p:nvPr>
            <p:ph type="pic" sz="quarter" idx="62" hasCustomPrompt="1"/>
          </p:nvPr>
        </p:nvSpPr>
        <p:spPr>
          <a:xfrm>
            <a:off x="1155333" y="3481700"/>
            <a:ext cx="863192" cy="1067116"/>
          </a:xfrm>
          <a:prstGeom prst="rect">
            <a:avLst/>
          </a:prstGeom>
          <a:solidFill>
            <a:srgbClr val="D9DA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3152" tIns="36576" rIns="73152" bIns="36576"/>
          <a:lstStyle>
            <a:lvl1pPr marL="0" indent="0">
              <a:defRPr sz="720"/>
            </a:lvl1pPr>
          </a:lstStyle>
          <a:p>
            <a:r>
              <a:rPr lang="de-DE" dirty="0"/>
              <a:t>Kontaktbild</a:t>
            </a:r>
          </a:p>
        </p:txBody>
      </p:sp>
      <p:sp>
        <p:nvSpPr>
          <p:cNvPr id="82" name="Textplatzhalter 4"/>
          <p:cNvSpPr>
            <a:spLocks noGrp="1"/>
          </p:cNvSpPr>
          <p:nvPr>
            <p:ph type="body" sz="quarter" idx="63" hasCustomPrompt="1"/>
          </p:nvPr>
        </p:nvSpPr>
        <p:spPr>
          <a:xfrm>
            <a:off x="2662423" y="4903067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83" name="Textplatzhalter 4"/>
          <p:cNvSpPr>
            <a:spLocks noGrp="1"/>
          </p:cNvSpPr>
          <p:nvPr>
            <p:ph type="body" sz="quarter" idx="64" hasCustomPrompt="1"/>
          </p:nvPr>
        </p:nvSpPr>
        <p:spPr>
          <a:xfrm>
            <a:off x="2662423" y="5216195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>
                <a:solidFill>
                  <a:srgbClr val="999999"/>
                </a:solidFill>
              </a:defRPr>
            </a:lvl1pPr>
          </a:lstStyle>
          <a:p>
            <a:pPr lvl="0"/>
            <a:r>
              <a:rPr lang="de-DE" dirty="0"/>
              <a:t>Abteilung TG-XX oder Zuständigkeit im Projekt</a:t>
            </a:r>
          </a:p>
        </p:txBody>
      </p:sp>
      <p:sp>
        <p:nvSpPr>
          <p:cNvPr id="84" name="Textfeld 83"/>
          <p:cNvSpPr txBox="1"/>
          <p:nvPr userDrawn="1"/>
        </p:nvSpPr>
        <p:spPr>
          <a:xfrm>
            <a:off x="2653279" y="5529930"/>
            <a:ext cx="2244559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dirty="0">
                <a:solidFill>
                  <a:schemeClr val="bg2"/>
                </a:solidFill>
                <a:latin typeface="Wingdings" pitchFamily="2" charset="2"/>
              </a:rPr>
              <a:t>(</a:t>
            </a:r>
            <a:r>
              <a:rPr lang="de-DE" sz="1200" dirty="0">
                <a:solidFill>
                  <a:schemeClr val="accent6"/>
                </a:solidFill>
                <a:latin typeface="Wingdings" pitchFamily="2" charset="2"/>
              </a:rPr>
              <a:t> </a:t>
            </a:r>
            <a:r>
              <a:rPr lang="de-DE" sz="1200" b="0" dirty="0"/>
              <a:t>	</a:t>
            </a:r>
            <a:r>
              <a:rPr lang="de-DE" sz="1200" dirty="0"/>
              <a:t>+49</a:t>
            </a:r>
            <a:r>
              <a:rPr lang="de-DE" sz="1200" baseline="0" dirty="0"/>
              <a:t> </a:t>
            </a:r>
            <a:r>
              <a:rPr lang="de-DE" sz="1200" dirty="0"/>
              <a:t>89 289</a:t>
            </a:r>
          </a:p>
          <a:p>
            <a:pPr defTabSz="449263">
              <a:lnSpc>
                <a:spcPct val="110000"/>
              </a:lnSpc>
              <a:tabLst>
                <a:tab pos="806450" algn="l"/>
              </a:tabLst>
            </a:pPr>
            <a:r>
              <a:rPr lang="de-DE" sz="1200" b="1" dirty="0">
                <a:solidFill>
                  <a:schemeClr val="bg2"/>
                </a:solidFill>
                <a:latin typeface="Wingdings" pitchFamily="2" charset="2"/>
              </a:rPr>
              <a:t>*</a:t>
            </a:r>
            <a:r>
              <a:rPr lang="de-DE" sz="1200" dirty="0">
                <a:solidFill>
                  <a:schemeClr val="accent6"/>
                </a:solidFill>
                <a:latin typeface="Wingdings" pitchFamily="2" charset="2"/>
              </a:rPr>
              <a:t> </a:t>
            </a:r>
            <a:r>
              <a:rPr lang="de-DE" sz="1200" dirty="0"/>
              <a:t>	</a:t>
            </a:r>
          </a:p>
        </p:txBody>
      </p:sp>
      <p:sp>
        <p:nvSpPr>
          <p:cNvPr id="85" name="Textplatzhalter 28"/>
          <p:cNvSpPr>
            <a:spLocks noGrp="1"/>
          </p:cNvSpPr>
          <p:nvPr>
            <p:ph type="body" sz="quarter" idx="65" hasCustomPrompt="1"/>
          </p:nvPr>
        </p:nvSpPr>
        <p:spPr>
          <a:xfrm>
            <a:off x="4094367" y="5529930"/>
            <a:ext cx="937899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&lt;Tel.&gt;</a:t>
            </a:r>
          </a:p>
        </p:txBody>
      </p:sp>
      <p:sp>
        <p:nvSpPr>
          <p:cNvPr id="86" name="Textplatzhalter 28"/>
          <p:cNvSpPr>
            <a:spLocks noGrp="1"/>
          </p:cNvSpPr>
          <p:nvPr>
            <p:ph type="body" sz="quarter" idx="66" hasCustomPrompt="1"/>
          </p:nvPr>
        </p:nvSpPr>
        <p:spPr>
          <a:xfrm>
            <a:off x="3294284" y="5722206"/>
            <a:ext cx="3153993" cy="230832"/>
          </a:xfrm>
          <a:prstGeom prst="rect">
            <a:avLst/>
          </a:prstGeom>
        </p:spPr>
        <p:txBody>
          <a:bodyPr lIns="0" tIns="1800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&lt;E-Mail&gt;</a:t>
            </a:r>
          </a:p>
        </p:txBody>
      </p:sp>
      <p:cxnSp>
        <p:nvCxnSpPr>
          <p:cNvPr id="87" name="Gerader Verbinder 86"/>
          <p:cNvCxnSpPr/>
          <p:nvPr userDrawn="1"/>
        </p:nvCxnSpPr>
        <p:spPr>
          <a:xfrm>
            <a:off x="2671567" y="5170475"/>
            <a:ext cx="4104000" cy="0"/>
          </a:xfrm>
          <a:prstGeom prst="line">
            <a:avLst/>
          </a:prstGeom>
          <a:ln>
            <a:gradFill>
              <a:gsLst>
                <a:gs pos="100000">
                  <a:schemeClr val="bg1"/>
                </a:gs>
                <a:gs pos="55000">
                  <a:srgbClr val="DFDFDF">
                    <a:alpha val="82000"/>
                  </a:srgbClr>
                </a:gs>
                <a:gs pos="1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Bildplatzhalter 49"/>
          <p:cNvSpPr>
            <a:spLocks noGrp="1"/>
          </p:cNvSpPr>
          <p:nvPr>
            <p:ph type="pic" sz="quarter" idx="67" hasCustomPrompt="1"/>
          </p:nvPr>
        </p:nvSpPr>
        <p:spPr>
          <a:xfrm>
            <a:off x="1155333" y="4873142"/>
            <a:ext cx="863192" cy="1067116"/>
          </a:xfrm>
          <a:prstGeom prst="rect">
            <a:avLst/>
          </a:prstGeom>
          <a:solidFill>
            <a:srgbClr val="D9DA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3152" tIns="36576" rIns="73152" bIns="36576"/>
          <a:lstStyle>
            <a:lvl1pPr marL="0" indent="0">
              <a:defRPr sz="720"/>
            </a:lvl1pPr>
          </a:lstStyle>
          <a:p>
            <a:r>
              <a:rPr lang="de-DE" dirty="0"/>
              <a:t>Kontaktbild</a:t>
            </a:r>
          </a:p>
        </p:txBody>
      </p:sp>
    </p:spTree>
    <p:extLst>
      <p:ext uri="{BB962C8B-B14F-4D97-AF65-F5344CB8AC3E}">
        <p14:creationId xmlns:p14="http://schemas.microsoft.com/office/powerpoint/2010/main" val="20185931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fer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95"/>
          <a:stretch/>
        </p:blipFill>
        <p:spPr>
          <a:xfrm>
            <a:off x="3797116" y="0"/>
            <a:ext cx="8394884" cy="6858000"/>
          </a:xfrm>
          <a:prstGeom prst="rect">
            <a:avLst/>
          </a:prstGeom>
        </p:spPr>
      </p:pic>
      <p:sp>
        <p:nvSpPr>
          <p:cNvPr id="57" name="Rechteck 56"/>
          <p:cNvSpPr/>
          <p:nvPr userDrawn="1"/>
        </p:nvSpPr>
        <p:spPr bwMode="auto">
          <a:xfrm>
            <a:off x="-19790" y="-27432"/>
            <a:ext cx="12311027" cy="6894000"/>
          </a:xfrm>
          <a:prstGeom prst="rect">
            <a:avLst/>
          </a:prstGeom>
          <a:gradFill flip="none" rotWithShape="1">
            <a:gsLst>
              <a:gs pos="61000">
                <a:srgbClr val="FFFFFF">
                  <a:alpha val="87000"/>
                </a:srgbClr>
              </a:gs>
              <a:gs pos="37000">
                <a:schemeClr val="bg1"/>
              </a:gs>
              <a:gs pos="78000">
                <a:srgbClr val="FFFFFF">
                  <a:alpha val="45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425456" y="343459"/>
            <a:ext cx="105016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de-DE" sz="2400" baseline="0" noProof="0" dirty="0"/>
            </a:lvl1pPr>
          </a:lstStyle>
          <a:p>
            <a:pPr lvl="0"/>
            <a:r>
              <a:rPr lang="de-DE" noProof="0" dirty="0"/>
              <a:t>Hauptaussage der Folie (Action Title) durch Klicken bearbeiten</a:t>
            </a:r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5" y="1237737"/>
            <a:ext cx="10501624" cy="30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baseline="0" noProof="0" dirty="0" smtClean="0"/>
            </a:lvl1pPr>
          </a:lstStyle>
          <a:p>
            <a:pPr lvl="0"/>
            <a:r>
              <a:rPr lang="de-DE" noProof="0" dirty="0"/>
              <a:t>Gliederung / Thema / Kapitelname durch Klicken bearbeiten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26" hasCustomPrompt="1"/>
          </p:nvPr>
        </p:nvSpPr>
        <p:spPr>
          <a:xfrm>
            <a:off x="2689855" y="2845314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7" hasCustomPrompt="1"/>
          </p:nvPr>
        </p:nvSpPr>
        <p:spPr>
          <a:xfrm>
            <a:off x="2689855" y="3158442"/>
            <a:ext cx="4113282" cy="2522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>
                <a:solidFill>
                  <a:srgbClr val="999999"/>
                </a:solidFill>
              </a:defRPr>
            </a:lvl1pPr>
          </a:lstStyle>
          <a:p>
            <a:pPr lvl="0"/>
            <a:r>
              <a:rPr lang="de-DE" dirty="0"/>
              <a:t>Abteilung TG-XX oder Zuständigkeit im Projekt</a:t>
            </a:r>
          </a:p>
          <a:p>
            <a:pPr lvl="0"/>
            <a:endParaRPr lang="de-DE" dirty="0"/>
          </a:p>
        </p:txBody>
      </p:sp>
      <p:sp>
        <p:nvSpPr>
          <p:cNvPr id="26" name="Textfeld 25"/>
          <p:cNvSpPr txBox="1"/>
          <p:nvPr userDrawn="1"/>
        </p:nvSpPr>
        <p:spPr>
          <a:xfrm>
            <a:off x="2689855" y="4118587"/>
            <a:ext cx="2085345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dirty="0">
                <a:solidFill>
                  <a:schemeClr val="bg2"/>
                </a:solidFill>
                <a:latin typeface="Wingdings" pitchFamily="2" charset="2"/>
              </a:rPr>
              <a:t>(</a:t>
            </a:r>
            <a:r>
              <a:rPr lang="de-DE" sz="1200" dirty="0">
                <a:solidFill>
                  <a:schemeClr val="accent6"/>
                </a:solidFill>
                <a:latin typeface="Wingdings" pitchFamily="2" charset="2"/>
              </a:rPr>
              <a:t> </a:t>
            </a:r>
            <a:r>
              <a:rPr lang="de-DE" sz="1200" b="0" dirty="0"/>
              <a:t>	</a:t>
            </a:r>
            <a:r>
              <a:rPr lang="de-DE" sz="1200" dirty="0"/>
              <a:t>+49 89 289</a:t>
            </a:r>
          </a:p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Wingdings" pitchFamily="2" charset="2"/>
                <a:ea typeface="+mn-ea"/>
                <a:cs typeface="+mn-cs"/>
              </a:rPr>
              <a:t>4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Wingdings" pitchFamily="2" charset="2"/>
                <a:ea typeface="+mn-ea"/>
                <a:cs typeface="+mn-cs"/>
              </a:rPr>
              <a:t>	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+49 89 289 15555 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Wingdings" pitchFamily="2" charset="2"/>
              <a:ea typeface="+mn-ea"/>
              <a:cs typeface="+mn-cs"/>
            </a:endParaRPr>
          </a:p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b="1" dirty="0">
                <a:solidFill>
                  <a:schemeClr val="bg2"/>
                </a:solidFill>
                <a:latin typeface="Wingdings" pitchFamily="2" charset="2"/>
              </a:rPr>
              <a:t>*</a:t>
            </a:r>
          </a:p>
        </p:txBody>
      </p:sp>
      <p:sp>
        <p:nvSpPr>
          <p:cNvPr id="34" name="Textplatzhalt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3330860" y="4564863"/>
            <a:ext cx="3153993" cy="230832"/>
          </a:xfrm>
          <a:prstGeom prst="rect">
            <a:avLst/>
          </a:prstGeom>
        </p:spPr>
        <p:txBody>
          <a:bodyPr lIns="0" tIns="1800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&lt;E-Mail&gt;</a:t>
            </a:r>
          </a:p>
        </p:txBody>
      </p:sp>
      <p:cxnSp>
        <p:nvCxnSpPr>
          <p:cNvPr id="6" name="Gerader Verbinder 5"/>
          <p:cNvCxnSpPr/>
          <p:nvPr userDrawn="1"/>
        </p:nvCxnSpPr>
        <p:spPr>
          <a:xfrm>
            <a:off x="2698999" y="3112722"/>
            <a:ext cx="4104000" cy="0"/>
          </a:xfrm>
          <a:prstGeom prst="line">
            <a:avLst/>
          </a:prstGeom>
          <a:ln>
            <a:gradFill>
              <a:gsLst>
                <a:gs pos="100000">
                  <a:schemeClr val="bg1"/>
                </a:gs>
                <a:gs pos="55000">
                  <a:srgbClr val="DFDFDF">
                    <a:alpha val="82000"/>
                  </a:srgbClr>
                </a:gs>
                <a:gs pos="1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Bildplatzhalter 49"/>
          <p:cNvSpPr>
            <a:spLocks noGrp="1"/>
          </p:cNvSpPr>
          <p:nvPr>
            <p:ph type="pic" sz="quarter" idx="42" hasCustomPrompt="1"/>
          </p:nvPr>
        </p:nvSpPr>
        <p:spPr>
          <a:xfrm>
            <a:off x="799606" y="2845314"/>
            <a:ext cx="1434717" cy="1950381"/>
          </a:xfrm>
          <a:prstGeom prst="rect">
            <a:avLst/>
          </a:prstGeom>
          <a:solidFill>
            <a:srgbClr val="D9DA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900"/>
            </a:lvl1pPr>
          </a:lstStyle>
          <a:p>
            <a:r>
              <a:rPr lang="de-DE" dirty="0"/>
              <a:t>Kontaktbild</a:t>
            </a:r>
          </a:p>
        </p:txBody>
      </p:sp>
      <p:sp>
        <p:nvSpPr>
          <p:cNvPr id="2" name="Rechteck 1"/>
          <p:cNvSpPr/>
          <p:nvPr userDrawn="1"/>
        </p:nvSpPr>
        <p:spPr>
          <a:xfrm>
            <a:off x="2689854" y="3445130"/>
            <a:ext cx="4323359" cy="553998"/>
          </a:xfrm>
          <a:prstGeom prst="rect">
            <a:avLst/>
          </a:prstGeom>
        </p:spPr>
        <p:txBody>
          <a:bodyPr wrap="square" lIns="0" tIns="0" bIns="0">
            <a:spAutoFit/>
          </a:bodyPr>
          <a:lstStyle/>
          <a:p>
            <a:pPr lvl="0"/>
            <a:r>
              <a:rPr lang="de-DE" sz="1200" dirty="0"/>
              <a:t>Institut für Werkzeugmaschinen und Betriebswissenschaften</a:t>
            </a:r>
          </a:p>
          <a:p>
            <a:pPr lvl="0"/>
            <a:r>
              <a:rPr lang="de-DE" sz="1200" dirty="0"/>
              <a:t>Technische Universität München</a:t>
            </a:r>
          </a:p>
          <a:p>
            <a:pPr lvl="0"/>
            <a:r>
              <a:rPr lang="de-DE" sz="1200" dirty="0"/>
              <a:t>Boltzmannstraße 15, 85748 Garching</a:t>
            </a:r>
          </a:p>
        </p:txBody>
      </p:sp>
      <p:pic>
        <p:nvPicPr>
          <p:cNvPr id="14" name="Bild 3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11160665" y="324650"/>
            <a:ext cx="602472" cy="320400"/>
          </a:xfrm>
          <a:prstGeom prst="rect">
            <a:avLst/>
          </a:prstGeom>
        </p:spPr>
      </p:pic>
      <p:sp>
        <p:nvSpPr>
          <p:cNvPr id="27" name="Textplatzhalter 28"/>
          <p:cNvSpPr>
            <a:spLocks noGrp="1"/>
          </p:cNvSpPr>
          <p:nvPr>
            <p:ph type="body" sz="quarter" idx="49" hasCustomPrompt="1"/>
          </p:nvPr>
        </p:nvSpPr>
        <p:spPr>
          <a:xfrm>
            <a:off x="4124847" y="4118587"/>
            <a:ext cx="1027076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&lt;Tel.&gt;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425455" y="6541345"/>
            <a:ext cx="7875265" cy="2308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© </a:t>
            </a:r>
            <a:r>
              <a:rPr lang="de-DE" sz="900" i="1" dirty="0">
                <a:solidFill>
                  <a:schemeClr val="bg1">
                    <a:lumMod val="75000"/>
                  </a:schemeClr>
                </a:solidFill>
              </a:rPr>
              <a:t>iwb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 – Institut für Werkzeugmaschinen und Betriebswissenschaften</a:t>
            </a:r>
          </a:p>
        </p:txBody>
      </p:sp>
    </p:spTree>
    <p:extLst>
      <p:ext uri="{BB962C8B-B14F-4D97-AF65-F5344CB8AC3E}">
        <p14:creationId xmlns:p14="http://schemas.microsoft.com/office/powerpoint/2010/main" val="25566944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folie Wi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298419" y="6586188"/>
            <a:ext cx="46178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de-DE" sz="900" smtClean="0"/>
            </a:lvl1pPr>
          </a:lstStyle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‹#›</a:t>
            </a:fld>
            <a:endParaRPr lang="de-DE" dirty="0"/>
          </a:p>
        </p:txBody>
      </p:sp>
      <p:sp>
        <p:nvSpPr>
          <p:cNvPr id="20" name="Textfeld 19"/>
          <p:cNvSpPr txBox="1"/>
          <p:nvPr userDrawn="1"/>
        </p:nvSpPr>
        <p:spPr>
          <a:xfrm>
            <a:off x="6394868" y="2635233"/>
            <a:ext cx="257698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/>
              <a:t>Technische Universität München</a:t>
            </a:r>
          </a:p>
          <a:p>
            <a:pPr>
              <a:lnSpc>
                <a:spcPct val="110000"/>
              </a:lnSpc>
            </a:pPr>
            <a:r>
              <a:rPr lang="de-DE" sz="1400" dirty="0"/>
              <a:t>Institut für Werkzeugmaschinen </a:t>
            </a:r>
            <a:br>
              <a:rPr lang="de-DE" sz="1400" dirty="0"/>
            </a:br>
            <a:r>
              <a:rPr lang="de-DE" sz="1400" dirty="0"/>
              <a:t>und Betriebswissenschaften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6394868" y="3453571"/>
            <a:ext cx="1601400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/>
              <a:t>Boltzmannstraße 15</a:t>
            </a:r>
          </a:p>
          <a:p>
            <a:pPr>
              <a:lnSpc>
                <a:spcPct val="110000"/>
              </a:lnSpc>
            </a:pPr>
            <a:r>
              <a:rPr lang="de-DE" sz="1400" dirty="0"/>
              <a:t>85748 Garching</a:t>
            </a:r>
          </a:p>
        </p:txBody>
      </p:sp>
      <p:sp>
        <p:nvSpPr>
          <p:cNvPr id="23" name="Rechteck 22"/>
          <p:cNvSpPr/>
          <p:nvPr userDrawn="1"/>
        </p:nvSpPr>
        <p:spPr>
          <a:xfrm>
            <a:off x="2695768" y="1371826"/>
            <a:ext cx="6804082" cy="4162426"/>
          </a:xfrm>
          <a:prstGeom prst="rect">
            <a:avLst/>
          </a:prstGeom>
          <a:noFill/>
          <a:ln w="9525" cap="flat" cmpd="sng" algn="ctr">
            <a:solidFill>
              <a:srgbClr val="58585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187422" y="3162180"/>
            <a:ext cx="2388474" cy="269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/>
            </a:lvl1pPr>
          </a:lstStyle>
          <a:p>
            <a:pPr lvl="0"/>
            <a:r>
              <a:rPr lang="de-DE" dirty="0"/>
              <a:t>Akad. Grad</a:t>
            </a:r>
          </a:p>
        </p:txBody>
      </p:sp>
      <p:sp>
        <p:nvSpPr>
          <p:cNvPr id="26" name="Textplatzhalter 4"/>
          <p:cNvSpPr>
            <a:spLocks noGrp="1"/>
          </p:cNvSpPr>
          <p:nvPr>
            <p:ph type="body" sz="quarter" idx="19" hasCustomPrompt="1"/>
          </p:nvPr>
        </p:nvSpPr>
        <p:spPr>
          <a:xfrm>
            <a:off x="3187422" y="3395829"/>
            <a:ext cx="2388474" cy="269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600" b="1"/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29" name="Textfeld 28"/>
          <p:cNvSpPr txBox="1"/>
          <p:nvPr userDrawn="1"/>
        </p:nvSpPr>
        <p:spPr>
          <a:xfrm>
            <a:off x="6388392" y="4031055"/>
            <a:ext cx="1294970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/>
              <a:t>www.iwb.tum.de</a:t>
            </a:r>
          </a:p>
        </p:txBody>
      </p:sp>
      <p:pic>
        <p:nvPicPr>
          <p:cNvPr id="14" name="Bild 6" descr="20150416 tum logo blau png 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422" y="1882272"/>
            <a:ext cx="921002" cy="48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766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ontaktfolie Wi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298419" y="6586188"/>
            <a:ext cx="46178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de-DE" sz="900" smtClean="0"/>
            </a:lvl1pPr>
          </a:lstStyle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‹#›</a:t>
            </a:fld>
            <a:endParaRPr lang="de-DE" dirty="0"/>
          </a:p>
        </p:txBody>
      </p:sp>
      <p:sp>
        <p:nvSpPr>
          <p:cNvPr id="19" name="Textfeld 18"/>
          <p:cNvSpPr txBox="1"/>
          <p:nvPr userDrawn="1"/>
        </p:nvSpPr>
        <p:spPr>
          <a:xfrm>
            <a:off x="3187422" y="4034921"/>
            <a:ext cx="2468625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/>
              <a:t>Wissenschaftliche Mitarbeiterin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6394868" y="2635233"/>
            <a:ext cx="257698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/>
              <a:t>Technische Universität München</a:t>
            </a:r>
          </a:p>
          <a:p>
            <a:pPr>
              <a:lnSpc>
                <a:spcPct val="110000"/>
              </a:lnSpc>
            </a:pPr>
            <a:r>
              <a:rPr lang="de-DE" sz="1400" dirty="0"/>
              <a:t>Institut für Werkzeugmaschinen </a:t>
            </a:r>
            <a:br>
              <a:rPr lang="de-DE" sz="1400" dirty="0"/>
            </a:br>
            <a:r>
              <a:rPr lang="de-DE" sz="1400" dirty="0"/>
              <a:t>und Betriebswissenschaften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6394868" y="3453571"/>
            <a:ext cx="1601400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/>
              <a:t>Boltzmannstraße 15</a:t>
            </a:r>
          </a:p>
          <a:p>
            <a:pPr>
              <a:lnSpc>
                <a:spcPct val="110000"/>
              </a:lnSpc>
            </a:pPr>
            <a:r>
              <a:rPr lang="de-DE" sz="1400" dirty="0"/>
              <a:t>85748 Garching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6394869" y="4034921"/>
            <a:ext cx="1899879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</a:pPr>
            <a:r>
              <a:rPr lang="de-DE" sz="1400" dirty="0"/>
              <a:t>Tel. 	+49.89.289.</a:t>
            </a:r>
          </a:p>
          <a:p>
            <a:pPr defTabSz="449263">
              <a:lnSpc>
                <a:spcPct val="110000"/>
              </a:lnSpc>
            </a:pPr>
            <a:r>
              <a:rPr lang="de-DE" sz="1400" dirty="0"/>
              <a:t>Fax	+49.89.289.15555</a:t>
            </a:r>
          </a:p>
        </p:txBody>
      </p:sp>
      <p:sp>
        <p:nvSpPr>
          <p:cNvPr id="23" name="Rechteck 22"/>
          <p:cNvSpPr/>
          <p:nvPr userDrawn="1"/>
        </p:nvSpPr>
        <p:spPr>
          <a:xfrm>
            <a:off x="2695768" y="1371826"/>
            <a:ext cx="6804082" cy="4162426"/>
          </a:xfrm>
          <a:prstGeom prst="rect">
            <a:avLst/>
          </a:prstGeom>
          <a:noFill/>
          <a:ln w="9525" cap="flat" cmpd="sng" algn="ctr">
            <a:solidFill>
              <a:srgbClr val="58585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187422" y="3162180"/>
            <a:ext cx="2388474" cy="269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/>
            </a:lvl1pPr>
          </a:lstStyle>
          <a:p>
            <a:pPr lvl="0"/>
            <a:r>
              <a:rPr lang="de-DE" dirty="0"/>
              <a:t>Akad. Grad</a:t>
            </a:r>
          </a:p>
        </p:txBody>
      </p:sp>
      <p:sp>
        <p:nvSpPr>
          <p:cNvPr id="26" name="Textplatzhalter 4"/>
          <p:cNvSpPr>
            <a:spLocks noGrp="1"/>
          </p:cNvSpPr>
          <p:nvPr>
            <p:ph type="body" sz="quarter" idx="19" hasCustomPrompt="1"/>
          </p:nvPr>
        </p:nvSpPr>
        <p:spPr>
          <a:xfrm>
            <a:off x="3187422" y="3395829"/>
            <a:ext cx="2388474" cy="269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600" b="1"/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27" name="Textplatzhalt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7785161" y="4034921"/>
            <a:ext cx="703424" cy="269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&lt;Tel.&gt;</a:t>
            </a:r>
          </a:p>
        </p:txBody>
      </p:sp>
      <p:sp>
        <p:nvSpPr>
          <p:cNvPr id="28" name="Textplatzhalter 28"/>
          <p:cNvSpPr>
            <a:spLocks noGrp="1"/>
          </p:cNvSpPr>
          <p:nvPr>
            <p:ph type="body" sz="quarter" idx="21" hasCustomPrompt="1"/>
          </p:nvPr>
        </p:nvSpPr>
        <p:spPr>
          <a:xfrm>
            <a:off x="6394868" y="4593319"/>
            <a:ext cx="3046216" cy="269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&lt;E-Mail&gt;</a:t>
            </a:r>
          </a:p>
        </p:txBody>
      </p:sp>
      <p:sp>
        <p:nvSpPr>
          <p:cNvPr id="29" name="Textfeld 28"/>
          <p:cNvSpPr txBox="1"/>
          <p:nvPr userDrawn="1"/>
        </p:nvSpPr>
        <p:spPr>
          <a:xfrm>
            <a:off x="6394868" y="4856505"/>
            <a:ext cx="1294970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/>
              <a:t>www.iwb.tum.de</a:t>
            </a:r>
          </a:p>
        </p:txBody>
      </p:sp>
      <p:pic>
        <p:nvPicPr>
          <p:cNvPr id="14" name="Bild 6" descr="20150416 tum logo blau png 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422" y="1882272"/>
            <a:ext cx="921002" cy="48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217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folie allgem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298419" y="6586188"/>
            <a:ext cx="46178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de-DE" sz="900" smtClean="0"/>
            </a:lvl1pPr>
          </a:lstStyle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‹#›</a:t>
            </a:fld>
            <a:endParaRPr lang="de-DE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6407569" y="2538622"/>
            <a:ext cx="257698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/>
              <a:t>Technische Universität München</a:t>
            </a:r>
          </a:p>
          <a:p>
            <a:pPr>
              <a:lnSpc>
                <a:spcPct val="110000"/>
              </a:lnSpc>
            </a:pPr>
            <a:r>
              <a:rPr lang="de-DE" sz="1400" dirty="0"/>
              <a:t>Institut für Werkzeugmaschinen </a:t>
            </a:r>
            <a:br>
              <a:rPr lang="de-DE" sz="1400" dirty="0"/>
            </a:br>
            <a:r>
              <a:rPr lang="de-DE" sz="1400" dirty="0"/>
              <a:t>und Betriebswissenschaften</a:t>
            </a:r>
          </a:p>
        </p:txBody>
      </p:sp>
      <p:sp>
        <p:nvSpPr>
          <p:cNvPr id="19" name="Textfeld 18"/>
          <p:cNvSpPr txBox="1"/>
          <p:nvPr userDrawn="1"/>
        </p:nvSpPr>
        <p:spPr>
          <a:xfrm>
            <a:off x="6407569" y="3356960"/>
            <a:ext cx="1601400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/>
              <a:t>Boltzmannstraße 15</a:t>
            </a:r>
          </a:p>
          <a:p>
            <a:pPr>
              <a:lnSpc>
                <a:spcPct val="110000"/>
              </a:lnSpc>
            </a:pPr>
            <a:r>
              <a:rPr lang="de-DE" sz="1400" dirty="0"/>
              <a:t>85748 Garching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6407570" y="3938310"/>
            <a:ext cx="1899879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</a:pPr>
            <a:r>
              <a:rPr lang="de-DE" sz="1400" dirty="0"/>
              <a:t>Tel. 	+49.89.289.</a:t>
            </a:r>
          </a:p>
          <a:p>
            <a:pPr defTabSz="449263">
              <a:lnSpc>
                <a:spcPct val="110000"/>
              </a:lnSpc>
            </a:pPr>
            <a:r>
              <a:rPr lang="de-DE" sz="1400" dirty="0"/>
              <a:t>Fax	+49.89.289.15555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2708469" y="1275215"/>
            <a:ext cx="6804082" cy="4162426"/>
          </a:xfrm>
          <a:prstGeom prst="rect">
            <a:avLst/>
          </a:prstGeom>
          <a:noFill/>
          <a:ln w="9525" cap="flat" cmpd="sng" algn="ctr">
            <a:solidFill>
              <a:srgbClr val="58585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23" name="Textplatzhalt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200123" y="3065569"/>
            <a:ext cx="2388474" cy="269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/>
            </a:lvl1pPr>
          </a:lstStyle>
          <a:p>
            <a:pPr lvl="0"/>
            <a:r>
              <a:rPr lang="de-DE" dirty="0"/>
              <a:t>Akad. Grad</a:t>
            </a:r>
          </a:p>
        </p:txBody>
      </p:sp>
      <p:sp>
        <p:nvSpPr>
          <p:cNvPr id="24" name="Textplatzhalter 4"/>
          <p:cNvSpPr>
            <a:spLocks noGrp="1"/>
          </p:cNvSpPr>
          <p:nvPr>
            <p:ph type="body" sz="quarter" idx="19" hasCustomPrompt="1"/>
          </p:nvPr>
        </p:nvSpPr>
        <p:spPr>
          <a:xfrm>
            <a:off x="3200123" y="3299218"/>
            <a:ext cx="2388474" cy="269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600" b="1"/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25" name="Textplatzhalt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7797862" y="3938310"/>
            <a:ext cx="703424" cy="269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&lt;Tel.&gt;</a:t>
            </a:r>
          </a:p>
        </p:txBody>
      </p:sp>
      <p:sp>
        <p:nvSpPr>
          <p:cNvPr id="26" name="Textplatzhalter 28"/>
          <p:cNvSpPr>
            <a:spLocks noGrp="1"/>
          </p:cNvSpPr>
          <p:nvPr>
            <p:ph type="body" sz="quarter" idx="21" hasCustomPrompt="1"/>
          </p:nvPr>
        </p:nvSpPr>
        <p:spPr>
          <a:xfrm>
            <a:off x="6407569" y="4496708"/>
            <a:ext cx="3046216" cy="269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&lt;E-Mail&gt;</a:t>
            </a:r>
          </a:p>
        </p:txBody>
      </p:sp>
      <p:sp>
        <p:nvSpPr>
          <p:cNvPr id="27" name="Textfeld 26"/>
          <p:cNvSpPr txBox="1"/>
          <p:nvPr userDrawn="1"/>
        </p:nvSpPr>
        <p:spPr>
          <a:xfrm>
            <a:off x="6407569" y="4759894"/>
            <a:ext cx="1294970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/>
              <a:t>www.iwb.tum.de</a:t>
            </a:r>
          </a:p>
        </p:txBody>
      </p:sp>
      <p:sp>
        <p:nvSpPr>
          <p:cNvPr id="28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200123" y="3914577"/>
            <a:ext cx="2388474" cy="269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/>
            </a:lvl1pPr>
          </a:lstStyle>
          <a:p>
            <a:pPr lvl="0"/>
            <a:r>
              <a:rPr lang="de-DE" dirty="0"/>
              <a:t>Position</a:t>
            </a:r>
          </a:p>
        </p:txBody>
      </p:sp>
      <p:pic>
        <p:nvPicPr>
          <p:cNvPr id="14" name="Bild 6" descr="20150416 tum logo blau png 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422" y="1882272"/>
            <a:ext cx="921002" cy="48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884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51808985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/>
          <p:cNvSpPr/>
          <p:nvPr userDrawn="1"/>
        </p:nvSpPr>
        <p:spPr>
          <a:xfrm>
            <a:off x="288759" y="6529137"/>
            <a:ext cx="5165559" cy="248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endParaRPr lang="de-DE" sz="1400" dirty="0"/>
          </a:p>
        </p:txBody>
      </p:sp>
      <p:sp>
        <p:nvSpPr>
          <p:cNvPr id="7" name="Rechteck 6"/>
          <p:cNvSpPr/>
          <p:nvPr userDrawn="1"/>
        </p:nvSpPr>
        <p:spPr>
          <a:xfrm>
            <a:off x="10919328" y="272718"/>
            <a:ext cx="930443" cy="433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0168857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 userDrawn="1">
          <p15:clr>
            <a:srgbClr val="FBAE40"/>
          </p15:clr>
        </p15:guide>
        <p15:guide id="2" pos="7416" userDrawn="1">
          <p15:clr>
            <a:srgbClr val="FBAE40"/>
          </p15:clr>
        </p15:guide>
        <p15:guide id="3" pos="264" userDrawn="1">
          <p15:clr>
            <a:srgbClr val="FBAE40"/>
          </p15:clr>
        </p15:guide>
        <p15:guide id="4" orient="horz" pos="113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fficientElements Agenda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0855" y="305362"/>
            <a:ext cx="10515600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95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2830482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25455" y="994337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25451" y="2098967"/>
            <a:ext cx="11345332" cy="37779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0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1307235" y="6586188"/>
            <a:ext cx="461783" cy="152349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5" y="994337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Kapiteltrenner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xfrm>
            <a:off x="11307235" y="6586188"/>
            <a:ext cx="461783" cy="152349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532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5" y="994337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 err="1"/>
              <a:t>Kapiteltrenner</a:t>
            </a:r>
            <a:endParaRPr lang="de-DE" noProof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xfrm>
            <a:off x="11307235" y="6586188"/>
            <a:ext cx="461783" cy="152349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‹#›</a:t>
            </a:fld>
            <a:endParaRPr lang="de-DE" dirty="0"/>
          </a:p>
        </p:txBody>
      </p:sp>
      <p:pic>
        <p:nvPicPr>
          <p:cNvPr id="5" name="Bild 3" descr="20150416 tum logo blau png fin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160665" y="324650"/>
            <a:ext cx="602472" cy="320400"/>
          </a:xfrm>
          <a:prstGeom prst="rect">
            <a:avLst/>
          </a:prstGeom>
        </p:spPr>
      </p:pic>
      <p:grpSp>
        <p:nvGrpSpPr>
          <p:cNvPr id="6" name="Gruppieren 5"/>
          <p:cNvGrpSpPr/>
          <p:nvPr userDrawn="1"/>
        </p:nvGrpSpPr>
        <p:grpSpPr>
          <a:xfrm>
            <a:off x="2571751" y="1647825"/>
            <a:ext cx="9620250" cy="5310663"/>
            <a:chOff x="1327639" y="2191149"/>
            <a:chExt cx="7798776" cy="4767339"/>
          </a:xfrm>
        </p:grpSpPr>
        <p:pic>
          <p:nvPicPr>
            <p:cNvPr id="8" name="Grafik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14854" y="2191149"/>
              <a:ext cx="7511561" cy="4631682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27639" y="6518579"/>
              <a:ext cx="3050931" cy="4399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2529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35176494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5" y="1808163"/>
            <a:ext cx="11334748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9388" indent="-179388">
              <a:lnSpc>
                <a:spcPct val="114000"/>
              </a:lnSpc>
              <a:buFont typeface="Wingdings" panose="05000000000000000000" pitchFamily="2" charset="2"/>
              <a:buChar char="§"/>
              <a:defRPr lang="de-DE" sz="1400" noProof="0" dirty="0" smtClean="0"/>
            </a:lvl1pPr>
            <a:lvl2pPr marL="358775" indent="-176213">
              <a:lnSpc>
                <a:spcPct val="114000"/>
              </a:lnSpc>
              <a:buFont typeface="Symbol" panose="05050102010706020507" pitchFamily="18" charset="2"/>
              <a:buChar char="-"/>
              <a:defRPr lang="de-DE" sz="1400" noProof="0" dirty="0" smtClean="0"/>
            </a:lvl2pPr>
            <a:lvl3pPr marL="488950" indent="-134938">
              <a:buFont typeface="Arial" panose="020B0604020202020204" pitchFamily="34" charset="0"/>
              <a:buChar char="•"/>
              <a:defRPr sz="1200"/>
            </a:lvl3pPr>
            <a:lvl4pPr marL="538163" indent="-1778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25456" y="343459"/>
            <a:ext cx="90233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de-DE" sz="2400" baseline="0" noProof="0" dirty="0"/>
            </a:lvl1pPr>
          </a:lstStyle>
          <a:p>
            <a:pPr lvl="0"/>
            <a:r>
              <a:rPr lang="de-DE" noProof="0" dirty="0"/>
              <a:t>Hauptaussage der Folie (Action Title) durch Klicken bearbeiten</a:t>
            </a:r>
          </a:p>
        </p:txBody>
      </p:sp>
      <p:sp>
        <p:nvSpPr>
          <p:cNvPr id="8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2" y="6580789"/>
            <a:ext cx="4848447" cy="257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900">
                <a:latin typeface="+mn-lt"/>
                <a:cs typeface="Aharoni" panose="02010803020104030203" pitchFamily="2" charset="-79"/>
              </a:defRPr>
            </a:lvl1pPr>
          </a:lstStyle>
          <a:p>
            <a:pPr lvl="0"/>
            <a:r>
              <a:rPr lang="de-DE" dirty="0"/>
              <a:t>Quellen &amp; Fußnoten einfügen</a:t>
            </a:r>
          </a:p>
        </p:txBody>
      </p:sp>
      <p:sp useBgFill="1"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5" y="1237737"/>
            <a:ext cx="9023348" cy="30150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baseline="0" noProof="0" dirty="0" smtClean="0"/>
            </a:lvl1pPr>
          </a:lstStyle>
          <a:p>
            <a:pPr lvl="0"/>
            <a:r>
              <a:rPr lang="de-DE" noProof="0" dirty="0"/>
              <a:t>Gliederung / Thema / Kapitelname durch Klicken bearbeiten</a:t>
            </a:r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298422" y="6586188"/>
            <a:ext cx="46178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de-DE" sz="900" smtClean="0"/>
            </a:lvl1pPr>
          </a:lstStyle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16" userDrawn="1">
          <p15:clr>
            <a:srgbClr val="FBAE40"/>
          </p15:clr>
        </p15:guide>
        <p15:guide id="2" pos="264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87994453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25456" y="343459"/>
            <a:ext cx="90233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de-DE" sz="2400" baseline="0" noProof="0" dirty="0"/>
            </a:lvl1pPr>
          </a:lstStyle>
          <a:p>
            <a:pPr lvl="0"/>
            <a:r>
              <a:rPr lang="de-DE" noProof="0" dirty="0"/>
              <a:t>Hauptaussage der Folie (Action Title) durch Klicken bearbeiten</a:t>
            </a:r>
          </a:p>
        </p:txBody>
      </p:sp>
      <p:sp useBgFill="1"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5" y="1237737"/>
            <a:ext cx="9023348" cy="30150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baseline="0" noProof="0" dirty="0" smtClean="0"/>
            </a:lvl1pPr>
          </a:lstStyle>
          <a:p>
            <a:pPr lvl="0"/>
            <a:r>
              <a:rPr lang="de-DE" noProof="0" dirty="0"/>
              <a:t>Gliederung / Thema / Kapitelname durch Klicken bearbeiten</a:t>
            </a:r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298422" y="6586188"/>
            <a:ext cx="46178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de-DE" sz="900" smtClean="0"/>
            </a:lvl1pPr>
          </a:lstStyle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369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7416" userDrawn="1">
          <p15:clr>
            <a:srgbClr val="FBAE40"/>
          </p15:clr>
        </p15:guide>
        <p15:guide id="1" orient="horz" pos="4042" userDrawn="1">
          <p15:clr>
            <a:srgbClr val="FBAE40"/>
          </p15:clr>
        </p15:guide>
        <p15:guide id="2" pos="264" userDrawn="1">
          <p15:clr>
            <a:srgbClr val="FBAE40"/>
          </p15:clr>
        </p15:guide>
        <p15:guide id="3" orient="horz" pos="113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mer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7267158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5" y="1808163"/>
            <a:ext cx="11334748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5113" indent="-265113">
              <a:lnSpc>
                <a:spcPct val="114000"/>
              </a:lnSpc>
              <a:buFont typeface="+mj-lt"/>
              <a:buAutoNum type="arabicPeriod"/>
              <a:defRPr lang="de-DE" sz="1400" noProof="0" dirty="0" smtClean="0"/>
            </a:lvl1pPr>
            <a:lvl2pPr marL="496888" indent="-214313">
              <a:lnSpc>
                <a:spcPct val="114000"/>
              </a:lnSpc>
              <a:buFont typeface="+mj-lt"/>
              <a:buAutoNum type="alphaLcPeriod"/>
              <a:tabLst/>
              <a:defRPr lang="de-DE" sz="1400" noProof="0" dirty="0" smtClean="0"/>
            </a:lvl2pPr>
            <a:lvl3pPr marL="665163" indent="-179388">
              <a:buFont typeface="+mj-lt"/>
              <a:buAutoNum type="arabicPeriod"/>
              <a:defRPr sz="1200"/>
            </a:lvl3pPr>
            <a:lvl4pPr marL="538163" indent="-1778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25456" y="343459"/>
            <a:ext cx="90233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de-DE" sz="2400" baseline="0" noProof="0" dirty="0"/>
            </a:lvl1pPr>
          </a:lstStyle>
          <a:p>
            <a:pPr lvl="0"/>
            <a:r>
              <a:rPr lang="de-DE" noProof="0" dirty="0"/>
              <a:t>Hauptaussage der Folie (Action Title) durch Klicken bearbeiten</a:t>
            </a:r>
          </a:p>
        </p:txBody>
      </p:sp>
      <p:sp>
        <p:nvSpPr>
          <p:cNvPr id="8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2" y="6580789"/>
            <a:ext cx="4848447" cy="257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900">
                <a:latin typeface="+mn-lt"/>
                <a:cs typeface="Aharoni" panose="02010803020104030203" pitchFamily="2" charset="-79"/>
              </a:defRPr>
            </a:lvl1pPr>
          </a:lstStyle>
          <a:p>
            <a:pPr lvl="0"/>
            <a:r>
              <a:rPr lang="de-DE" dirty="0"/>
              <a:t>Quellen &amp; Fußnoten einfügen</a:t>
            </a:r>
          </a:p>
        </p:txBody>
      </p:sp>
      <p:sp useBgFill="1"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5" y="1237737"/>
            <a:ext cx="9023348" cy="30150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baseline="0" noProof="0" dirty="0" smtClean="0"/>
            </a:lvl1pPr>
          </a:lstStyle>
          <a:p>
            <a:pPr lvl="0"/>
            <a:r>
              <a:rPr lang="de-DE" noProof="0" dirty="0"/>
              <a:t>Gliederung / Thema / Kapitelname durch Klicken bearbeiten</a:t>
            </a:r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298422" y="6586188"/>
            <a:ext cx="46178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de-DE" sz="900" smtClean="0"/>
            </a:lvl1pPr>
          </a:lstStyle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6720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16" userDrawn="1">
          <p15:clr>
            <a:srgbClr val="FBAE40"/>
          </p15:clr>
        </p15:guide>
        <p15:guide id="2" pos="264" userDrawn="1">
          <p15:clr>
            <a:srgbClr val="FBAE40"/>
          </p15:clr>
        </p15:guide>
        <p15:guide id="3" orient="horz" pos="404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808165"/>
            <a:ext cx="12192000" cy="50498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425456" y="343459"/>
            <a:ext cx="90233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de-DE" sz="2400" baseline="0" noProof="0" dirty="0"/>
            </a:lvl1pPr>
          </a:lstStyle>
          <a:p>
            <a:pPr lvl="0"/>
            <a:r>
              <a:rPr lang="de-DE" noProof="0" dirty="0"/>
              <a:t>Hauptaussage der Folie (Action Title) durch Klicken bearbeiten</a:t>
            </a:r>
          </a:p>
        </p:txBody>
      </p:sp>
      <p:sp useBgFill="1"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5" y="1237737"/>
            <a:ext cx="9023348" cy="30150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baseline="0" noProof="0" dirty="0" smtClean="0"/>
            </a:lvl1pPr>
          </a:lstStyle>
          <a:p>
            <a:pPr lvl="0"/>
            <a:r>
              <a:rPr lang="de-DE" noProof="0" dirty="0"/>
              <a:t>Gliederung / Thema / Kapitelname durch Klicken bearbeiten</a:t>
            </a:r>
          </a:p>
        </p:txBody>
      </p:sp>
      <p:sp>
        <p:nvSpPr>
          <p:cNvPr id="12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429684" y="6580789"/>
            <a:ext cx="9313757" cy="257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900">
                <a:latin typeface="+mn-lt"/>
                <a:cs typeface="Aharoni" panose="02010803020104030203" pitchFamily="2" charset="-79"/>
              </a:defRPr>
            </a:lvl1pPr>
          </a:lstStyle>
          <a:p>
            <a:pPr lvl="0"/>
            <a:r>
              <a:rPr lang="de-DE" dirty="0"/>
              <a:t>Quellen &amp; Fußnoten einfügen</a:t>
            </a:r>
          </a:p>
        </p:txBody>
      </p:sp>
      <p:sp>
        <p:nvSpPr>
          <p:cNvPr id="1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298419" y="6586188"/>
            <a:ext cx="46178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de-DE" sz="900" smtClean="0"/>
            </a:lvl1pPr>
          </a:lstStyle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425456" y="343459"/>
            <a:ext cx="90233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de-DE" sz="2400" baseline="0" noProof="0" dirty="0"/>
            </a:lvl1pPr>
          </a:lstStyle>
          <a:p>
            <a:pPr lvl="0"/>
            <a:r>
              <a:rPr lang="de-DE" noProof="0" dirty="0"/>
              <a:t>Hauptaussage der Folie (Action Title) durch Klicken bearbeiten</a:t>
            </a:r>
          </a:p>
        </p:txBody>
      </p:sp>
      <p:sp useBgFill="1">
        <p:nvSpPr>
          <p:cNvPr id="5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5" y="1237737"/>
            <a:ext cx="9023348" cy="30150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baseline="0" noProof="0" dirty="0" smtClean="0"/>
            </a:lvl1pPr>
          </a:lstStyle>
          <a:p>
            <a:pPr lvl="0"/>
            <a:r>
              <a:rPr lang="de-DE" noProof="0" dirty="0"/>
              <a:t>Gliederung / Thema / Kapitelname durch Klicken bearbeiten</a:t>
            </a:r>
          </a:p>
        </p:txBody>
      </p:sp>
      <p:cxnSp>
        <p:nvCxnSpPr>
          <p:cNvPr id="8" name="Gerade Verbindung 18"/>
          <p:cNvCxnSpPr/>
          <p:nvPr userDrawn="1"/>
        </p:nvCxnSpPr>
        <p:spPr>
          <a:xfrm>
            <a:off x="425457" y="4053504"/>
            <a:ext cx="11334745" cy="0"/>
          </a:xfrm>
          <a:prstGeom prst="line">
            <a:avLst/>
          </a:prstGeom>
          <a:ln w="9525">
            <a:solidFill>
              <a:srgbClr val="605E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18"/>
          <p:cNvCxnSpPr/>
          <p:nvPr userDrawn="1"/>
        </p:nvCxnSpPr>
        <p:spPr>
          <a:xfrm>
            <a:off x="425457" y="2163005"/>
            <a:ext cx="11334745" cy="0"/>
          </a:xfrm>
          <a:prstGeom prst="line">
            <a:avLst/>
          </a:prstGeom>
          <a:ln w="9525">
            <a:solidFill>
              <a:srgbClr val="605E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nhaltsplatzhalter 5"/>
          <p:cNvSpPr txBox="1">
            <a:spLocks/>
          </p:cNvSpPr>
          <p:nvPr userDrawn="1"/>
        </p:nvSpPr>
        <p:spPr>
          <a:xfrm>
            <a:off x="425455" y="3838324"/>
            <a:ext cx="5153488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1A4A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Biographie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26" hasCustomPrompt="1"/>
          </p:nvPr>
        </p:nvSpPr>
        <p:spPr>
          <a:xfrm>
            <a:off x="425455" y="2275630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/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7" hasCustomPrompt="1"/>
          </p:nvPr>
        </p:nvSpPr>
        <p:spPr>
          <a:xfrm>
            <a:off x="425455" y="2506462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/>
            </a:lvl1pPr>
          </a:lstStyle>
          <a:p>
            <a:pPr lvl="0"/>
            <a:r>
              <a:rPr lang="de-DE" dirty="0"/>
              <a:t>Abteilung TG-XX oder Zuständigkeit im Projekt</a:t>
            </a:r>
          </a:p>
        </p:txBody>
      </p:sp>
      <p:sp>
        <p:nvSpPr>
          <p:cNvPr id="17" name="Textplatzhalter 4"/>
          <p:cNvSpPr>
            <a:spLocks noGrp="1"/>
          </p:cNvSpPr>
          <p:nvPr>
            <p:ph type="body" sz="quarter" idx="28" hasCustomPrompt="1"/>
          </p:nvPr>
        </p:nvSpPr>
        <p:spPr>
          <a:xfrm>
            <a:off x="425457" y="4159248"/>
            <a:ext cx="5375745" cy="21453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just">
              <a:lnSpc>
                <a:spcPct val="110000"/>
              </a:lnSpc>
              <a:defRPr sz="1050" b="0" baseline="0">
                <a:latin typeface="+mn-lt"/>
              </a:defRPr>
            </a:lvl1pPr>
          </a:lstStyle>
          <a:p>
            <a:pPr lvl="0"/>
            <a:r>
              <a:rPr lang="de-DE" noProof="0" dirty="0"/>
              <a:t>Biographietext</a:t>
            </a:r>
          </a:p>
        </p:txBody>
      </p:sp>
      <p:sp>
        <p:nvSpPr>
          <p:cNvPr id="18" name="Inhaltsplatzhalter 5"/>
          <p:cNvSpPr txBox="1">
            <a:spLocks/>
          </p:cNvSpPr>
          <p:nvPr userDrawn="1"/>
        </p:nvSpPr>
        <p:spPr>
          <a:xfrm>
            <a:off x="6384455" y="3838324"/>
            <a:ext cx="5153488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1A4A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Biographie</a:t>
            </a:r>
          </a:p>
        </p:txBody>
      </p:sp>
      <p:sp>
        <p:nvSpPr>
          <p:cNvPr id="24" name="Textplatzhalter 4"/>
          <p:cNvSpPr>
            <a:spLocks noGrp="1"/>
          </p:cNvSpPr>
          <p:nvPr>
            <p:ph type="body" sz="quarter" idx="33" hasCustomPrompt="1"/>
          </p:nvPr>
        </p:nvSpPr>
        <p:spPr>
          <a:xfrm>
            <a:off x="6384456" y="4159248"/>
            <a:ext cx="5375745" cy="21453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just">
              <a:lnSpc>
                <a:spcPct val="110000"/>
              </a:lnSpc>
              <a:defRPr sz="1050" b="0" baseline="0">
                <a:latin typeface="+mn-lt"/>
              </a:defRPr>
            </a:lvl1pPr>
          </a:lstStyle>
          <a:p>
            <a:pPr lvl="0"/>
            <a:r>
              <a:rPr lang="de-DE" dirty="0"/>
              <a:t>Biographietext</a:t>
            </a:r>
          </a:p>
        </p:txBody>
      </p:sp>
      <p:sp>
        <p:nvSpPr>
          <p:cNvPr id="31" name="Textplatzhalter 4"/>
          <p:cNvSpPr>
            <a:spLocks noGrp="1"/>
          </p:cNvSpPr>
          <p:nvPr>
            <p:ph type="body" sz="quarter" idx="38" hasCustomPrompt="1"/>
          </p:nvPr>
        </p:nvSpPr>
        <p:spPr>
          <a:xfrm>
            <a:off x="6384455" y="2275630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 b="1" baseline="0"/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32" name="Textplatzhalter 4"/>
          <p:cNvSpPr>
            <a:spLocks noGrp="1"/>
          </p:cNvSpPr>
          <p:nvPr>
            <p:ph type="body" sz="quarter" idx="39" hasCustomPrompt="1"/>
          </p:nvPr>
        </p:nvSpPr>
        <p:spPr>
          <a:xfrm>
            <a:off x="6384455" y="2506462"/>
            <a:ext cx="3876740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10000"/>
              </a:lnSpc>
              <a:defRPr sz="1200" b="0" baseline="0"/>
            </a:lvl1pPr>
          </a:lstStyle>
          <a:p>
            <a:pPr lvl="0"/>
            <a:r>
              <a:rPr lang="de-DE" dirty="0"/>
              <a:t>Abteilung TG-XX oder Zuständigkeit im Projekt</a:t>
            </a:r>
          </a:p>
        </p:txBody>
      </p:sp>
      <p:sp>
        <p:nvSpPr>
          <p:cNvPr id="53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298419" y="6586188"/>
            <a:ext cx="46178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de-DE" sz="900" smtClean="0"/>
            </a:lvl1pPr>
          </a:lstStyle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‹#›</a:t>
            </a:fld>
            <a:endParaRPr lang="de-DE" dirty="0"/>
          </a:p>
        </p:txBody>
      </p:sp>
      <p:cxnSp>
        <p:nvCxnSpPr>
          <p:cNvPr id="25" name="Gerade Verbindung 18"/>
          <p:cNvCxnSpPr/>
          <p:nvPr userDrawn="1"/>
        </p:nvCxnSpPr>
        <p:spPr>
          <a:xfrm>
            <a:off x="425457" y="3429000"/>
            <a:ext cx="11334745" cy="0"/>
          </a:xfrm>
          <a:prstGeom prst="line">
            <a:avLst/>
          </a:prstGeom>
          <a:ln w="9525">
            <a:solidFill>
              <a:srgbClr val="605E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 userDrawn="1"/>
        </p:nvSpPr>
        <p:spPr>
          <a:xfrm>
            <a:off x="425457" y="2959495"/>
            <a:ext cx="2244559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b="1" dirty="0"/>
              <a:t>Tel. </a:t>
            </a:r>
            <a:r>
              <a:rPr lang="de-DE" sz="1200" b="0" dirty="0"/>
              <a:t>	</a:t>
            </a:r>
            <a:r>
              <a:rPr lang="de-DE" sz="1200" dirty="0"/>
              <a:t>+49.89.289.</a:t>
            </a:r>
          </a:p>
          <a:p>
            <a:pPr defTabSz="449263">
              <a:lnSpc>
                <a:spcPct val="110000"/>
              </a:lnSpc>
              <a:tabLst>
                <a:tab pos="806450" algn="l"/>
              </a:tabLst>
            </a:pPr>
            <a:r>
              <a:rPr lang="de-DE" sz="1200" b="1" dirty="0"/>
              <a:t>E-Mail</a:t>
            </a:r>
            <a:r>
              <a:rPr lang="de-DE" sz="1200" dirty="0"/>
              <a:t>	</a:t>
            </a:r>
          </a:p>
        </p:txBody>
      </p:sp>
      <p:sp>
        <p:nvSpPr>
          <p:cNvPr id="33" name="Textplatzhalt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1894875" y="2959492"/>
            <a:ext cx="937899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&lt;Tel.&gt;</a:t>
            </a:r>
          </a:p>
        </p:txBody>
      </p:sp>
      <p:sp>
        <p:nvSpPr>
          <p:cNvPr id="34" name="Textplatzhalt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1066462" y="3158712"/>
            <a:ext cx="3153993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&lt;E-Mail&gt;</a:t>
            </a:r>
          </a:p>
        </p:txBody>
      </p:sp>
      <p:sp>
        <p:nvSpPr>
          <p:cNvPr id="35" name="Bildplatzhalter 49"/>
          <p:cNvSpPr>
            <a:spLocks noGrp="1"/>
          </p:cNvSpPr>
          <p:nvPr>
            <p:ph type="pic" sz="quarter" idx="34" hasCustomPrompt="1"/>
          </p:nvPr>
        </p:nvSpPr>
        <p:spPr>
          <a:xfrm>
            <a:off x="4997641" y="2273885"/>
            <a:ext cx="804425" cy="1044235"/>
          </a:xfrm>
          <a:prstGeom prst="rect">
            <a:avLst/>
          </a:prstGeom>
          <a:solidFill>
            <a:srgbClr val="D9DADB"/>
          </a:solidFill>
          <a:ln w="9525" cap="flat" cmpd="sng" algn="ctr">
            <a:solidFill>
              <a:srgbClr val="58585A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>
              <a:defRPr sz="900"/>
            </a:lvl1pPr>
          </a:lstStyle>
          <a:p>
            <a:r>
              <a:rPr lang="de-DE" dirty="0"/>
              <a:t>Kontaktbild</a:t>
            </a:r>
          </a:p>
        </p:txBody>
      </p:sp>
      <p:sp>
        <p:nvSpPr>
          <p:cNvPr id="36" name="Bildplatzhalter 49"/>
          <p:cNvSpPr>
            <a:spLocks noGrp="1"/>
          </p:cNvSpPr>
          <p:nvPr>
            <p:ph type="pic" sz="quarter" idx="40" hasCustomPrompt="1"/>
          </p:nvPr>
        </p:nvSpPr>
        <p:spPr>
          <a:xfrm>
            <a:off x="10955776" y="2273885"/>
            <a:ext cx="804425" cy="1044235"/>
          </a:xfrm>
          <a:prstGeom prst="rect">
            <a:avLst/>
          </a:prstGeom>
          <a:solidFill>
            <a:srgbClr val="D9DADB"/>
          </a:solidFill>
          <a:ln w="9525" cap="flat" cmpd="sng" algn="ctr">
            <a:solidFill>
              <a:srgbClr val="58585A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>
              <a:defRPr sz="900"/>
            </a:lvl1pPr>
          </a:lstStyle>
          <a:p>
            <a:r>
              <a:rPr lang="de-DE" dirty="0"/>
              <a:t>Kontaktbild</a:t>
            </a:r>
          </a:p>
        </p:txBody>
      </p:sp>
      <p:sp>
        <p:nvSpPr>
          <p:cNvPr id="37" name="Textfeld 36"/>
          <p:cNvSpPr txBox="1"/>
          <p:nvPr userDrawn="1"/>
        </p:nvSpPr>
        <p:spPr>
          <a:xfrm>
            <a:off x="6384457" y="2959495"/>
            <a:ext cx="2244559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>
              <a:lnSpc>
                <a:spcPct val="110000"/>
              </a:lnSpc>
              <a:tabLst>
                <a:tab pos="628650" algn="l"/>
              </a:tabLst>
            </a:pPr>
            <a:r>
              <a:rPr lang="de-DE" sz="1200" b="1" dirty="0"/>
              <a:t>Tel. </a:t>
            </a:r>
            <a:r>
              <a:rPr lang="de-DE" sz="1200" b="0" dirty="0"/>
              <a:t>	</a:t>
            </a:r>
            <a:r>
              <a:rPr lang="de-DE" sz="1200" dirty="0"/>
              <a:t>+49.89.289.</a:t>
            </a:r>
          </a:p>
          <a:p>
            <a:pPr defTabSz="449263">
              <a:lnSpc>
                <a:spcPct val="110000"/>
              </a:lnSpc>
              <a:tabLst>
                <a:tab pos="806450" algn="l"/>
              </a:tabLst>
            </a:pPr>
            <a:r>
              <a:rPr lang="de-DE" sz="1200" b="1" dirty="0"/>
              <a:t>E-Mail</a:t>
            </a:r>
            <a:r>
              <a:rPr lang="de-DE" sz="1200" dirty="0"/>
              <a:t>	</a:t>
            </a:r>
          </a:p>
        </p:txBody>
      </p:sp>
      <p:sp>
        <p:nvSpPr>
          <p:cNvPr id="38" name="Textplatzhalt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7853875" y="2959492"/>
            <a:ext cx="937899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&lt;Tel.&gt;</a:t>
            </a:r>
          </a:p>
        </p:txBody>
      </p:sp>
      <p:sp>
        <p:nvSpPr>
          <p:cNvPr id="39" name="Textplatzhalt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7025462" y="3158712"/>
            <a:ext cx="3153993" cy="230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&lt;E-Mail&gt;</a:t>
            </a:r>
          </a:p>
        </p:txBody>
      </p:sp>
    </p:spTree>
    <p:extLst>
      <p:ext uri="{BB962C8B-B14F-4D97-AF65-F5344CB8AC3E}">
        <p14:creationId xmlns:p14="http://schemas.microsoft.com/office/powerpoint/2010/main" val="1746108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image" Target="../media/image6.emf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19" Type="http://schemas.openxmlformats.org/officeDocument/2006/relationships/image" Target="../media/image2.wmf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551588153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7" imgW="270" imgH="270" progId="TCLayout.ActiveDocument.1">
                  <p:embed/>
                </p:oleObj>
              </mc:Choice>
              <mc:Fallback>
                <p:oleObj name="think-cell Foli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feld 10"/>
          <p:cNvSpPr txBox="1"/>
          <p:nvPr userDrawn="1"/>
        </p:nvSpPr>
        <p:spPr>
          <a:xfrm>
            <a:off x="427201" y="314326"/>
            <a:ext cx="1026620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Institut für Werkzeugmaschinen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und Betriebswissenschaften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Maschinenwesen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11353192" y="6541011"/>
            <a:ext cx="415827" cy="21094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36AA3E1-9984-401A-8549-79C579D49C87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9" name="Bild 6" descr="20150416 tum logo blau png final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665" y="324685"/>
            <a:ext cx="608352" cy="320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675" r:id="rId2"/>
    <p:sldLayoutId id="2147483718" r:id="rId3"/>
    <p:sldLayoutId id="2147483720" r:id="rId4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lang="de-DE" sz="3000" b="0" kern="1200" smtClean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lang="de-DE" sz="1600" kern="12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lang="de-DE" sz="16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lang="de-DE" sz="1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lang="de-DE" sz="14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lang="de-DE" sz="14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3530692146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7" imgW="270" imgH="270" progId="TCLayout.ActiveDocument.1">
                  <p:embed/>
                </p:oleObj>
              </mc:Choice>
              <mc:Fallback>
                <p:oleObj name="think-cell Foli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307237" y="6586188"/>
            <a:ext cx="46178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de-DE" sz="900" smtClean="0"/>
            </a:lvl1pPr>
          </a:lstStyle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‹#›</a:t>
            </a:fld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432590" y="6575889"/>
            <a:ext cx="5163999" cy="157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14000"/>
              </a:lnSpc>
            </a:pPr>
            <a:r>
              <a:rPr lang="de-DE" sz="900" b="0" i="0" dirty="0">
                <a:solidFill>
                  <a:schemeClr val="tx1"/>
                </a:solidFill>
                <a:latin typeface="+mn-lt"/>
              </a:rPr>
              <a:t>© </a:t>
            </a:r>
            <a:r>
              <a:rPr lang="de-DE" sz="900" b="0" i="1" dirty="0">
                <a:solidFill>
                  <a:schemeClr val="tx1"/>
                </a:solidFill>
                <a:latin typeface="+mn-lt"/>
              </a:rPr>
              <a:t>iwb</a:t>
            </a:r>
            <a:r>
              <a:rPr lang="de-DE" sz="900" b="0" i="0" baseline="0" dirty="0">
                <a:solidFill>
                  <a:schemeClr val="tx1"/>
                </a:solidFill>
                <a:latin typeface="+mn-lt"/>
              </a:rPr>
              <a:t> – </a:t>
            </a:r>
            <a:r>
              <a:rPr lang="de-DE" sz="900" b="0" dirty="0">
                <a:solidFill>
                  <a:schemeClr val="tx1"/>
                </a:solidFill>
                <a:latin typeface="+mn-lt"/>
              </a:rPr>
              <a:t>Institut </a:t>
            </a:r>
            <a:r>
              <a:rPr lang="de-DE" sz="900" b="0" baseline="0" dirty="0">
                <a:solidFill>
                  <a:schemeClr val="tx1"/>
                </a:solidFill>
                <a:latin typeface="+mn-lt"/>
              </a:rPr>
              <a:t>für Werkzeugmaschinen und Betriebswissenschaften</a:t>
            </a:r>
            <a:endParaRPr lang="de-DE" sz="9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Bild 6" descr="20150416 tum logo blau png final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665" y="324685"/>
            <a:ext cx="608352" cy="320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22" r:id="rId2"/>
    <p:sldLayoutId id="2147483725" r:id="rId3"/>
    <p:sldLayoutId id="2147483656" r:id="rId4"/>
    <p:sldLayoutId id="2147483714" r:id="rId5"/>
    <p:sldLayoutId id="2147483715" r:id="rId6"/>
    <p:sldLayoutId id="2147483727" r:id="rId7"/>
    <p:sldLayoutId id="2147483728" r:id="rId8"/>
    <p:sldLayoutId id="2147483729" r:id="rId9"/>
    <p:sldLayoutId id="2147483716" r:id="rId10"/>
    <p:sldLayoutId id="2147483726" r:id="rId11"/>
    <p:sldLayoutId id="2147483717" r:id="rId12"/>
    <p:sldLayoutId id="2147483724" r:id="rId13"/>
    <p:sldLayoutId id="2147483723" r:id="rId14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844342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16" imgH="216" progId="TCLayout.ActiveDocument.1">
                  <p:embed/>
                </p:oleObj>
              </mc:Choice>
              <mc:Fallback>
                <p:oleObj name="think-cell Foli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nhaltsplatzhalter 9"/>
          <p:cNvSpPr>
            <a:spLocks noGrp="1"/>
          </p:cNvSpPr>
          <p:nvPr>
            <p:ph idx="10"/>
          </p:nvPr>
        </p:nvSpPr>
        <p:spPr/>
        <p:txBody>
          <a:bodyPr anchor="b"/>
          <a:lstStyle/>
          <a:p>
            <a:r>
              <a:rPr lang="de-DE" dirty="0"/>
              <a:t>Nalivaika Jan</a:t>
            </a:r>
          </a:p>
          <a:p>
            <a:r>
              <a:rPr lang="en-US" b="0" i="0" dirty="0" err="1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Paździerkiewicz</a:t>
            </a:r>
            <a:r>
              <a:rPr 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US" b="0" i="0" dirty="0" err="1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Przemyslaw</a:t>
            </a:r>
            <a:endParaRPr lang="en-US" b="0" i="0" dirty="0">
              <a:solidFill>
                <a:srgbClr val="323130"/>
              </a:solidFill>
              <a:effectLst/>
              <a:latin typeface="Segoe UI" panose="020B0502040204020203" pitchFamily="34" charset="0"/>
            </a:endParaRPr>
          </a:p>
          <a:p>
            <a:r>
              <a:rPr lang="de-DE" dirty="0"/>
              <a:t>Nikita </a:t>
            </a:r>
            <a:r>
              <a:rPr lang="de-DE" dirty="0" err="1"/>
              <a:t>Tcvetkov</a:t>
            </a:r>
            <a:endParaRPr lang="de-DE" dirty="0"/>
          </a:p>
          <a:p>
            <a:r>
              <a:rPr lang="de-DE" dirty="0"/>
              <a:t>Sebastian Pielmeier</a:t>
            </a:r>
          </a:p>
          <a:p>
            <a:r>
              <a:rPr lang="de-DE" dirty="0"/>
              <a:t>Simon Wittner</a:t>
            </a:r>
          </a:p>
          <a:p>
            <a:endParaRPr lang="de-DE" dirty="0"/>
          </a:p>
          <a:p>
            <a:r>
              <a:rPr lang="de-DE" dirty="0"/>
              <a:t>Munich, 2022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Artifical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r>
              <a:rPr lang="de-DE" dirty="0"/>
              <a:t> in </a:t>
            </a:r>
            <a:r>
              <a:rPr lang="de-DE" dirty="0" err="1"/>
              <a:t>Production</a:t>
            </a:r>
            <a:r>
              <a:rPr lang="de-DE" dirty="0"/>
              <a:t> Engineering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Predictive Quality for Battery Contacting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0187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10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9"/>
          </p:nvPr>
        </p:nvSpPr>
        <p:spPr>
          <a:xfrm>
            <a:off x="3151795" y="2730811"/>
            <a:ext cx="3094625" cy="2316202"/>
          </a:xfrm>
        </p:spPr>
        <p:txBody>
          <a:bodyPr/>
          <a:lstStyle/>
          <a:p>
            <a:r>
              <a:rPr lang="de-DE" dirty="0"/>
              <a:t>Jan Nalivaika</a:t>
            </a:r>
          </a:p>
          <a:p>
            <a:r>
              <a:rPr lang="de-DE" dirty="0"/>
              <a:t>Przemyslaw </a:t>
            </a:r>
            <a:r>
              <a:rPr lang="de-DE" dirty="0" err="1"/>
              <a:t>Paździerkiewicz</a:t>
            </a:r>
            <a:endParaRPr lang="de-DE" dirty="0"/>
          </a:p>
          <a:p>
            <a:r>
              <a:rPr lang="de-DE" dirty="0"/>
              <a:t>Nikita </a:t>
            </a:r>
            <a:r>
              <a:rPr lang="de-DE" dirty="0" err="1"/>
              <a:t>Tcvetkov</a:t>
            </a:r>
            <a:endParaRPr lang="de-DE" dirty="0"/>
          </a:p>
          <a:p>
            <a:r>
              <a:rPr lang="de-DE" dirty="0"/>
              <a:t>Sebastian Pielmeier</a:t>
            </a:r>
          </a:p>
          <a:p>
            <a:r>
              <a:rPr lang="de-DE" dirty="0"/>
              <a:t>Simon Wittner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1521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D60A31-79D8-42BC-9305-B2A2C3F09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Database / Slides </a:t>
            </a:r>
            <a:r>
              <a:rPr lang="en-US" dirty="0" err="1"/>
              <a:t>bauen</a:t>
            </a:r>
            <a:r>
              <a:rPr lang="en-US" dirty="0"/>
              <a:t> – Jan  </a:t>
            </a:r>
          </a:p>
          <a:p>
            <a:r>
              <a:rPr lang="en-US" dirty="0"/>
              <a:t>PCA – Simon</a:t>
            </a:r>
          </a:p>
          <a:p>
            <a:r>
              <a:rPr lang="en-US" dirty="0" err="1"/>
              <a:t>Varianz</a:t>
            </a:r>
            <a:r>
              <a:rPr lang="en-US" dirty="0"/>
              <a:t> von NN </a:t>
            </a:r>
            <a:r>
              <a:rPr lang="en-US" dirty="0" err="1"/>
              <a:t>berücksichtigen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in paper / Optimizer </a:t>
            </a:r>
            <a:r>
              <a:rPr lang="en-US" dirty="0" err="1"/>
              <a:t>wählen</a:t>
            </a:r>
            <a:r>
              <a:rPr lang="en-US" dirty="0"/>
              <a:t> /   - Sebastian</a:t>
            </a:r>
          </a:p>
          <a:p>
            <a:endParaRPr lang="en-US" dirty="0"/>
          </a:p>
          <a:p>
            <a:r>
              <a:rPr lang="en-US" dirty="0" err="1"/>
              <a:t>Visualisation</a:t>
            </a:r>
            <a:r>
              <a:rPr lang="en-US" dirty="0"/>
              <a:t> of average / Logistic regression   - </a:t>
            </a:r>
            <a:r>
              <a:rPr lang="en-US" dirty="0" err="1"/>
              <a:t>Przemyslav</a:t>
            </a:r>
            <a:endParaRPr lang="en-US" dirty="0"/>
          </a:p>
          <a:p>
            <a:r>
              <a:rPr lang="en-US" dirty="0"/>
              <a:t>Alternative ways for Signal analysis from paper / </a:t>
            </a:r>
            <a:r>
              <a:rPr lang="en-US" dirty="0" err="1"/>
              <a:t>Fft</a:t>
            </a:r>
            <a:r>
              <a:rPr lang="en-US" dirty="0"/>
              <a:t> peaks </a:t>
            </a:r>
            <a:r>
              <a:rPr lang="en-US" dirty="0" err="1"/>
              <a:t>anschauen</a:t>
            </a:r>
            <a:r>
              <a:rPr lang="en-US" dirty="0"/>
              <a:t>  - Nikita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Percentil-Smooting</a:t>
            </a:r>
            <a:r>
              <a:rPr lang="en-US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91E4B4-554D-6F5C-341B-7420829B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BEC38E-BEDF-3CCE-DC93-636C9C106F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784D1F-1E17-F312-EC65-E53FF7A57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791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CBE56-4003-D24C-ACCE-E64DA4B5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Qeustionmss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D9D8E-1E82-B37E-6650-DED31BC77B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EA346-A4D2-129E-D84D-D29583937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12</a:t>
            </a:fld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07C45-F7EE-5D55-E1AC-BF33A1BA67A8}"/>
              </a:ext>
            </a:extLst>
          </p:cNvPr>
          <p:cNvSpPr txBox="1"/>
          <p:nvPr/>
        </p:nvSpPr>
        <p:spPr>
          <a:xfrm>
            <a:off x="425455" y="2019993"/>
            <a:ext cx="8701920" cy="1698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400" dirty="0">
                <a:latin typeface="+mn-lt"/>
              </a:rPr>
              <a:t>How can the measurement signal be suitably pre-processed?</a:t>
            </a:r>
          </a:p>
          <a:p>
            <a:pPr>
              <a:lnSpc>
                <a:spcPct val="114000"/>
              </a:lnSpc>
            </a:pPr>
            <a:endParaRPr lang="en-US" sz="14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400" dirty="0">
                <a:latin typeface="+mn-lt"/>
              </a:rPr>
              <a:t>How can process instabilities be detected?</a:t>
            </a:r>
          </a:p>
          <a:p>
            <a:pPr>
              <a:lnSpc>
                <a:spcPct val="114000"/>
              </a:lnSpc>
            </a:pPr>
            <a:endParaRPr lang="en-US" sz="14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400" dirty="0">
                <a:latin typeface="+mn-lt"/>
              </a:rPr>
              <a:t>Will you have to extract extra features or labels to answer the objectives 1 and 2? </a:t>
            </a:r>
          </a:p>
          <a:p>
            <a:pPr>
              <a:lnSpc>
                <a:spcPct val="114000"/>
              </a:lnSpc>
            </a:pPr>
            <a:endParaRPr lang="en-US" sz="14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400" dirty="0">
                <a:latin typeface="+mn-lt"/>
              </a:rPr>
              <a:t>What features are relevant and suitable for the training of the model?</a:t>
            </a:r>
          </a:p>
        </p:txBody>
      </p:sp>
    </p:spTree>
    <p:extLst>
      <p:ext uri="{BB962C8B-B14F-4D97-AF65-F5344CB8AC3E}">
        <p14:creationId xmlns:p14="http://schemas.microsoft.com/office/powerpoint/2010/main" val="4229017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4364-5A51-2EF5-A92B-D0E154BE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42E39-FF2A-272A-CE8D-1EA6C40F1B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5455" y="1237736"/>
            <a:ext cx="9023348" cy="3590295"/>
          </a:xfrm>
        </p:spPr>
        <p:txBody>
          <a:bodyPr/>
          <a:lstStyle/>
          <a:p>
            <a:r>
              <a:rPr lang="en-US" dirty="0"/>
              <a:t>Jan – </a:t>
            </a:r>
            <a:r>
              <a:rPr lang="en-US" dirty="0" err="1"/>
              <a:t>Bericht</a:t>
            </a:r>
            <a:endParaRPr lang="en-US" dirty="0"/>
          </a:p>
          <a:p>
            <a:r>
              <a:rPr lang="en-US" dirty="0"/>
              <a:t>Sebastian – NN, </a:t>
            </a:r>
            <a:r>
              <a:rPr lang="en-US" dirty="0" err="1"/>
              <a:t>Varianz</a:t>
            </a:r>
            <a:r>
              <a:rPr lang="en-US" dirty="0"/>
              <a:t>, no Hidden layer </a:t>
            </a:r>
          </a:p>
          <a:p>
            <a:r>
              <a:rPr lang="en-US" dirty="0"/>
              <a:t>Nikita – </a:t>
            </a:r>
            <a:r>
              <a:rPr lang="en-US" dirty="0" err="1"/>
              <a:t>Logisic</a:t>
            </a:r>
            <a:endParaRPr lang="en-US" dirty="0"/>
          </a:p>
          <a:p>
            <a:r>
              <a:rPr lang="en-US" dirty="0" err="1"/>
              <a:t>Prezmyslav</a:t>
            </a:r>
            <a:r>
              <a:rPr lang="en-US" dirty="0"/>
              <a:t> – Statistical features </a:t>
            </a:r>
            <a:r>
              <a:rPr lang="en-US"/>
              <a:t>/ count </a:t>
            </a:r>
            <a:r>
              <a:rPr lang="en-US" dirty="0"/>
              <a:t>ones in OOT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6B1EE-5009-DBAE-F50E-417120EFA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645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&amp; Motivation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854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25455" y="1237737"/>
            <a:ext cx="9023348" cy="33176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635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4</a:t>
            </a:fld>
            <a:endParaRPr lang="de-DE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9B90AD8-901C-1751-CC99-2FA26EB1C0BD}"/>
              </a:ext>
            </a:extLst>
          </p:cNvPr>
          <p:cNvSpPr/>
          <p:nvPr/>
        </p:nvSpPr>
        <p:spPr>
          <a:xfrm>
            <a:off x="667110" y="816697"/>
            <a:ext cx="2731324" cy="5952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de-DE" sz="1200" dirty="0"/>
              <a:t>Senor 1</a:t>
            </a:r>
            <a:endParaRPr lang="en-US" sz="1400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BD673F3-A577-6C81-F9C2-6F9A4905AAE8}"/>
              </a:ext>
            </a:extLst>
          </p:cNvPr>
          <p:cNvSpPr/>
          <p:nvPr/>
        </p:nvSpPr>
        <p:spPr>
          <a:xfrm>
            <a:off x="4586824" y="1641168"/>
            <a:ext cx="2731324" cy="9619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de-DE" sz="1200" dirty="0"/>
              <a:t>Sensor 1 DN,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4D65BB8-74F1-773B-FB89-2193DE224490}"/>
              </a:ext>
            </a:extLst>
          </p:cNvPr>
          <p:cNvSpPr/>
          <p:nvPr/>
        </p:nvSpPr>
        <p:spPr>
          <a:xfrm>
            <a:off x="8567098" y="823168"/>
            <a:ext cx="2731324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de-DE" sz="1200" dirty="0"/>
              <a:t>Sensor 2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4FF459-334F-25B2-7224-363E8BB816D1}"/>
              </a:ext>
            </a:extLst>
          </p:cNvPr>
          <p:cNvSpPr/>
          <p:nvPr/>
        </p:nvSpPr>
        <p:spPr>
          <a:xfrm>
            <a:off x="145781" y="1641168"/>
            <a:ext cx="1886989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966 --- OK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000518F-BAB8-9CCA-2546-6B50AAEB0491}"/>
              </a:ext>
            </a:extLst>
          </p:cNvPr>
          <p:cNvSpPr/>
          <p:nvPr/>
        </p:nvSpPr>
        <p:spPr>
          <a:xfrm>
            <a:off x="2075360" y="1634722"/>
            <a:ext cx="1886989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277 --- NOT OK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949A957-4F2A-11FB-449D-D86D3E077175}"/>
              </a:ext>
            </a:extLst>
          </p:cNvPr>
          <p:cNvSpPr/>
          <p:nvPr/>
        </p:nvSpPr>
        <p:spPr>
          <a:xfrm>
            <a:off x="1131865" y="2373888"/>
            <a:ext cx="1886989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77 --- OOT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99364A5-7F98-06F5-F4A0-706F4EDCAD23}"/>
              </a:ext>
            </a:extLst>
          </p:cNvPr>
          <p:cNvSpPr/>
          <p:nvPr/>
        </p:nvSpPr>
        <p:spPr>
          <a:xfrm>
            <a:off x="5073533" y="3283527"/>
            <a:ext cx="1886989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966 --- OK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5DDA695-56B2-082A-8611-9A646CBD199E}"/>
              </a:ext>
            </a:extLst>
          </p:cNvPr>
          <p:cNvSpPr/>
          <p:nvPr/>
        </p:nvSpPr>
        <p:spPr>
          <a:xfrm>
            <a:off x="5063160" y="4034443"/>
            <a:ext cx="1886989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277 --- NOT OK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5ACED8-74A4-9722-98FC-53EDE6B76DFF}"/>
              </a:ext>
            </a:extLst>
          </p:cNvPr>
          <p:cNvSpPr/>
          <p:nvPr/>
        </p:nvSpPr>
        <p:spPr>
          <a:xfrm>
            <a:off x="5063159" y="4785359"/>
            <a:ext cx="1886989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77 --- OOT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3509F3F-28B7-B90D-2AAA-45B9BAD9F02E}"/>
              </a:ext>
            </a:extLst>
          </p:cNvPr>
          <p:cNvSpPr/>
          <p:nvPr/>
        </p:nvSpPr>
        <p:spPr>
          <a:xfrm>
            <a:off x="7985213" y="1634722"/>
            <a:ext cx="1886989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966 --- OK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F064A27-7847-D666-663A-B24DD02300F2}"/>
              </a:ext>
            </a:extLst>
          </p:cNvPr>
          <p:cNvSpPr/>
          <p:nvPr/>
        </p:nvSpPr>
        <p:spPr>
          <a:xfrm>
            <a:off x="10041095" y="1641168"/>
            <a:ext cx="1886989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277 --- NOT OK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337B891-6D73-24D6-9E01-BE469FC1F780}"/>
              </a:ext>
            </a:extLst>
          </p:cNvPr>
          <p:cNvSpPr/>
          <p:nvPr/>
        </p:nvSpPr>
        <p:spPr>
          <a:xfrm>
            <a:off x="9097600" y="2466853"/>
            <a:ext cx="1886989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77 --- OOT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EDD8673-FB21-CEB7-E137-44644A3D3300}"/>
              </a:ext>
            </a:extLst>
          </p:cNvPr>
          <p:cNvSpPr/>
          <p:nvPr/>
        </p:nvSpPr>
        <p:spPr>
          <a:xfrm>
            <a:off x="521726" y="3276355"/>
            <a:ext cx="3107267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0 --- WD40 &amp; </a:t>
            </a:r>
            <a:r>
              <a:rPr lang="en-US" sz="1400" dirty="0" err="1"/>
              <a:t>Gleit</a:t>
            </a:r>
            <a:endParaRPr lang="en-US" sz="1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847BFD4-510F-22AC-CF14-4EA77EDE6A69}"/>
              </a:ext>
            </a:extLst>
          </p:cNvPr>
          <p:cNvSpPr/>
          <p:nvPr/>
        </p:nvSpPr>
        <p:spPr>
          <a:xfrm>
            <a:off x="521724" y="4027271"/>
            <a:ext cx="3107267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442 --- Nothing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F1D1C4A-C61C-3C84-0662-1A922DB78D72}"/>
              </a:ext>
            </a:extLst>
          </p:cNvPr>
          <p:cNvSpPr/>
          <p:nvPr/>
        </p:nvSpPr>
        <p:spPr>
          <a:xfrm>
            <a:off x="519445" y="5536501"/>
            <a:ext cx="3107267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379 --- only </a:t>
            </a:r>
            <a:r>
              <a:rPr lang="en-US" sz="1400" dirty="0" err="1"/>
              <a:t>Gleit</a:t>
            </a:r>
            <a:endParaRPr lang="en-US" sz="14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A1B297D-B084-359C-BAF7-B27CECC9A5DC}"/>
              </a:ext>
            </a:extLst>
          </p:cNvPr>
          <p:cNvSpPr/>
          <p:nvPr/>
        </p:nvSpPr>
        <p:spPr>
          <a:xfrm>
            <a:off x="521724" y="4792593"/>
            <a:ext cx="3107267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434 --- only WD40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138F3B8-FA6B-FEB4-CECE-E79988F3D3BE}"/>
              </a:ext>
            </a:extLst>
          </p:cNvPr>
          <p:cNvSpPr/>
          <p:nvPr/>
        </p:nvSpPr>
        <p:spPr>
          <a:xfrm>
            <a:off x="8394688" y="3370565"/>
            <a:ext cx="3107267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0 --- WD40 &amp; </a:t>
            </a:r>
            <a:r>
              <a:rPr lang="en-US" sz="1400" dirty="0" err="1"/>
              <a:t>Gleit</a:t>
            </a:r>
            <a:endParaRPr lang="en-US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2353B5D-647D-6961-3A5F-7FBBE4426B4F}"/>
              </a:ext>
            </a:extLst>
          </p:cNvPr>
          <p:cNvSpPr/>
          <p:nvPr/>
        </p:nvSpPr>
        <p:spPr>
          <a:xfrm>
            <a:off x="8394686" y="4121481"/>
            <a:ext cx="3107267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442 --- Nothing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1FAEC7F-D377-884F-2FB7-AF2A8C468464}"/>
              </a:ext>
            </a:extLst>
          </p:cNvPr>
          <p:cNvSpPr/>
          <p:nvPr/>
        </p:nvSpPr>
        <p:spPr>
          <a:xfrm>
            <a:off x="8392407" y="5630711"/>
            <a:ext cx="3107267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379 --- only </a:t>
            </a:r>
            <a:r>
              <a:rPr lang="en-US" sz="1400" dirty="0" err="1"/>
              <a:t>Gleit</a:t>
            </a:r>
            <a:endParaRPr lang="en-US" sz="14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2E5135A-DFC4-1D4A-0875-09F8FD0F401B}"/>
              </a:ext>
            </a:extLst>
          </p:cNvPr>
          <p:cNvSpPr/>
          <p:nvPr/>
        </p:nvSpPr>
        <p:spPr>
          <a:xfrm>
            <a:off x="8394686" y="4886803"/>
            <a:ext cx="3107267" cy="6567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3000"/>
              </a:lnSpc>
            </a:pPr>
            <a:r>
              <a:rPr lang="en-US" sz="1400" dirty="0"/>
              <a:t>434 --- only WD40</a:t>
            </a:r>
          </a:p>
        </p:txBody>
      </p:sp>
    </p:spTree>
    <p:extLst>
      <p:ext uri="{BB962C8B-B14F-4D97-AF65-F5344CB8AC3E}">
        <p14:creationId xmlns:p14="http://schemas.microsoft.com/office/powerpoint/2010/main" val="371414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5</a:t>
            </a:fld>
            <a:endParaRPr lang="de-DE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D558B96-BB76-F151-9B03-AB4B1F4479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5455" y="1237736"/>
            <a:ext cx="9023348" cy="4577847"/>
          </a:xfrm>
        </p:spPr>
        <p:txBody>
          <a:bodyPr/>
          <a:lstStyle/>
          <a:p>
            <a:r>
              <a:rPr lang="en-US" dirty="0"/>
              <a:t>If OOT -&gt;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OK </a:t>
            </a:r>
            <a:r>
              <a:rPr lang="en-US" dirty="0" err="1"/>
              <a:t>gewertet</a:t>
            </a:r>
            <a:r>
              <a:rPr lang="en-US" dirty="0"/>
              <a:t>    --- WHY</a:t>
            </a:r>
          </a:p>
          <a:p>
            <a:endParaRPr lang="en-US" dirty="0"/>
          </a:p>
          <a:p>
            <a:r>
              <a:rPr lang="en-US" dirty="0"/>
              <a:t>How many “1” to count as OOT ? (</a:t>
            </a:r>
            <a:r>
              <a:rPr lang="en-US" dirty="0" err="1"/>
              <a:t>Midestens</a:t>
            </a:r>
            <a:r>
              <a:rPr lang="en-US" dirty="0"/>
              <a:t> : ___)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many “1” allowed to still be in threshold (Maximal:  __)</a:t>
            </a:r>
          </a:p>
          <a:p>
            <a:endParaRPr lang="en-US" dirty="0"/>
          </a:p>
          <a:p>
            <a:r>
              <a:rPr lang="en-US" dirty="0"/>
              <a:t>Average of OOT data looks like this ()</a:t>
            </a:r>
          </a:p>
          <a:p>
            <a:r>
              <a:rPr lang="en-US" dirty="0"/>
              <a:t>Average of OK data looks like this ()</a:t>
            </a:r>
          </a:p>
          <a:p>
            <a:r>
              <a:rPr lang="en-US" dirty="0"/>
              <a:t>Average of NOK data looks like this ()</a:t>
            </a:r>
          </a:p>
        </p:txBody>
      </p:sp>
    </p:spTree>
    <p:extLst>
      <p:ext uri="{BB962C8B-B14F-4D97-AF65-F5344CB8AC3E}">
        <p14:creationId xmlns:p14="http://schemas.microsoft.com/office/powerpoint/2010/main" val="3434196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Signal </a:t>
            </a:r>
            <a:r>
              <a:rPr lang="de-DE" dirty="0" err="1"/>
              <a:t>analysis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25455" y="1237737"/>
            <a:ext cx="9023348" cy="4921994"/>
          </a:xfrm>
        </p:spPr>
        <p:txBody>
          <a:bodyPr/>
          <a:lstStyle/>
          <a:p>
            <a:r>
              <a:rPr lang="en-US" dirty="0"/>
              <a:t>Denoise</a:t>
            </a:r>
          </a:p>
          <a:p>
            <a:r>
              <a:rPr lang="en-US" dirty="0"/>
              <a:t>FFT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294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Methodology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25455" y="1237736"/>
            <a:ext cx="9023348" cy="2191263"/>
          </a:xfrm>
        </p:spPr>
        <p:txBody>
          <a:bodyPr/>
          <a:lstStyle/>
          <a:p>
            <a:r>
              <a:rPr lang="en-US" dirty="0"/>
              <a:t>NN – </a:t>
            </a:r>
            <a:r>
              <a:rPr lang="en-US" dirty="0" err="1"/>
              <a:t>Visualisation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PCA ??</a:t>
            </a:r>
          </a:p>
          <a:p>
            <a:endParaRPr lang="en-US" dirty="0"/>
          </a:p>
          <a:p>
            <a:r>
              <a:rPr lang="en-US" dirty="0" err="1"/>
              <a:t>Perzentilfilter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958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25455" y="1237736"/>
            <a:ext cx="9023348" cy="2120605"/>
          </a:xfrm>
        </p:spPr>
        <p:txBody>
          <a:bodyPr/>
          <a:lstStyle/>
          <a:p>
            <a:r>
              <a:rPr lang="en-US" dirty="0"/>
              <a:t>OK/NOK – </a:t>
            </a:r>
          </a:p>
          <a:p>
            <a:r>
              <a:rPr lang="en-US" dirty="0"/>
              <a:t>WD40 / no lube</a:t>
            </a:r>
          </a:p>
          <a:p>
            <a:r>
              <a:rPr lang="en-US" dirty="0"/>
              <a:t>OOT / not OOT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147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Discussion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lnSpc>
                <a:spcPct val="110000"/>
              </a:lnSpc>
            </a:pPr>
            <a:fld id="{0150336B-E114-481A-A5C5-087F4C05B58E}" type="slidenum">
              <a:rPr lang="de-DE" smtClean="0"/>
              <a:pPr algn="r">
                <a:lnSpc>
                  <a:spcPct val="110000"/>
                </a:lnSpc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01799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7aa55d85-5294-4a40-baed-35dc6d8997be"/>
  <p:tag name="EE4P_AGENDAWIZARD" val="&lt;ee4p&gt;&lt;layouts&gt;&lt;layout name=&quot;Box 1&quot; id=&quot;1_1&quot;&gt;&lt;standard&gt;&lt;textframe horizontalAnchor=&quot;1&quot; marginBottom=&quot;6&quot; marginLeft=&quot;0&quot; marginRight=&quot;0&quot; marginTop=&quot;6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6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31.125&quot; top=&quot;133.875&quot; width=&quot;657.75&quot; height=&quot;328.87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.5|11|12|14|16|18&quot; allowedTimeFormatIds=&quot;1|2|3&quot; slideLayout=&quot;11&quot; customLayoutName=&quot;Nur Titel|Title Only&quot; customLayoutIndex=&quot;&quot; showBreak=&quot;1&quot; singleAgendaSlideSelected=&quot;0&quot; backupSlideTitle=&quot;Backup: %agendaName%&quot; topMargin=&quot;0&quot; leftMargin=&quot;0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1&quot;&gt;&lt;textframe marginLeft=&quot;6&quot; marginRight=&quot;6&quot; verticalAnchor=&quot;3&quot; /&gt;&lt;paragraphformat alignment=&quot;2&quot; /&gt;&lt;fill foreColor=&quot;1&quot; visible=&quot;1&quot; /&gt;&lt;font bold=&quot;1&quot; color=&quot;2&quot; /&gt;&lt;/element&gt;&lt;element field=&quot;topic&quot; type=&quot;autoshape&quot; autoShapeType=&quot;1&quot;&gt;&lt;paragraphformat alignment=&quot;1&quot; /&gt;&lt;textframe marginLeft=&quot;6&quot; /&gt;&lt;font bold=&quot;1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36.50472*scale*fontScale&quot; top=&quot;0&quot; width=&quot;agendaWidth-topicLeftSpacing-itemNoWidth&quot; height=&quot;itemHeight&quot; /&gt;&lt;fill foreColor=&quot;#D9D9D9&quot; visible=&quot;1&quot; /&gt;&lt;/element&gt;&lt;element field=&quot;itemno&quot; type=&quot;autoshape&quot; autoShapeType=&quot;1&quot;&gt;&lt;textframe marginLeft=&quot;6&quot; marginRight=&quot;6&quot; verticalAnchor=&quot;3&quot; /&gt;&lt;paragraphformat alignment=&quot;2&quot; /&gt;&lt;fill foreColor=&quot;1&quot; visible=&quot;1&quot; /&gt;&lt;font bold=&quot;1&quot; color=&quot;2&quot; /&gt;&lt;/element&gt;&lt;element field=&quot;topic&quot; type=&quot;autoshape&quot; autoShapeType=&quot;1&quot;&gt;&lt;paragraphformat alignment=&quot;1&quot; /&gt;&lt;font bold=&quot;1&quot; /&gt;&lt;textframe marginLeft=&quot;6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elected=&quot;0&quot; break=&quot;0&quot; topMinSpacing=&quot;5&quot; topMaxSpacing=&quot;5&quot; bottomMinSpacing=&quot;0&quot; bottomMaxSpacing=&quot;0&quot;&gt;&lt;element field=&quot;itemno&quot; type=&quot;autoshape&quot; autoShapeType=&quot;1&quot; indent=&quot;36.50472&quot; indentType=&quot;1&quot;&gt;&lt;textframe marginLeft=&quot;6&quot; marginRight=&quot;6&quot; verticalAnchor=&quot;3&quot; /&gt;&lt;paragraphformat alignment=&quot;2&quot; /&gt;&lt;fill foreColor=&quot;1&quot; visible=&quot;1&quot; /&gt;&lt;font bold=&quot;1&quot; color=&quot;2&quot; /&gt;&lt;/element&gt;&lt;element field=&quot;topic&quot; type=&quot;autoshape&quot; autoShapeType=&quot;1&quot; indent=&quot;36.50472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36.50472&quot; indentType=&quot;1&quot;&gt;&lt;paragraphformat alignment=&quot;1&quot; /&gt;&lt;/element&gt;&lt;element field=&quot;freecolumn&quot; type=&quot;autoshape&quot; autoShapeType=&quot;1&quot; indent=&quot;36.50472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36.50472*2*scale*fontScale&quot; top=&quot;0&quot; width=&quot;agendaWidth-topicLeftSpacing-itemNoWidth-36.50472*scale*fontScale&quot; height=&quot;itemHeight&quot; /&gt;&lt;fill foreColor=&quot;#D9D9D9&quot; visible=&quot;1&quot; /&gt;&lt;/element&gt;&lt;element field=&quot;itemno&quot; type=&quot;autoshape&quot; autoShapeType=&quot;1&quot; indent=&quot;36.50472&quot; indentType=&quot;1&quot;&gt;&lt;textframe marginLeft=&quot;6&quot; marginRight=&quot;6&quot; verticalAnchor=&quot;3&quot; /&gt;&lt;paragraphformat alignment=&quot;2&quot; /&gt;&lt;fill foreColor=&quot;1&quot; visible=&quot;1&quot; /&gt;&lt;font bold=&quot;1&quot; color=&quot;2&quot; /&gt;&lt;/element&gt;&lt;element field=&quot;topic&quot; type=&quot;autoshape&quot; autoShapeType=&quot;1&quot; indent=&quot;36.50472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36.50472&quot; indentType=&quot;1&quot;&gt;&lt;paragraphformat alignment=&quot;1&quot; /&gt;&lt;/element&gt;&lt;element field=&quot;freecolumn&quot; type=&quot;autoshape&quot; autoShapeType=&quot;1&quot; indent=&quot;36.50472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topic&quot; type=&quot;autoshape&quot; autoShapeType=&quot;1&quot;&gt;&lt;paragraphformat alignment=&quot;1&quot; /&gt;&lt;textframe marginLeft=&quot;6&quot; /&gt;&lt;font bold=&quot;1&quot; italic=&quot;1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type=&quot;autoshape&quot; autoShapeType=&quot;1&quot; value=&quot;&quot;&gt;&lt;position left=&quot;36.50472*scale*fontScale&quot; top=&quot;0&quot; width=&quot;agendaWidth-topicLeftSpacing-itemNoWidth&quot; height=&quot;itemHeight&quot; /&gt;&lt;fill foreColor=&quot;#D9D9D9&quot; visible=&quot;1&quot; /&gt;&lt;/element&gt;&lt;element field=&quot;topic&quot; type=&quot;autoshape&quot; autoShapeType=&quot;1&quot;&gt;&lt;paragraphformat alignment=&quot;1&quot; /&gt;&lt;font bold=&quot;1&quot; italic=&quot;1&quot; /&gt;&lt;textframe marginLeft=&quot;6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2&quot; selected=&quot;0&quot; break=&quot;1&quot; topMinSpacing=&quot;5&quot; topMaxSpacing=&quot;5&quot; bottomMinSpacing=&quot;0&quot; bottomMaxSpacing=&quot;0&quot;&gt;&lt;element field=&quot;topic&quot; type=&quot;autoshape&quot; autoShapeType=&quot;1&quot;&gt;&lt;paragraphformat alignment=&quot;1&quot; /&gt;&lt;textframe marginLeft=&quot;6&quot; /&gt;&lt;font bold=&quot;1&quot; italic=&quot;1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2&quot; selected=&quot;1&quot; break=&quot;1&quot; topMinSpacing=&quot;5&quot; topMaxSpacing=&quot;5&quot; bottomMinSpacing=&quot;0&quot; bottomMaxSpacing=&quot;0&quot;&gt;&lt;element type=&quot;autoshape&quot; autoShapeType=&quot;1&quot; value=&quot;&quot;&gt;&lt;position left=&quot;36.50472*scale*fontScale&quot; top=&quot;0&quot; width=&quot;agendaWidth-topicLeftSpacing-itemNoWidth&quot; height=&quot;itemHeight&quot; /&gt;&lt;fill foreColor=&quot;#D9D9D9&quot; visible=&quot;1&quot; /&gt;&lt;/element&gt;&lt;element field=&quot;topic&quot; type=&quot;autoshape&quot; autoShapeType=&quot;1&quot;&gt;&lt;paragraphformat alignment=&quot;1&quot; /&gt;&lt;font bold=&quot;1&quot; italic=&quot;1&quot; /&gt;&lt;textframe marginLeft=&quot;6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6&quot; startTime=&quot;540&quot; timeFormatId=&quot;1&quot; startItemNo=&quot;1&quot; createSingleAgendaSlide=&quot;1&quot; createSeparatingSlides=&quot;1&quot; createBackupSlide=&quot;1&quot; layoutId=&quot;1_1&quot; fontSizeAuto=&quot;0&quot; createSections=&quot;1&quot; singleSlideId=&quot;6f20ca74-e44d-440d-918d-08fd579ddb8f&quot; backupSlideId=&quot;808b4e97-2fdd-4012-b2c6-749300c4479e&quot; backupSectionId=&quot;{77D581DC-2ADD-4AEE-A9AF-A8FA38208DC0}&quot;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rightSpacing=&quot;238.1087&quot; /&gt;&lt;column field=&quot;responsible&quot; label=&quot;Responsible&quot; visible=&quot;1&quot; checked=&quot;1&quot; leftSpacing=&quot;10&quot; rightDistribute=&quot;1&quot; dock=&quot;1&quot; rightSpacing=&quot;238.1087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30&quot; level=&quot;1&quot; generateAgendaSlide=&quot;1&quot; showAgendaItem=&quot;1&quot; isBreak=&quot;0&quot; itemNo=&quot;1&quot; subItemNo=&quot;0&quot; topic=&quot;hh&quot; agendaSlideId=&quot;c4890ecf-35a5-46b6-9892-d7ea482a38fa&quot; sectionId=&quot;{46E0ABCB-CC19-4BAF-B442-7D3C448AE2FD}&quot; /&gt;&lt;item duration=&quot;30&quot; level=&quot;1&quot; generateAgendaSlide=&quot;1&quot; showAgendaItem=&quot;1&quot; isBreak=&quot;0&quot; itemNo=&quot;2&quot; subItemNo=&quot;0&quot; topic=&quot;h&quot; agendaSlideId=&quot;7dbb8668-6c91-4e06-bb6e-f567a082f71a&quot; sectionId=&quot;{F1924F9A-C0F5-4F58-8B7A-26DC9FBF25E9}&quot; /&gt;&lt;item duration=&quot;30&quot; level=&quot;1&quot; generateAgendaSlide=&quot;1&quot; showAgendaItem=&quot;1&quot; isBreak=&quot;0&quot; itemNo=&quot;3&quot; subItemNo=&quot;0&quot; topic=&quot;hh&quot; agendaSlideId=&quot;44954ab3-3e43-4881-bc1c-285b3c7644e0&quot; sectionId=&quot;{E909859D-233A-4095-9677-DD7BA8D01C28}&quot; /&gt;&lt;/items&gt;&lt;/agenda&gt;&lt;/contents&gt;&lt;/ee4p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itelfolie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6" id="{493D19F7-F23D-4EE0-AF6B-AD4A635027DD}" vid="{03BE53A0-92F4-4E0F-BD44-52761788E6FE}"/>
    </a:ext>
  </a:extLst>
</a:theme>
</file>

<file path=ppt/theme/theme2.xml><?xml version="1.0" encoding="utf-8"?>
<a:theme xmlns:a="http://schemas.openxmlformats.org/drawingml/2006/main" name="Inhaltsfolien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solidFill>
            <a:schemeClr val="bg1">
              <a:lumMod val="6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113000"/>
          </a:lnSpc>
          <a:defRPr sz="1400" dirty="0" err="1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4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6" id="{493D19F7-F23D-4EE0-AF6B-AD4A635027DD}" vid="{098157A5-3C00-4AEB-9CFE-F2E632894E1D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130</TotalTime>
  <Words>333</Words>
  <Application>Microsoft Office PowerPoint</Application>
  <PresentationFormat>Widescreen</PresentationFormat>
  <Paragraphs>103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Courier New</vt:lpstr>
      <vt:lpstr>Segoe UI</vt:lpstr>
      <vt:lpstr>Symbol</vt:lpstr>
      <vt:lpstr>Wingdings</vt:lpstr>
      <vt:lpstr>Titelfolie</vt:lpstr>
      <vt:lpstr>Inhaltsfolien</vt:lpstr>
      <vt:lpstr>think-cell Folie</vt:lpstr>
      <vt:lpstr>Artifical Intelligence in Production Engineering</vt:lpstr>
      <vt:lpstr>Introduction &amp; Motivation</vt:lpstr>
      <vt:lpstr>State of the art</vt:lpstr>
      <vt:lpstr>Dataset description</vt:lpstr>
      <vt:lpstr>Dataset description</vt:lpstr>
      <vt:lpstr>Signal analysis </vt:lpstr>
      <vt:lpstr>Methodology</vt:lpstr>
      <vt:lpstr>Results</vt:lpstr>
      <vt:lpstr>Discussion</vt:lpstr>
      <vt:lpstr>PowerPoint Presentation</vt:lpstr>
      <vt:lpstr>Todo</vt:lpstr>
      <vt:lpstr>Qeustionmss</vt:lpstr>
      <vt:lpstr>PowerPoint Presentation</vt:lpstr>
    </vt:vector>
  </TitlesOfParts>
  <Company>Leibniz-Rechenzentrum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AI in PE group presentation</dc:title>
  <dc:creator>Nentwich, Corbinian</dc:creator>
  <cp:lastModifiedBy>Nalivaika, Jan</cp:lastModifiedBy>
  <cp:revision>9</cp:revision>
  <cp:lastPrinted>2015-07-30T14:04:45Z</cp:lastPrinted>
  <dcterms:created xsi:type="dcterms:W3CDTF">2021-05-05T13:40:01Z</dcterms:created>
  <dcterms:modified xsi:type="dcterms:W3CDTF">2022-07-08T13:27:49Z</dcterms:modified>
</cp:coreProperties>
</file>