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66" r:id="rId5"/>
    <p:sldId id="261" r:id="rId6"/>
    <p:sldId id="270" r:id="rId7"/>
    <p:sldId id="262" r:id="rId8"/>
    <p:sldId id="267" r:id="rId9"/>
    <p:sldId id="263" r:id="rId10"/>
    <p:sldId id="264" r:id="rId11"/>
    <p:sldId id="260" r:id="rId12"/>
    <p:sldId id="268" r:id="rId13"/>
    <p:sldId id="269" r:id="rId14"/>
  </p:sldIdLst>
  <p:sldSz cx="12192000" cy="6858000"/>
  <p:notesSz cx="9925050" cy="6665913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halt" id="{ABA0CC13-5118-40AE-A916-234661DAC14A}">
          <p14:sldIdLst>
            <p14:sldId id="256"/>
            <p14:sldId id="265"/>
            <p14:sldId id="266"/>
            <p14:sldId id="261"/>
            <p14:sldId id="270"/>
            <p14:sldId id="262"/>
            <p14:sldId id="267"/>
            <p14:sldId id="263"/>
            <p14:sldId id="264"/>
            <p14:sldId id="260"/>
            <p14:sldId id="268"/>
            <p14:sldId id="269"/>
          </p14:sldIdLst>
        </p14:section>
        <p14:section name="Backup" id="{919139A4-ADE2-4564-AE13-E4B8AE78359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88283" autoAdjust="0"/>
  </p:normalViewPr>
  <p:slideViewPr>
    <p:cSldViewPr snapToGrid="0">
      <p:cViewPr varScale="1">
        <p:scale>
          <a:sx n="79" d="100"/>
          <a:sy n="79" d="100"/>
        </p:scale>
        <p:origin x="126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de-DE" smtClean="0"/>
              <a:pPr>
                <a:defRPr/>
              </a:pPr>
              <a:t>04.07.2022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87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tif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tiff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2967932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ild 3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4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2" y="2830480"/>
            <a:ext cx="5660389" cy="32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tx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Institut für Werkzeugmaschinen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und Betriebswissenschaften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Maschinenwesen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3" y="2098967"/>
            <a:ext cx="5660391" cy="37779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2571751" y="1647825"/>
            <a:ext cx="9620250" cy="5310663"/>
            <a:chOff x="1327639" y="2191149"/>
            <a:chExt cx="7798776" cy="4767339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4854" y="2191149"/>
              <a:ext cx="7511561" cy="4631682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7639" y="6518579"/>
              <a:ext cx="3050931" cy="43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80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cxnSp>
        <p:nvCxnSpPr>
          <p:cNvPr id="26" name="Gerade Verbindung 18"/>
          <p:cNvCxnSpPr/>
          <p:nvPr userDrawn="1"/>
        </p:nvCxnSpPr>
        <p:spPr>
          <a:xfrm>
            <a:off x="425457" y="469046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cxnSp>
        <p:nvCxnSpPr>
          <p:cNvPr id="45" name="Gerade Verbindung 18"/>
          <p:cNvCxnSpPr/>
          <p:nvPr userDrawn="1"/>
        </p:nvCxnSpPr>
        <p:spPr>
          <a:xfrm>
            <a:off x="425457" y="2163005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5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25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38" hasCustomPrompt="1"/>
          </p:nvPr>
        </p:nvSpPr>
        <p:spPr>
          <a:xfrm>
            <a:off x="6384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6384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cxnSp>
        <p:nvCxnSpPr>
          <p:cNvPr id="50" name="Gerade Verbindung 18"/>
          <p:cNvCxnSpPr/>
          <p:nvPr userDrawn="1"/>
        </p:nvCxnSpPr>
        <p:spPr>
          <a:xfrm>
            <a:off x="425457" y="342900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 userDrawn="1"/>
        </p:nvSpPr>
        <p:spPr>
          <a:xfrm>
            <a:off x="425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52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1894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53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1066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54" name="Bildplatzhalter 49"/>
          <p:cNvSpPr>
            <a:spLocks noGrp="1"/>
          </p:cNvSpPr>
          <p:nvPr>
            <p:ph type="pic" sz="quarter" idx="34" hasCustomPrompt="1"/>
          </p:nvPr>
        </p:nvSpPr>
        <p:spPr>
          <a:xfrm>
            <a:off x="4997641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55" name="Bildplatzhalter 49"/>
          <p:cNvSpPr>
            <a:spLocks noGrp="1"/>
          </p:cNvSpPr>
          <p:nvPr>
            <p:ph type="pic" sz="quarter" idx="50" hasCustomPrompt="1"/>
          </p:nvPr>
        </p:nvSpPr>
        <p:spPr>
          <a:xfrm>
            <a:off x="10955776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56" name="Textfeld 55"/>
          <p:cNvSpPr txBox="1"/>
          <p:nvPr userDrawn="1"/>
        </p:nvSpPr>
        <p:spPr>
          <a:xfrm>
            <a:off x="6384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57" name="Textplatzhalter 28"/>
          <p:cNvSpPr>
            <a:spLocks noGrp="1"/>
          </p:cNvSpPr>
          <p:nvPr>
            <p:ph type="body" sz="quarter" idx="51" hasCustomPrompt="1"/>
          </p:nvPr>
        </p:nvSpPr>
        <p:spPr>
          <a:xfrm>
            <a:off x="7853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58" name="Textplatzhalt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7025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59" name="Textplatzhalt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25455" y="3537089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60" name="Textplatzhalter 4"/>
          <p:cNvSpPr>
            <a:spLocks noGrp="1"/>
          </p:cNvSpPr>
          <p:nvPr>
            <p:ph type="body" sz="quarter" idx="54" hasCustomPrompt="1"/>
          </p:nvPr>
        </p:nvSpPr>
        <p:spPr>
          <a:xfrm>
            <a:off x="425455" y="3767921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61" name="Textplatzhalter 4"/>
          <p:cNvSpPr>
            <a:spLocks noGrp="1"/>
          </p:cNvSpPr>
          <p:nvPr>
            <p:ph type="body" sz="quarter" idx="55" hasCustomPrompt="1"/>
          </p:nvPr>
        </p:nvSpPr>
        <p:spPr>
          <a:xfrm>
            <a:off x="6384455" y="3537089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62" name="Textplatzhalter 4"/>
          <p:cNvSpPr>
            <a:spLocks noGrp="1"/>
          </p:cNvSpPr>
          <p:nvPr>
            <p:ph type="body" sz="quarter" idx="56" hasCustomPrompt="1"/>
          </p:nvPr>
        </p:nvSpPr>
        <p:spPr>
          <a:xfrm>
            <a:off x="6384455" y="3767921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64" name="Textfeld 63"/>
          <p:cNvSpPr txBox="1"/>
          <p:nvPr userDrawn="1"/>
        </p:nvSpPr>
        <p:spPr>
          <a:xfrm>
            <a:off x="425457" y="4220954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65" name="Textplatzhalter 28"/>
          <p:cNvSpPr>
            <a:spLocks noGrp="1"/>
          </p:cNvSpPr>
          <p:nvPr>
            <p:ph type="body" sz="quarter" idx="57" hasCustomPrompt="1"/>
          </p:nvPr>
        </p:nvSpPr>
        <p:spPr>
          <a:xfrm>
            <a:off x="1894875" y="422095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66" name="Textplatzhalter 28"/>
          <p:cNvSpPr>
            <a:spLocks noGrp="1"/>
          </p:cNvSpPr>
          <p:nvPr>
            <p:ph type="body" sz="quarter" idx="58" hasCustomPrompt="1"/>
          </p:nvPr>
        </p:nvSpPr>
        <p:spPr>
          <a:xfrm>
            <a:off x="1066462" y="4420171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67" name="Bildplatzhalter 49"/>
          <p:cNvSpPr>
            <a:spLocks noGrp="1"/>
          </p:cNvSpPr>
          <p:nvPr>
            <p:ph type="pic" sz="quarter" idx="59" hasCustomPrompt="1"/>
          </p:nvPr>
        </p:nvSpPr>
        <p:spPr>
          <a:xfrm>
            <a:off x="4997641" y="3535344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68" name="Bildplatzhalter 49"/>
          <p:cNvSpPr>
            <a:spLocks noGrp="1"/>
          </p:cNvSpPr>
          <p:nvPr>
            <p:ph type="pic" sz="quarter" idx="60" hasCustomPrompt="1"/>
          </p:nvPr>
        </p:nvSpPr>
        <p:spPr>
          <a:xfrm>
            <a:off x="10955776" y="3535344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69" name="Textfeld 68"/>
          <p:cNvSpPr txBox="1"/>
          <p:nvPr userDrawn="1"/>
        </p:nvSpPr>
        <p:spPr>
          <a:xfrm>
            <a:off x="6384457" y="4220954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70" name="Textplatzhalter 28"/>
          <p:cNvSpPr>
            <a:spLocks noGrp="1"/>
          </p:cNvSpPr>
          <p:nvPr>
            <p:ph type="body" sz="quarter" idx="61" hasCustomPrompt="1"/>
          </p:nvPr>
        </p:nvSpPr>
        <p:spPr>
          <a:xfrm>
            <a:off x="7853875" y="422095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71" name="Textplatzhalter 28"/>
          <p:cNvSpPr>
            <a:spLocks noGrp="1"/>
          </p:cNvSpPr>
          <p:nvPr>
            <p:ph type="body" sz="quarter" idx="62" hasCustomPrompt="1"/>
          </p:nvPr>
        </p:nvSpPr>
        <p:spPr>
          <a:xfrm>
            <a:off x="7025462" y="4420171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</p:spTree>
    <p:extLst>
      <p:ext uri="{BB962C8B-B14F-4D97-AF65-F5344CB8AC3E}">
        <p14:creationId xmlns:p14="http://schemas.microsoft.com/office/powerpoint/2010/main" val="4255652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211790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662423" y="2392034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2662423" y="27051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2653279" y="3018897"/>
            <a:ext cx="22445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+49 89 289</a:t>
            </a:r>
          </a:p>
          <a:p>
            <a:pPr marL="0" marR="0" lvl="0" indent="0" algn="l" defTabSz="4492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Arial" charset="0"/>
              </a:rPr>
              <a:t>4 	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</a:t>
            </a:r>
            <a:endParaRPr lang="de-DE" sz="1200" dirty="0"/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4094367" y="3018897"/>
            <a:ext cx="1027076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294284" y="3465173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2671567" y="2659442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ildplatzhalter 49"/>
          <p:cNvSpPr>
            <a:spLocks noGrp="1"/>
          </p:cNvSpPr>
          <p:nvPr>
            <p:ph type="pic" sz="quarter" idx="42" hasCustomPrompt="1"/>
          </p:nvPr>
        </p:nvSpPr>
        <p:spPr>
          <a:xfrm>
            <a:off x="1155333" y="2362109"/>
            <a:ext cx="1078990" cy="1333895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43" hasCustomPrompt="1"/>
          </p:nvPr>
        </p:nvSpPr>
        <p:spPr>
          <a:xfrm>
            <a:off x="2662423" y="4255108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62423" y="4568236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653279" y="4881971"/>
            <a:ext cx="22445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marL="0" marR="0" lvl="0" indent="0" algn="l" defTabSz="4492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Arial" charset="0"/>
              </a:rPr>
              <a:t>4 	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</a:t>
            </a:r>
            <a:endParaRPr lang="de-DE" sz="1200" dirty="0"/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23" name="Textplatzhalt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4094367" y="488197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24" name="Textplatzhalter 28"/>
          <p:cNvSpPr>
            <a:spLocks noGrp="1"/>
          </p:cNvSpPr>
          <p:nvPr>
            <p:ph type="body" sz="quarter" idx="46" hasCustomPrompt="1"/>
          </p:nvPr>
        </p:nvSpPr>
        <p:spPr>
          <a:xfrm>
            <a:off x="3294284" y="5328247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25" name="Gerader Verbinder 24"/>
          <p:cNvCxnSpPr/>
          <p:nvPr userDrawn="1"/>
        </p:nvCxnSpPr>
        <p:spPr>
          <a:xfrm>
            <a:off x="2671567" y="4522516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ildplatzhalter 49"/>
          <p:cNvSpPr>
            <a:spLocks noGrp="1"/>
          </p:cNvSpPr>
          <p:nvPr>
            <p:ph type="pic" sz="quarter" idx="47" hasCustomPrompt="1"/>
          </p:nvPr>
        </p:nvSpPr>
        <p:spPr>
          <a:xfrm>
            <a:off x="1155333" y="4225183"/>
            <a:ext cx="1078990" cy="1333895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pic>
        <p:nvPicPr>
          <p:cNvPr id="28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32" name="Rechteck 31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Betriebswissenschaften, Technische Universität München, Boltzmannstraße 15, 85748 Garching</a:t>
            </a:r>
          </a:p>
        </p:txBody>
      </p:sp>
    </p:spTree>
    <p:extLst>
      <p:ext uri="{BB962C8B-B14F-4D97-AF65-F5344CB8AC3E}">
        <p14:creationId xmlns:p14="http://schemas.microsoft.com/office/powerpoint/2010/main" val="88614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211790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pic>
        <p:nvPicPr>
          <p:cNvPr id="28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45" name="Textplatzhalter 4"/>
          <p:cNvSpPr>
            <a:spLocks noGrp="1"/>
          </p:cNvSpPr>
          <p:nvPr>
            <p:ph type="body" sz="quarter" idx="48" hasCustomPrompt="1"/>
          </p:nvPr>
        </p:nvSpPr>
        <p:spPr>
          <a:xfrm>
            <a:off x="2662423" y="216271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49" hasCustomPrompt="1"/>
          </p:nvPr>
        </p:nvSpPr>
        <p:spPr>
          <a:xfrm>
            <a:off x="2662423" y="2475843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47" name="Textfeld 46"/>
          <p:cNvSpPr txBox="1"/>
          <p:nvPr userDrawn="1"/>
        </p:nvSpPr>
        <p:spPr>
          <a:xfrm>
            <a:off x="2653279" y="2789578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48" name="Textplatzhalter 28"/>
          <p:cNvSpPr>
            <a:spLocks noGrp="1"/>
          </p:cNvSpPr>
          <p:nvPr>
            <p:ph type="body" sz="quarter" idx="50" hasCustomPrompt="1"/>
          </p:nvPr>
        </p:nvSpPr>
        <p:spPr>
          <a:xfrm>
            <a:off x="4094367" y="2789578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49" name="Textplatzhalter 28"/>
          <p:cNvSpPr>
            <a:spLocks noGrp="1"/>
          </p:cNvSpPr>
          <p:nvPr>
            <p:ph type="body" sz="quarter" idx="51" hasCustomPrompt="1"/>
          </p:nvPr>
        </p:nvSpPr>
        <p:spPr>
          <a:xfrm>
            <a:off x="3294284" y="2981854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50" name="Gerader Verbinder 49"/>
          <p:cNvCxnSpPr/>
          <p:nvPr userDrawn="1"/>
        </p:nvCxnSpPr>
        <p:spPr>
          <a:xfrm>
            <a:off x="2671567" y="2430123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ildplatzhalter 49"/>
          <p:cNvSpPr>
            <a:spLocks noGrp="1"/>
          </p:cNvSpPr>
          <p:nvPr>
            <p:ph type="pic" sz="quarter" idx="52" hasCustomPrompt="1"/>
          </p:nvPr>
        </p:nvSpPr>
        <p:spPr>
          <a:xfrm>
            <a:off x="1155333" y="2132790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Betriebswissenschaften, Technische Universität München, Boltzmannstraße 15, 85748 Garching</a:t>
            </a:r>
          </a:p>
        </p:txBody>
      </p:sp>
      <p:sp>
        <p:nvSpPr>
          <p:cNvPr id="68" name="Textplatzhalter 4"/>
          <p:cNvSpPr>
            <a:spLocks noGrp="1"/>
          </p:cNvSpPr>
          <p:nvPr>
            <p:ph type="body" sz="quarter" idx="58" hasCustomPrompt="1"/>
          </p:nvPr>
        </p:nvSpPr>
        <p:spPr>
          <a:xfrm>
            <a:off x="2662423" y="351162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69" name="Textplatzhalter 4"/>
          <p:cNvSpPr>
            <a:spLocks noGrp="1"/>
          </p:cNvSpPr>
          <p:nvPr>
            <p:ph type="body" sz="quarter" idx="59" hasCustomPrompt="1"/>
          </p:nvPr>
        </p:nvSpPr>
        <p:spPr>
          <a:xfrm>
            <a:off x="2662423" y="3824753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70" name="Textfeld 69"/>
          <p:cNvSpPr txBox="1"/>
          <p:nvPr userDrawn="1"/>
        </p:nvSpPr>
        <p:spPr>
          <a:xfrm>
            <a:off x="2653279" y="4138488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71" name="Textplatzhalter 28"/>
          <p:cNvSpPr>
            <a:spLocks noGrp="1"/>
          </p:cNvSpPr>
          <p:nvPr>
            <p:ph type="body" sz="quarter" idx="60" hasCustomPrompt="1"/>
          </p:nvPr>
        </p:nvSpPr>
        <p:spPr>
          <a:xfrm>
            <a:off x="4094367" y="4138488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72" name="Textplatzhalter 28"/>
          <p:cNvSpPr>
            <a:spLocks noGrp="1"/>
          </p:cNvSpPr>
          <p:nvPr>
            <p:ph type="body" sz="quarter" idx="61" hasCustomPrompt="1"/>
          </p:nvPr>
        </p:nvSpPr>
        <p:spPr>
          <a:xfrm>
            <a:off x="3294284" y="4330764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73" name="Gerader Verbinder 72"/>
          <p:cNvCxnSpPr/>
          <p:nvPr userDrawn="1"/>
        </p:nvCxnSpPr>
        <p:spPr>
          <a:xfrm>
            <a:off x="2671567" y="3779033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ildplatzhalter 49"/>
          <p:cNvSpPr>
            <a:spLocks noGrp="1"/>
          </p:cNvSpPr>
          <p:nvPr>
            <p:ph type="pic" sz="quarter" idx="62" hasCustomPrompt="1"/>
          </p:nvPr>
        </p:nvSpPr>
        <p:spPr>
          <a:xfrm>
            <a:off x="1155333" y="3481700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82" name="Textplatzhalter 4"/>
          <p:cNvSpPr>
            <a:spLocks noGrp="1"/>
          </p:cNvSpPr>
          <p:nvPr>
            <p:ph type="body" sz="quarter" idx="63" hasCustomPrompt="1"/>
          </p:nvPr>
        </p:nvSpPr>
        <p:spPr>
          <a:xfrm>
            <a:off x="2662423" y="4903067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83" name="Textplatzhalter 4"/>
          <p:cNvSpPr>
            <a:spLocks noGrp="1"/>
          </p:cNvSpPr>
          <p:nvPr>
            <p:ph type="body" sz="quarter" idx="64" hasCustomPrompt="1"/>
          </p:nvPr>
        </p:nvSpPr>
        <p:spPr>
          <a:xfrm>
            <a:off x="2662423" y="521619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84" name="Textfeld 83"/>
          <p:cNvSpPr txBox="1"/>
          <p:nvPr userDrawn="1"/>
        </p:nvSpPr>
        <p:spPr>
          <a:xfrm>
            <a:off x="2653279" y="5529930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85" name="Textplatzhalt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4094367" y="5529930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86" name="Textplatzhalt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3294284" y="5722206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87" name="Gerader Verbinder 86"/>
          <p:cNvCxnSpPr/>
          <p:nvPr userDrawn="1"/>
        </p:nvCxnSpPr>
        <p:spPr>
          <a:xfrm>
            <a:off x="2671567" y="5170475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Bildplatzhalter 49"/>
          <p:cNvSpPr>
            <a:spLocks noGrp="1"/>
          </p:cNvSpPr>
          <p:nvPr>
            <p:ph type="pic" sz="quarter" idx="67" hasCustomPrompt="1"/>
          </p:nvPr>
        </p:nvSpPr>
        <p:spPr>
          <a:xfrm>
            <a:off x="1155333" y="4873142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/>
              <a:t>Kontaktbild</a:t>
            </a:r>
          </a:p>
        </p:txBody>
      </p:sp>
    </p:spTree>
    <p:extLst>
      <p:ext uri="{BB962C8B-B14F-4D97-AF65-F5344CB8AC3E}">
        <p14:creationId xmlns:p14="http://schemas.microsoft.com/office/powerpoint/2010/main" val="2018593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311027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689855" y="2845314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2689855" y="3158442"/>
            <a:ext cx="4113282" cy="252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  <a:p>
            <a:pPr lvl="0"/>
            <a:endParaRPr lang="de-DE" dirty="0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2689855" y="4118587"/>
            <a:ext cx="208534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+49 89 289</a:t>
            </a:r>
          </a:p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+mn-cs"/>
              </a:rPr>
              <a:t>4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 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Wingdings" pitchFamily="2" charset="2"/>
              <a:ea typeface="+mn-ea"/>
              <a:cs typeface="+mn-cs"/>
            </a:endParaRPr>
          </a:p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330860" y="4564863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2698999" y="3112722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ildplatzhalter 49"/>
          <p:cNvSpPr>
            <a:spLocks noGrp="1"/>
          </p:cNvSpPr>
          <p:nvPr>
            <p:ph type="pic" sz="quarter" idx="42" hasCustomPrompt="1"/>
          </p:nvPr>
        </p:nvSpPr>
        <p:spPr>
          <a:xfrm>
            <a:off x="799606" y="2845314"/>
            <a:ext cx="1434717" cy="1950381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2689854" y="3445130"/>
            <a:ext cx="4323359" cy="553998"/>
          </a:xfrm>
          <a:prstGeom prst="rect">
            <a:avLst/>
          </a:prstGeom>
        </p:spPr>
        <p:txBody>
          <a:bodyPr wrap="square" lIns="0" tIns="0" bIns="0">
            <a:spAutoFit/>
          </a:bodyPr>
          <a:lstStyle/>
          <a:p>
            <a:pPr lvl="0"/>
            <a:r>
              <a:rPr lang="de-DE" sz="1200" dirty="0"/>
              <a:t>Institut für Werkzeugmaschinen und Betriebswissenschaften</a:t>
            </a:r>
          </a:p>
          <a:p>
            <a:pPr lvl="0"/>
            <a:r>
              <a:rPr lang="de-DE" sz="1200" dirty="0"/>
              <a:t>Technische Universität München</a:t>
            </a:r>
          </a:p>
          <a:p>
            <a:pPr lvl="0"/>
            <a:r>
              <a:rPr lang="de-DE" sz="1200" dirty="0"/>
              <a:t>Boltzmannstraße 15, 85748 Garching</a:t>
            </a:r>
          </a:p>
        </p:txBody>
      </p:sp>
      <p:pic>
        <p:nvPicPr>
          <p:cNvPr id="14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27" name="Textplatzhalter 28"/>
          <p:cNvSpPr>
            <a:spLocks noGrp="1"/>
          </p:cNvSpPr>
          <p:nvPr>
            <p:ph type="body" sz="quarter" idx="49" hasCustomPrompt="1"/>
          </p:nvPr>
        </p:nvSpPr>
        <p:spPr>
          <a:xfrm>
            <a:off x="4124847" y="4118587"/>
            <a:ext cx="1027076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</a:t>
            </a:r>
          </a:p>
        </p:txBody>
      </p:sp>
    </p:spTree>
    <p:extLst>
      <p:ext uri="{BB962C8B-B14F-4D97-AF65-F5344CB8AC3E}">
        <p14:creationId xmlns:p14="http://schemas.microsoft.com/office/powerpoint/2010/main" val="2556694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 Wi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94868" y="2635233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Institut für Werkzeugmaschinen </a:t>
            </a:r>
            <a:br>
              <a:rPr lang="de-DE" sz="1400" dirty="0"/>
            </a:br>
            <a:r>
              <a:rPr lang="de-DE" sz="1400" dirty="0"/>
              <a:t>und Betriebswissenschaften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94868" y="3453571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85748 Garching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2695768" y="1371826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187422" y="3162180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Akad. Grad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187422" y="339582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6388392" y="4031055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www.iwb.tum.de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76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folie Wi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3187422" y="4034921"/>
            <a:ext cx="2468625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Wissenschaftliche Mitarbeiterin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94868" y="2635233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Institut für Werkzeugmaschinen </a:t>
            </a:r>
            <a:br>
              <a:rPr lang="de-DE" sz="1400" dirty="0"/>
            </a:br>
            <a:r>
              <a:rPr lang="de-DE" sz="1400" dirty="0"/>
              <a:t>und Betriebswissenschaften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94868" y="3453571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85748 Garching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6394869" y="4034921"/>
            <a:ext cx="18998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</a:pPr>
            <a:r>
              <a:rPr lang="de-DE" sz="1400" dirty="0"/>
              <a:t>Tel. 	+49.89.289.</a:t>
            </a:r>
          </a:p>
          <a:p>
            <a:pPr defTabSz="449263">
              <a:lnSpc>
                <a:spcPct val="110000"/>
              </a:lnSpc>
            </a:pPr>
            <a:r>
              <a:rPr lang="de-DE" sz="1400" dirty="0"/>
              <a:t>Fax	+49.89.289.15555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2695768" y="1371826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187422" y="3162180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Akad. Grad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187422" y="339582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7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7785161" y="4034921"/>
            <a:ext cx="70342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28" name="Textplatzhalt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394868" y="4593319"/>
            <a:ext cx="3046216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6394868" y="4856505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www.iwb.tum.de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1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6407569" y="2538622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Institut für Werkzeugmaschinen </a:t>
            </a:r>
            <a:br>
              <a:rPr lang="de-DE" sz="1400" dirty="0"/>
            </a:br>
            <a:r>
              <a:rPr lang="de-DE" sz="1400" dirty="0"/>
              <a:t>und Betriebswissenschaften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6407569" y="3356960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85748 Garching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407570" y="3938310"/>
            <a:ext cx="18998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</a:pPr>
            <a:r>
              <a:rPr lang="de-DE" sz="1400" dirty="0"/>
              <a:t>Tel. 	+49.89.289.</a:t>
            </a:r>
          </a:p>
          <a:p>
            <a:pPr defTabSz="449263">
              <a:lnSpc>
                <a:spcPct val="110000"/>
              </a:lnSpc>
            </a:pPr>
            <a:r>
              <a:rPr lang="de-DE" sz="1400" dirty="0"/>
              <a:t>Fax	+49.89.289.15555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2708469" y="1275215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123" y="306556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Akad. Grad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00123" y="3299218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7797862" y="3938310"/>
            <a:ext cx="70342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26" name="Textplatzhalt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407569" y="4496708"/>
            <a:ext cx="3046216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6407569" y="4759894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www.iwb.tum.de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200123" y="3914577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88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180898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 userDrawn="1"/>
        </p:nvSpPr>
        <p:spPr>
          <a:xfrm>
            <a:off x="288759" y="6529137"/>
            <a:ext cx="5165559" cy="24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endParaRPr lang="de-DE" sz="1400" dirty="0"/>
          </a:p>
        </p:txBody>
      </p:sp>
      <p:sp>
        <p:nvSpPr>
          <p:cNvPr id="7" name="Rechteck 6"/>
          <p:cNvSpPr/>
          <p:nvPr userDrawn="1"/>
        </p:nvSpPr>
        <p:spPr>
          <a:xfrm>
            <a:off x="10919328" y="272718"/>
            <a:ext cx="930443" cy="43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688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 userDrawn="1">
          <p15:clr>
            <a:srgbClr val="FBAE40"/>
          </p15:clr>
        </p15:guide>
        <p15:guide id="2" pos="7416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fficientElements Agenda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0855" y="305362"/>
            <a:ext cx="10515600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2830482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1" y="2098967"/>
            <a:ext cx="11345332" cy="37779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Kapiteltrenner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32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 err="1"/>
              <a:t>Kapiteltrenner</a:t>
            </a:r>
            <a:endParaRPr lang="de-DE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pic>
        <p:nvPicPr>
          <p:cNvPr id="5" name="Bild 3" descr="20150416 tum logo blau png 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2571751" y="1647825"/>
            <a:ext cx="9620250" cy="5310663"/>
            <a:chOff x="1327639" y="2191149"/>
            <a:chExt cx="7798776" cy="4767339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4854" y="2191149"/>
              <a:ext cx="7511561" cy="463168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7639" y="6518579"/>
              <a:ext cx="3050931" cy="43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2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517649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5" y="1808163"/>
            <a:ext cx="113347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lnSpc>
                <a:spcPct val="114000"/>
              </a:lnSpc>
              <a:buFont typeface="Wingdings" panose="05000000000000000000" pitchFamily="2" charset="2"/>
              <a:buChar char="§"/>
              <a:defRPr lang="de-DE" sz="1400" noProof="0" dirty="0" smtClean="0"/>
            </a:lvl1pPr>
            <a:lvl2pPr marL="358775" indent="-176213">
              <a:lnSpc>
                <a:spcPct val="114000"/>
              </a:lnSpc>
              <a:buFont typeface="Symbol" panose="05050102010706020507" pitchFamily="18" charset="2"/>
              <a:buChar char="-"/>
              <a:defRPr lang="de-DE" sz="1400" noProof="0" dirty="0" smtClean="0"/>
            </a:lvl2pPr>
            <a:lvl3pPr marL="488950" indent="-134938">
              <a:buFont typeface="Arial" panose="020B0604020202020204" pitchFamily="34" charset="0"/>
              <a:buChar char="•"/>
              <a:defRPr sz="1200"/>
            </a:lvl3pPr>
            <a:lvl4pPr marL="538163" indent="-1778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8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6580789"/>
            <a:ext cx="484844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/>
              <a:t>Quellen &amp; Fußnoten einfügen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16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7994453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69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7416" userDrawn="1">
          <p15:clr>
            <a:srgbClr val="FBAE40"/>
          </p15:clr>
        </p15:guide>
        <p15:guide id="1" orient="horz" pos="4042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11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726715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5" y="1808163"/>
            <a:ext cx="113347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>
              <a:lnSpc>
                <a:spcPct val="114000"/>
              </a:lnSpc>
              <a:buFont typeface="+mj-lt"/>
              <a:buAutoNum type="arabicPeriod"/>
              <a:defRPr lang="de-DE" sz="1400" noProof="0" dirty="0" smtClean="0"/>
            </a:lvl1pPr>
            <a:lvl2pPr marL="496888" indent="-214313">
              <a:lnSpc>
                <a:spcPct val="114000"/>
              </a:lnSpc>
              <a:buFont typeface="+mj-lt"/>
              <a:buAutoNum type="alphaLcPeriod"/>
              <a:tabLst/>
              <a:defRPr lang="de-DE" sz="1400" noProof="0" dirty="0" smtClean="0"/>
            </a:lvl2pPr>
            <a:lvl3pPr marL="665163" indent="-179388">
              <a:buFont typeface="+mj-lt"/>
              <a:buAutoNum type="arabicPeriod"/>
              <a:defRPr sz="1200"/>
            </a:lvl3pPr>
            <a:lvl4pPr marL="538163" indent="-1778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8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6580789"/>
            <a:ext cx="484844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/>
              <a:t>Quellen &amp; Fußnoten einfügen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720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16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08165"/>
            <a:ext cx="12192000" cy="5049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429684" y="6580789"/>
            <a:ext cx="931375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/>
              <a:t>Quellen &amp; Fußnoten einfügen</a:t>
            </a: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cxnSp>
        <p:nvCxnSpPr>
          <p:cNvPr id="8" name="Gerade Verbindung 18"/>
          <p:cNvCxnSpPr/>
          <p:nvPr userDrawn="1"/>
        </p:nvCxnSpPr>
        <p:spPr>
          <a:xfrm>
            <a:off x="425457" y="4053504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8"/>
          <p:cNvCxnSpPr/>
          <p:nvPr userDrawn="1"/>
        </p:nvCxnSpPr>
        <p:spPr>
          <a:xfrm>
            <a:off x="425457" y="2163005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5"/>
          <p:cNvSpPr txBox="1">
            <a:spLocks/>
          </p:cNvSpPr>
          <p:nvPr userDrawn="1"/>
        </p:nvSpPr>
        <p:spPr>
          <a:xfrm>
            <a:off x="425455" y="3838324"/>
            <a:ext cx="515348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1A4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Biographie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5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25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25457" y="4159248"/>
            <a:ext cx="5375745" cy="21453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just">
              <a:lnSpc>
                <a:spcPct val="110000"/>
              </a:lnSpc>
              <a:defRPr sz="1050" b="0" baseline="0">
                <a:latin typeface="+mn-lt"/>
              </a:defRPr>
            </a:lvl1pPr>
          </a:lstStyle>
          <a:p>
            <a:pPr lvl="0"/>
            <a:r>
              <a:rPr lang="de-DE" noProof="0" dirty="0"/>
              <a:t>Biographietext</a:t>
            </a:r>
          </a:p>
        </p:txBody>
      </p:sp>
      <p:sp>
        <p:nvSpPr>
          <p:cNvPr id="18" name="Inhaltsplatzhalter 5"/>
          <p:cNvSpPr txBox="1">
            <a:spLocks/>
          </p:cNvSpPr>
          <p:nvPr userDrawn="1"/>
        </p:nvSpPr>
        <p:spPr>
          <a:xfrm>
            <a:off x="6384455" y="3838324"/>
            <a:ext cx="515348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1A4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Biographie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33" hasCustomPrompt="1"/>
          </p:nvPr>
        </p:nvSpPr>
        <p:spPr>
          <a:xfrm>
            <a:off x="6384456" y="4159248"/>
            <a:ext cx="5375745" cy="21453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just">
              <a:lnSpc>
                <a:spcPct val="110000"/>
              </a:lnSpc>
              <a:defRPr sz="1050" b="0" baseline="0">
                <a:latin typeface="+mn-lt"/>
              </a:defRPr>
            </a:lvl1pPr>
          </a:lstStyle>
          <a:p>
            <a:pPr lvl="0"/>
            <a:r>
              <a:rPr lang="de-DE" dirty="0"/>
              <a:t>Biographietext</a:t>
            </a:r>
          </a:p>
        </p:txBody>
      </p:sp>
      <p:sp>
        <p:nvSpPr>
          <p:cNvPr id="31" name="Textplatzhalter 4"/>
          <p:cNvSpPr>
            <a:spLocks noGrp="1"/>
          </p:cNvSpPr>
          <p:nvPr>
            <p:ph type="body" sz="quarter" idx="38" hasCustomPrompt="1"/>
          </p:nvPr>
        </p:nvSpPr>
        <p:spPr>
          <a:xfrm>
            <a:off x="6384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2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6384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5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cxnSp>
        <p:nvCxnSpPr>
          <p:cNvPr id="25" name="Gerade Verbindung 18"/>
          <p:cNvCxnSpPr/>
          <p:nvPr userDrawn="1"/>
        </p:nvCxnSpPr>
        <p:spPr>
          <a:xfrm>
            <a:off x="425457" y="342900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425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1894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1066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35" name="Bildplatzhalter 49"/>
          <p:cNvSpPr>
            <a:spLocks noGrp="1"/>
          </p:cNvSpPr>
          <p:nvPr>
            <p:ph type="pic" sz="quarter" idx="34" hasCustomPrompt="1"/>
          </p:nvPr>
        </p:nvSpPr>
        <p:spPr>
          <a:xfrm>
            <a:off x="4997641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36" name="Bildplatzhalter 49"/>
          <p:cNvSpPr>
            <a:spLocks noGrp="1"/>
          </p:cNvSpPr>
          <p:nvPr>
            <p:ph type="pic" sz="quarter" idx="40" hasCustomPrompt="1"/>
          </p:nvPr>
        </p:nvSpPr>
        <p:spPr>
          <a:xfrm>
            <a:off x="10955776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6384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38" name="Textplatzhalt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7853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39" name="Textplatzhalt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7025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</p:spTree>
    <p:extLst>
      <p:ext uri="{BB962C8B-B14F-4D97-AF65-F5344CB8AC3E}">
        <p14:creationId xmlns:p14="http://schemas.microsoft.com/office/powerpoint/2010/main" val="1746108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51588153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Institut für Werkzeugmaschinen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und Betriebswissenschaften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Maschinenwesen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11353192" y="6541011"/>
            <a:ext cx="415827" cy="2109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36AA3E1-9984-401A-8549-79C579D49C87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Bild 6" descr="20150416 tum logo blau png final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665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75" r:id="rId2"/>
    <p:sldLayoutId id="2147483718" r:id="rId3"/>
    <p:sldLayoutId id="2147483720" r:id="rId4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lang="de-DE" sz="3000" b="0" kern="1200" smtClean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de-DE" sz="1600" kern="12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53069214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7" imgW="270" imgH="270" progId="TCLayout.ActiveDocument.1">
                  <p:embed/>
                </p:oleObj>
              </mc:Choice>
              <mc:Fallback>
                <p:oleObj name="think-cell Foli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307237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2590" y="6575889"/>
            <a:ext cx="5163999" cy="157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4000"/>
              </a:lnSpc>
            </a:pPr>
            <a:r>
              <a:rPr lang="de-DE" sz="900" b="0" i="0" dirty="0">
                <a:solidFill>
                  <a:schemeClr val="tx1"/>
                </a:solidFill>
                <a:latin typeface="+mn-lt"/>
              </a:rPr>
              <a:t>© </a:t>
            </a:r>
            <a:r>
              <a:rPr lang="de-DE" sz="900" b="0" i="1" dirty="0">
                <a:solidFill>
                  <a:schemeClr val="tx1"/>
                </a:solidFill>
                <a:latin typeface="+mn-lt"/>
              </a:rPr>
              <a:t>iwb</a:t>
            </a:r>
            <a:r>
              <a:rPr lang="de-DE" sz="900" b="0" i="0" baseline="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de-DE" sz="900" b="0" dirty="0">
                <a:solidFill>
                  <a:schemeClr val="tx1"/>
                </a:solidFill>
                <a:latin typeface="+mn-lt"/>
              </a:rPr>
              <a:t>Institut </a:t>
            </a:r>
            <a:r>
              <a:rPr lang="de-DE" sz="900" b="0" baseline="0" dirty="0">
                <a:solidFill>
                  <a:schemeClr val="tx1"/>
                </a:solidFill>
                <a:latin typeface="+mn-lt"/>
              </a:rPr>
              <a:t>für Werkzeugmaschinen und Betriebswissenschaften</a:t>
            </a:r>
            <a:endParaRPr lang="de-DE" sz="9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Bild 6" descr="20150416 tum logo blau png final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665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2" r:id="rId2"/>
    <p:sldLayoutId id="2147483725" r:id="rId3"/>
    <p:sldLayoutId id="2147483656" r:id="rId4"/>
    <p:sldLayoutId id="2147483714" r:id="rId5"/>
    <p:sldLayoutId id="2147483715" r:id="rId6"/>
    <p:sldLayoutId id="2147483727" r:id="rId7"/>
    <p:sldLayoutId id="2147483728" r:id="rId8"/>
    <p:sldLayoutId id="2147483729" r:id="rId9"/>
    <p:sldLayoutId id="2147483716" r:id="rId10"/>
    <p:sldLayoutId id="2147483726" r:id="rId11"/>
    <p:sldLayoutId id="2147483717" r:id="rId12"/>
    <p:sldLayoutId id="2147483724" r:id="rId13"/>
    <p:sldLayoutId id="2147483723" r:id="rId14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4434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9"/>
          <p:cNvSpPr>
            <a:spLocks noGrp="1"/>
          </p:cNvSpPr>
          <p:nvPr>
            <p:ph idx="10"/>
          </p:nvPr>
        </p:nvSpPr>
        <p:spPr/>
        <p:txBody>
          <a:bodyPr anchor="b"/>
          <a:lstStyle/>
          <a:p>
            <a:r>
              <a:rPr lang="de-DE" dirty="0"/>
              <a:t>Jan Nalivaika</a:t>
            </a:r>
          </a:p>
          <a:p>
            <a:r>
              <a:rPr lang="de-DE" dirty="0"/>
              <a:t>Przemyslaw</a:t>
            </a:r>
          </a:p>
          <a:p>
            <a:r>
              <a:rPr lang="de-DE" dirty="0"/>
              <a:t>Nikita </a:t>
            </a:r>
            <a:r>
              <a:rPr lang="de-DE" dirty="0" err="1"/>
              <a:t>Tcvetkov</a:t>
            </a:r>
            <a:endParaRPr lang="de-DE" dirty="0"/>
          </a:p>
          <a:p>
            <a:r>
              <a:rPr lang="de-DE" dirty="0"/>
              <a:t>Sebastian Pielmeier</a:t>
            </a:r>
          </a:p>
          <a:p>
            <a:r>
              <a:rPr lang="de-DE" dirty="0"/>
              <a:t>Simon Wittner</a:t>
            </a:r>
          </a:p>
          <a:p>
            <a:endParaRPr lang="de-DE" dirty="0"/>
          </a:p>
          <a:p>
            <a:r>
              <a:rPr lang="de-DE" dirty="0"/>
              <a:t>Munich, 2022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Artifical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in </a:t>
            </a:r>
            <a:r>
              <a:rPr lang="de-DE" dirty="0" err="1"/>
              <a:t>Production</a:t>
            </a:r>
            <a:r>
              <a:rPr lang="de-DE" dirty="0"/>
              <a:t> Engineering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Predictive Quality for Battery Contacting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1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9"/>
          </p:nvPr>
        </p:nvSpPr>
        <p:spPr>
          <a:xfrm>
            <a:off x="3151795" y="2730811"/>
            <a:ext cx="3094625" cy="2316202"/>
          </a:xfrm>
        </p:spPr>
        <p:txBody>
          <a:bodyPr/>
          <a:lstStyle/>
          <a:p>
            <a:r>
              <a:rPr lang="de-DE" dirty="0"/>
              <a:t>Jan Nalivaika</a:t>
            </a:r>
          </a:p>
          <a:p>
            <a:r>
              <a:rPr lang="de-DE" dirty="0"/>
              <a:t>Przemyslaw </a:t>
            </a:r>
            <a:r>
              <a:rPr lang="de-DE" dirty="0" err="1"/>
              <a:t>Paździerkiewicz</a:t>
            </a:r>
            <a:endParaRPr lang="de-DE" dirty="0"/>
          </a:p>
          <a:p>
            <a:r>
              <a:rPr lang="de-DE" dirty="0"/>
              <a:t>Nikita </a:t>
            </a:r>
            <a:r>
              <a:rPr lang="de-DE" dirty="0" err="1"/>
              <a:t>Tcvetkov</a:t>
            </a:r>
            <a:endParaRPr lang="de-DE" dirty="0"/>
          </a:p>
          <a:p>
            <a:r>
              <a:rPr lang="de-DE" dirty="0"/>
              <a:t>Sebastian Pielmeier</a:t>
            </a:r>
          </a:p>
          <a:p>
            <a:r>
              <a:rPr lang="de-DE" dirty="0"/>
              <a:t>Simon Wittner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52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60A31-79D8-42BC-9305-B2A2C3F0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Database / Slides </a:t>
            </a:r>
            <a:r>
              <a:rPr lang="en-US" dirty="0" err="1"/>
              <a:t>bauen</a:t>
            </a:r>
            <a:r>
              <a:rPr lang="en-US" dirty="0"/>
              <a:t> – Jan  </a:t>
            </a:r>
          </a:p>
          <a:p>
            <a:r>
              <a:rPr lang="en-US" dirty="0"/>
              <a:t>PCA – Simon</a:t>
            </a:r>
          </a:p>
          <a:p>
            <a:r>
              <a:rPr lang="en-US" dirty="0" err="1"/>
              <a:t>Varianz</a:t>
            </a:r>
            <a:r>
              <a:rPr lang="en-US" dirty="0"/>
              <a:t> von NN </a:t>
            </a:r>
            <a:r>
              <a:rPr lang="en-US" dirty="0" err="1"/>
              <a:t>berücksichtigen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in paper / Optimizer </a:t>
            </a:r>
            <a:r>
              <a:rPr lang="en-US" dirty="0" err="1"/>
              <a:t>wählen</a:t>
            </a:r>
            <a:r>
              <a:rPr lang="en-US" dirty="0"/>
              <a:t> /   - Sebastian</a:t>
            </a:r>
          </a:p>
          <a:p>
            <a:endParaRPr lang="en-US" dirty="0"/>
          </a:p>
          <a:p>
            <a:r>
              <a:rPr lang="en-US" dirty="0" err="1"/>
              <a:t>Visualisation</a:t>
            </a:r>
            <a:r>
              <a:rPr lang="en-US" dirty="0"/>
              <a:t> of average / Logistic regression   - </a:t>
            </a:r>
            <a:r>
              <a:rPr lang="en-US" dirty="0" err="1"/>
              <a:t>Przemyslav</a:t>
            </a:r>
            <a:endParaRPr lang="en-US" dirty="0"/>
          </a:p>
          <a:p>
            <a:r>
              <a:rPr lang="en-US" dirty="0"/>
              <a:t>Alternative ways for Signal analysis from paper / </a:t>
            </a:r>
            <a:r>
              <a:rPr lang="en-US" dirty="0" err="1"/>
              <a:t>Fft</a:t>
            </a:r>
            <a:r>
              <a:rPr lang="en-US" dirty="0"/>
              <a:t> peaks </a:t>
            </a:r>
            <a:r>
              <a:rPr lang="en-US" dirty="0" err="1"/>
              <a:t>anschauen</a:t>
            </a:r>
            <a:r>
              <a:rPr lang="en-US" dirty="0"/>
              <a:t>  - Nikita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Percentil-Smooting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91E4B4-554D-6F5C-341B-7420829B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EC38E-BEDF-3CCE-DC93-636C9C106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784D1F-1E17-F312-EC65-E53FF7A57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9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BE56-4003-D24C-ACCE-E64DA4B5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Qeustionmss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D9D8E-1E82-B37E-6650-DED31BC77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A346-A4D2-129E-D84D-D29583937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12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07C45-F7EE-5D55-E1AC-BF33A1BA67A8}"/>
              </a:ext>
            </a:extLst>
          </p:cNvPr>
          <p:cNvSpPr txBox="1"/>
          <p:nvPr/>
        </p:nvSpPr>
        <p:spPr>
          <a:xfrm>
            <a:off x="425455" y="2019993"/>
            <a:ext cx="8701920" cy="1698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How can the measurement signal be suitably pre-processed?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How can process instabilities be detected?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Will you have to extract extra features or labels to answer the objectives 1 and 2? 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What features are relevant and suitable for the training of the model?</a:t>
            </a:r>
          </a:p>
        </p:txBody>
      </p:sp>
    </p:spTree>
    <p:extLst>
      <p:ext uri="{BB962C8B-B14F-4D97-AF65-F5344CB8AC3E}">
        <p14:creationId xmlns:p14="http://schemas.microsoft.com/office/powerpoint/2010/main" val="422901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&amp; Motivation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54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7"/>
            <a:ext cx="9023348" cy="331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635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4</a:t>
            </a:fld>
            <a:endParaRPr lang="de-D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90AD8-901C-1751-CC99-2FA26EB1C0BD}"/>
              </a:ext>
            </a:extLst>
          </p:cNvPr>
          <p:cNvSpPr/>
          <p:nvPr/>
        </p:nvSpPr>
        <p:spPr>
          <a:xfrm>
            <a:off x="667110" y="816697"/>
            <a:ext cx="2731324" cy="5952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de-DE" sz="1200" dirty="0"/>
              <a:t>Senor 1</a:t>
            </a:r>
            <a:endParaRPr lang="en-US" sz="14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D673F3-A577-6C81-F9C2-6F9A4905AAE8}"/>
              </a:ext>
            </a:extLst>
          </p:cNvPr>
          <p:cNvSpPr/>
          <p:nvPr/>
        </p:nvSpPr>
        <p:spPr>
          <a:xfrm>
            <a:off x="4586824" y="1641168"/>
            <a:ext cx="2731324" cy="96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de-DE" sz="1200" dirty="0"/>
              <a:t>Sensor 1 DN,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D65BB8-74F1-773B-FB89-2193DE224490}"/>
              </a:ext>
            </a:extLst>
          </p:cNvPr>
          <p:cNvSpPr/>
          <p:nvPr/>
        </p:nvSpPr>
        <p:spPr>
          <a:xfrm>
            <a:off x="8567098" y="823168"/>
            <a:ext cx="2731324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de-DE" sz="1200" dirty="0"/>
              <a:t>Sensor 2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4FF459-334F-25B2-7224-363E8BB816D1}"/>
              </a:ext>
            </a:extLst>
          </p:cNvPr>
          <p:cNvSpPr/>
          <p:nvPr/>
        </p:nvSpPr>
        <p:spPr>
          <a:xfrm>
            <a:off x="145781" y="1641168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966 --- 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00518F-BAB8-9CCA-2546-6B50AAEB0491}"/>
              </a:ext>
            </a:extLst>
          </p:cNvPr>
          <p:cNvSpPr/>
          <p:nvPr/>
        </p:nvSpPr>
        <p:spPr>
          <a:xfrm>
            <a:off x="2075360" y="1634722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277 --- NOT 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49A957-4F2A-11FB-449D-D86D3E077175}"/>
              </a:ext>
            </a:extLst>
          </p:cNvPr>
          <p:cNvSpPr/>
          <p:nvPr/>
        </p:nvSpPr>
        <p:spPr>
          <a:xfrm>
            <a:off x="1131865" y="2373888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77 --- OOT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9364A5-7F98-06F5-F4A0-706F4EDCAD23}"/>
              </a:ext>
            </a:extLst>
          </p:cNvPr>
          <p:cNvSpPr/>
          <p:nvPr/>
        </p:nvSpPr>
        <p:spPr>
          <a:xfrm>
            <a:off x="5073533" y="3283527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966 --- 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DDA695-56B2-082A-8611-9A646CBD199E}"/>
              </a:ext>
            </a:extLst>
          </p:cNvPr>
          <p:cNvSpPr/>
          <p:nvPr/>
        </p:nvSpPr>
        <p:spPr>
          <a:xfrm>
            <a:off x="5063160" y="4034443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277 --- NOT OK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5ACED8-74A4-9722-98FC-53EDE6B76DFF}"/>
              </a:ext>
            </a:extLst>
          </p:cNvPr>
          <p:cNvSpPr/>
          <p:nvPr/>
        </p:nvSpPr>
        <p:spPr>
          <a:xfrm>
            <a:off x="5063159" y="4785359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77 --- OOT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509F3F-28B7-B90D-2AAA-45B9BAD9F02E}"/>
              </a:ext>
            </a:extLst>
          </p:cNvPr>
          <p:cNvSpPr/>
          <p:nvPr/>
        </p:nvSpPr>
        <p:spPr>
          <a:xfrm>
            <a:off x="7985213" y="1634722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966 --- 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64A27-7847-D666-663A-B24DD02300F2}"/>
              </a:ext>
            </a:extLst>
          </p:cNvPr>
          <p:cNvSpPr/>
          <p:nvPr/>
        </p:nvSpPr>
        <p:spPr>
          <a:xfrm>
            <a:off x="10041095" y="1641168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277 --- NOT OK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37B891-6D73-24D6-9E01-BE469FC1F780}"/>
              </a:ext>
            </a:extLst>
          </p:cNvPr>
          <p:cNvSpPr/>
          <p:nvPr/>
        </p:nvSpPr>
        <p:spPr>
          <a:xfrm>
            <a:off x="9097600" y="2466853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77 --- 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DD8673-FB21-CEB7-E137-44644A3D3300}"/>
              </a:ext>
            </a:extLst>
          </p:cNvPr>
          <p:cNvSpPr/>
          <p:nvPr/>
        </p:nvSpPr>
        <p:spPr>
          <a:xfrm>
            <a:off x="521726" y="3276355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0 --- WD40 &amp;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47BFD4-510F-22AC-CF14-4EA77EDE6A69}"/>
              </a:ext>
            </a:extLst>
          </p:cNvPr>
          <p:cNvSpPr/>
          <p:nvPr/>
        </p:nvSpPr>
        <p:spPr>
          <a:xfrm>
            <a:off x="521724" y="402727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442 --- Nothing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1D1C4A-C61C-3C84-0662-1A922DB78D72}"/>
              </a:ext>
            </a:extLst>
          </p:cNvPr>
          <p:cNvSpPr/>
          <p:nvPr/>
        </p:nvSpPr>
        <p:spPr>
          <a:xfrm>
            <a:off x="519445" y="553650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379 --- only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1B297D-B084-359C-BAF7-B27CECC9A5DC}"/>
              </a:ext>
            </a:extLst>
          </p:cNvPr>
          <p:cNvSpPr/>
          <p:nvPr/>
        </p:nvSpPr>
        <p:spPr>
          <a:xfrm>
            <a:off x="521724" y="4792593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434 --- only WD40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38F3B8-FA6B-FEB4-CECE-E79988F3D3BE}"/>
              </a:ext>
            </a:extLst>
          </p:cNvPr>
          <p:cNvSpPr/>
          <p:nvPr/>
        </p:nvSpPr>
        <p:spPr>
          <a:xfrm>
            <a:off x="8394688" y="3370565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0 --- WD40 &amp;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353B5D-647D-6961-3A5F-7FBBE4426B4F}"/>
              </a:ext>
            </a:extLst>
          </p:cNvPr>
          <p:cNvSpPr/>
          <p:nvPr/>
        </p:nvSpPr>
        <p:spPr>
          <a:xfrm>
            <a:off x="8394686" y="412148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442 --- Nothing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FAEC7F-D377-884F-2FB7-AF2A8C468464}"/>
              </a:ext>
            </a:extLst>
          </p:cNvPr>
          <p:cNvSpPr/>
          <p:nvPr/>
        </p:nvSpPr>
        <p:spPr>
          <a:xfrm>
            <a:off x="8392407" y="563071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379 --- only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2E5135A-DFC4-1D4A-0875-09F8FD0F401B}"/>
              </a:ext>
            </a:extLst>
          </p:cNvPr>
          <p:cNvSpPr/>
          <p:nvPr/>
        </p:nvSpPr>
        <p:spPr>
          <a:xfrm>
            <a:off x="8394686" y="4886803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434 --- only WD40</a:t>
            </a:r>
          </a:p>
        </p:txBody>
      </p:sp>
    </p:spTree>
    <p:extLst>
      <p:ext uri="{BB962C8B-B14F-4D97-AF65-F5344CB8AC3E}">
        <p14:creationId xmlns:p14="http://schemas.microsoft.com/office/powerpoint/2010/main" val="371414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5</a:t>
            </a:fld>
            <a:endParaRPr lang="de-D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D558B96-BB76-F151-9B03-AB4B1F447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4577847"/>
          </a:xfrm>
        </p:spPr>
        <p:txBody>
          <a:bodyPr/>
          <a:lstStyle/>
          <a:p>
            <a:r>
              <a:rPr lang="en-US" dirty="0"/>
              <a:t>If OOT -&gt;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OK </a:t>
            </a:r>
            <a:r>
              <a:rPr lang="en-US" dirty="0" err="1"/>
              <a:t>gewertet</a:t>
            </a:r>
            <a:r>
              <a:rPr lang="en-US" dirty="0"/>
              <a:t>    --- WHY</a:t>
            </a:r>
          </a:p>
          <a:p>
            <a:endParaRPr lang="en-US" dirty="0"/>
          </a:p>
          <a:p>
            <a:r>
              <a:rPr lang="en-US" dirty="0"/>
              <a:t>How many “1” to count as OOT ? (</a:t>
            </a:r>
            <a:r>
              <a:rPr lang="en-US" dirty="0" err="1"/>
              <a:t>Midestens</a:t>
            </a:r>
            <a:r>
              <a:rPr lang="en-US" dirty="0"/>
              <a:t> : ___)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“1” allowed to still be in threshold (Maximal:  __)</a:t>
            </a:r>
          </a:p>
          <a:p>
            <a:endParaRPr lang="en-US" dirty="0"/>
          </a:p>
          <a:p>
            <a:r>
              <a:rPr lang="en-US" dirty="0"/>
              <a:t>Average of OOT data looks like this ()</a:t>
            </a:r>
          </a:p>
          <a:p>
            <a:r>
              <a:rPr lang="en-US" dirty="0"/>
              <a:t>Average of OK data looks like this ()</a:t>
            </a:r>
          </a:p>
          <a:p>
            <a:r>
              <a:rPr lang="en-US" dirty="0"/>
              <a:t>Average of NOK data looks like this ()</a:t>
            </a:r>
          </a:p>
        </p:txBody>
      </p:sp>
    </p:spTree>
    <p:extLst>
      <p:ext uri="{BB962C8B-B14F-4D97-AF65-F5344CB8AC3E}">
        <p14:creationId xmlns:p14="http://schemas.microsoft.com/office/powerpoint/2010/main" val="343419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</a:t>
            </a:r>
            <a:r>
              <a:rPr lang="de-DE" dirty="0" err="1"/>
              <a:t>analysis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7"/>
            <a:ext cx="9023348" cy="4921994"/>
          </a:xfrm>
        </p:spPr>
        <p:txBody>
          <a:bodyPr/>
          <a:lstStyle/>
          <a:p>
            <a:r>
              <a:rPr lang="en-US" dirty="0"/>
              <a:t>Denoise</a:t>
            </a:r>
          </a:p>
          <a:p>
            <a:r>
              <a:rPr lang="en-US" dirty="0"/>
              <a:t>FFT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94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2191263"/>
          </a:xfrm>
        </p:spPr>
        <p:txBody>
          <a:bodyPr/>
          <a:lstStyle/>
          <a:p>
            <a:r>
              <a:rPr lang="en-US" dirty="0"/>
              <a:t>NN – </a:t>
            </a:r>
            <a:r>
              <a:rPr lang="en-US" dirty="0" err="1"/>
              <a:t>Visualisation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PCA ??</a:t>
            </a:r>
          </a:p>
          <a:p>
            <a:endParaRPr lang="en-US" dirty="0"/>
          </a:p>
          <a:p>
            <a:r>
              <a:rPr lang="en-US" dirty="0" err="1"/>
              <a:t>Perzentilfilter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58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2120605"/>
          </a:xfrm>
        </p:spPr>
        <p:txBody>
          <a:bodyPr/>
          <a:lstStyle/>
          <a:p>
            <a:r>
              <a:rPr lang="en-US" dirty="0"/>
              <a:t>OK/NOK – </a:t>
            </a:r>
          </a:p>
          <a:p>
            <a:r>
              <a:rPr lang="en-US" dirty="0"/>
              <a:t>WD40 / no lube</a:t>
            </a:r>
          </a:p>
          <a:p>
            <a:r>
              <a:rPr lang="en-US" dirty="0"/>
              <a:t>OOT / not OOT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4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179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7aa55d85-5294-4a40-baed-35dc6d8997be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5&quot; bottomMinSpacing=&quot;0&quot; bottomMaxSpacing=&quot;0&quot;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 indent=&quot;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2*scale*fontScale&quot; top=&quot;0&quot; width=&quot;agendaWidth-topicLeftSpacing-itemNoWidth-36.50472*scale*fontScale&quot; height=&quot;itemHeight&quot; /&gt;&lt;fill foreColor=&quot;#D9D9D9&quot; visible=&quot;1&quot; /&gt;&lt;/element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 indent=&quot;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1&quot; singleSlideId=&quot;6f20ca74-e44d-440d-918d-08fd579ddb8f&quot; backupSlideId=&quot;808b4e97-2fdd-4012-b2c6-749300c4479e&quot; backupSectionId=&quot;{77D581DC-2ADD-4AEE-A9AF-A8FA38208DC0}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38.1087&quot; /&gt;&lt;column field=&quot;responsible&quot; label=&quot;Responsible&quot; visible=&quot;1&quot; checked=&quot;1&quot; leftSpacing=&quot;10&quot; rightDistribute=&quot;1&quot; dock=&quot;1&quot; rightSpacing=&quot;238.1087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hh&quot; agendaSlideId=&quot;c4890ecf-35a5-46b6-9892-d7ea482a38fa&quot; sectionId=&quot;{46E0ABCB-CC19-4BAF-B442-7D3C448AE2FD}&quot; /&gt;&lt;item duration=&quot;30&quot; level=&quot;1&quot; generateAgendaSlide=&quot;1&quot; showAgendaItem=&quot;1&quot; isBreak=&quot;0&quot; itemNo=&quot;2&quot; subItemNo=&quot;0&quot; topic=&quot;h&quot; agendaSlideId=&quot;7dbb8668-6c91-4e06-bb6e-f567a082f71a&quot; sectionId=&quot;{F1924F9A-C0F5-4F58-8B7A-26DC9FBF25E9}&quot; /&gt;&lt;item duration=&quot;30&quot; level=&quot;1&quot; generateAgendaSlide=&quot;1&quot; showAgendaItem=&quot;1&quot; isBreak=&quot;0&quot; itemNo=&quot;3&quot; subItemNo=&quot;0&quot; topic=&quot;hh&quot; agendaSlideId=&quot;44954ab3-3e43-4881-bc1c-285b3c7644e0&quot; sectionId=&quot;{E909859D-233A-4095-9677-DD7BA8D01C28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elfolie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493D19F7-F23D-4EE0-AF6B-AD4A635027DD}" vid="{03BE53A0-92F4-4E0F-BD44-52761788E6FE}"/>
    </a:ext>
  </a:extLst>
</a:theme>
</file>

<file path=ppt/theme/theme2.xml><?xml version="1.0" encoding="utf-8"?>
<a:theme xmlns:a="http://schemas.openxmlformats.org/drawingml/2006/main" name="Inhaltsfolien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3000"/>
          </a:lnSpc>
          <a:defRPr sz="1400" dirty="0" err="1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4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493D19F7-F23D-4EE0-AF6B-AD4A635027DD}" vid="{098157A5-3C00-4AEB-9CFE-F2E632894E1D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</TotalTime>
  <Words>306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Titelfolie</vt:lpstr>
      <vt:lpstr>Inhaltsfolien</vt:lpstr>
      <vt:lpstr>think-cell Folie</vt:lpstr>
      <vt:lpstr>Artifical Intelligence in Production Engineering</vt:lpstr>
      <vt:lpstr>Introduction &amp; Motivation</vt:lpstr>
      <vt:lpstr>State of the art</vt:lpstr>
      <vt:lpstr>Dataset description</vt:lpstr>
      <vt:lpstr>Dataset description</vt:lpstr>
      <vt:lpstr>Signal analysis </vt:lpstr>
      <vt:lpstr>Methodology</vt:lpstr>
      <vt:lpstr>Results</vt:lpstr>
      <vt:lpstr>Discussion</vt:lpstr>
      <vt:lpstr>PowerPoint Presentation</vt:lpstr>
      <vt:lpstr>Todo</vt:lpstr>
      <vt:lpstr>Qeustionmss</vt:lpstr>
    </vt:vector>
  </TitlesOfParts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AI in PE group presentation</dc:title>
  <dc:creator>Nentwich, Corbinian</dc:creator>
  <cp:lastModifiedBy>Nalivaika, Jan</cp:lastModifiedBy>
  <cp:revision>7</cp:revision>
  <cp:lastPrinted>2015-07-30T14:04:45Z</cp:lastPrinted>
  <dcterms:created xsi:type="dcterms:W3CDTF">2021-05-05T13:40:01Z</dcterms:created>
  <dcterms:modified xsi:type="dcterms:W3CDTF">2022-07-04T12:13:37Z</dcterms:modified>
</cp:coreProperties>
</file>