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izhiShi/Ssd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SSD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 err="1">
                <a:solidFill>
                  <a:schemeClr val="tx1"/>
                </a:solidFill>
              </a:rPr>
              <a:t>Nalivaika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39A-460B-49DC-824B-25B9C6F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Problem 3) Features are only recognized if they are in a certain orientation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E7AAB42-7489-45BB-A19E-BFBD7B33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0" t="19788" r="12887" b="23401"/>
          <a:stretch/>
        </p:blipFill>
        <p:spPr>
          <a:xfrm>
            <a:off x="2208635" y="2122645"/>
            <a:ext cx="7346426" cy="2794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7875E-07AE-441A-B110-605181CB7B7E}"/>
              </a:ext>
            </a:extLst>
          </p:cNvPr>
          <p:cNvSpPr txBox="1"/>
          <p:nvPr/>
        </p:nvSpPr>
        <p:spPr>
          <a:xfrm>
            <a:off x="417476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detect this feature (rectangular through hole) because it was in the training set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A0A6BF-AD07-4982-AAD9-1E1CBD473FCF}"/>
              </a:ext>
            </a:extLst>
          </p:cNvPr>
          <p:cNvSpPr/>
          <p:nvPr/>
        </p:nvSpPr>
        <p:spPr>
          <a:xfrm>
            <a:off x="1850786" y="372548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25F6D-EE86-4B01-8296-6D567B7B2B1C}"/>
              </a:ext>
            </a:extLst>
          </p:cNvPr>
          <p:cNvSpPr txBox="1"/>
          <p:nvPr/>
        </p:nvSpPr>
        <p:spPr>
          <a:xfrm>
            <a:off x="6197677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we detect the same feature if it is on an angle relative to the local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6974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BE51-7390-4E2F-BC25-7F9A434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 – Start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02A-2982-4293-A303-32A32E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sz="2000" dirty="0"/>
              <a:t>Have a STL file</a:t>
            </a:r>
          </a:p>
          <a:p>
            <a:pPr marL="342900" indent="-342900">
              <a:buAutoNum type="arabicParenR"/>
            </a:pPr>
            <a:r>
              <a:rPr lang="en-US" sz="2000" dirty="0" err="1"/>
              <a:t>Voxelize</a:t>
            </a:r>
            <a:r>
              <a:rPr lang="en-US" sz="2000" dirty="0"/>
              <a:t> the STL file </a:t>
            </a:r>
          </a:p>
          <a:p>
            <a:pPr marL="342900" indent="-342900">
              <a:buAutoNum type="arabicParenR"/>
            </a:pPr>
            <a:r>
              <a:rPr lang="en-US" sz="2000" dirty="0"/>
              <a:t>Create HD-Pictures with the help of the </a:t>
            </a:r>
            <a:r>
              <a:rPr lang="en-US" sz="2000" dirty="0" err="1"/>
              <a:t>voxelized</a:t>
            </a:r>
            <a:r>
              <a:rPr lang="en-US" sz="2000" dirty="0"/>
              <a:t> file</a:t>
            </a:r>
          </a:p>
          <a:p>
            <a:pPr marL="342900" indent="-342900">
              <a:buAutoNum type="arabicParenR"/>
            </a:pPr>
            <a:r>
              <a:rPr lang="en-US" sz="2000" dirty="0"/>
              <a:t>Segment the HD pictures into smaller picture that can be used as input for the NN</a:t>
            </a:r>
          </a:p>
          <a:p>
            <a:pPr marL="342900" indent="-342900">
              <a:buAutoNum type="arabicParenR"/>
            </a:pPr>
            <a:r>
              <a:rPr lang="en-US" sz="2000" dirty="0"/>
              <a:t>Run the Recognition and save the Data (Position &amp; labels)</a:t>
            </a:r>
          </a:p>
          <a:p>
            <a:pPr marL="342900" indent="-342900">
              <a:buAutoNum type="arabicParenR"/>
            </a:pPr>
            <a:r>
              <a:rPr lang="en-US" sz="2000" dirty="0"/>
              <a:t>Turn the STL file so the that slopes are now orthogonal to the viewing position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This step is repeated until all major planes are at least ones viewed orthogonally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Go to step 5 </a:t>
            </a:r>
          </a:p>
          <a:p>
            <a:pPr marL="342900" indent="-342900">
              <a:buAutoNum type="arabicParenR"/>
            </a:pPr>
            <a:r>
              <a:rPr lang="en-US" sz="2000" dirty="0"/>
              <a:t>Place all information in 3D space on the STL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Have a STL file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72" y="2153772"/>
            <a:ext cx="3840320" cy="3849687"/>
          </a:xfrm>
        </p:spPr>
      </p:pic>
    </p:spTree>
    <p:extLst>
      <p:ext uri="{BB962C8B-B14F-4D97-AF65-F5344CB8AC3E}">
        <p14:creationId xmlns:p14="http://schemas.microsoft.com/office/powerpoint/2010/main" val="33592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372"/>
            <a:ext cx="7322191" cy="1371600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Voxelize</a:t>
            </a:r>
            <a:r>
              <a:rPr lang="en-US" dirty="0"/>
              <a:t> the STL file 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7" y="2030972"/>
            <a:ext cx="3840320" cy="38496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2629C-D90D-4F04-A151-4EA5E6C2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42" y="1863192"/>
            <a:ext cx="3080751" cy="334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0090B-8B23-43D4-8DF5-02DA579204E8}"/>
              </a:ext>
            </a:extLst>
          </p:cNvPr>
          <p:cNvSpPr txBox="1"/>
          <p:nvPr/>
        </p:nvSpPr>
        <p:spPr>
          <a:xfrm>
            <a:off x="4665540" y="1792606"/>
            <a:ext cx="3431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STL-STL file is converted to voxels that are positioned in 3D space </a:t>
            </a:r>
          </a:p>
          <a:p>
            <a:endParaRPr lang="en-US" dirty="0"/>
          </a:p>
          <a:p>
            <a:r>
              <a:rPr lang="en-US" u="sng" dirty="0"/>
              <a:t>Original Problem:</a:t>
            </a:r>
          </a:p>
          <a:p>
            <a:r>
              <a:rPr lang="en-US" dirty="0"/>
              <a:t>Voxelization only possible with an external script with a maximum dimension of 512*512*512 voxels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000F22-0CBF-46BB-9553-805694F20C42}"/>
              </a:ext>
            </a:extLst>
          </p:cNvPr>
          <p:cNvSpPr/>
          <p:nvPr/>
        </p:nvSpPr>
        <p:spPr>
          <a:xfrm>
            <a:off x="4727895" y="4571293"/>
            <a:ext cx="2625870" cy="33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41148-29BE-423F-8ED1-DE5256B09594}"/>
              </a:ext>
            </a:extLst>
          </p:cNvPr>
          <p:cNvSpPr txBox="1"/>
          <p:nvPr/>
        </p:nvSpPr>
        <p:spPr>
          <a:xfrm>
            <a:off x="8505920" y="1432305"/>
            <a:ext cx="320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example is not related to the original STL file – only for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4E066-E10E-4162-8040-04D91B62A79C}"/>
              </a:ext>
            </a:extLst>
          </p:cNvPr>
          <p:cNvSpPr txBox="1"/>
          <p:nvPr/>
        </p:nvSpPr>
        <p:spPr>
          <a:xfrm>
            <a:off x="4665540" y="5099380"/>
            <a:ext cx="732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Developed solution:</a:t>
            </a:r>
          </a:p>
          <a:p>
            <a:r>
              <a:rPr lang="en-US" dirty="0"/>
              <a:t>-Voxelization now possible with python </a:t>
            </a:r>
          </a:p>
          <a:p>
            <a:r>
              <a:rPr lang="en-US" dirty="0"/>
              <a:t>-The only limitation is RAM (atm. 3000*3000*3000 Voxels with</a:t>
            </a:r>
            <a:br>
              <a:rPr lang="en-US" dirty="0"/>
            </a:br>
            <a:r>
              <a:rPr lang="en-US" dirty="0"/>
              <a:t> 16 GB of RAM )  </a:t>
            </a:r>
          </a:p>
        </p:txBody>
      </p:sp>
    </p:spTree>
    <p:extLst>
      <p:ext uri="{BB962C8B-B14F-4D97-AF65-F5344CB8AC3E}">
        <p14:creationId xmlns:p14="http://schemas.microsoft.com/office/powerpoint/2010/main" val="7754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(1/2)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130ABA-D6CB-4564-8434-4231C628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811010" y="4180612"/>
            <a:ext cx="4955158" cy="1129774"/>
          </a:xfr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1786BD7D-8237-45D5-906C-25B637A4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0" y="2491585"/>
            <a:ext cx="5314190" cy="1211636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1C84E57A-36AF-4842-9BF4-F004AEAF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8" y="2491585"/>
            <a:ext cx="4655840" cy="2953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A1913-8E4A-48E4-9A4D-272E83E3F4E3}"/>
              </a:ext>
            </a:extLst>
          </p:cNvPr>
          <p:cNvSpPr txBox="1"/>
          <p:nvPr/>
        </p:nvSpPr>
        <p:spPr>
          <a:xfrm>
            <a:off x="1753299" y="5444939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04608-10F7-4008-AD6F-9172CE4D9760}"/>
              </a:ext>
            </a:extLst>
          </p:cNvPr>
          <p:cNvSpPr txBox="1"/>
          <p:nvPr/>
        </p:nvSpPr>
        <p:spPr>
          <a:xfrm>
            <a:off x="7417266" y="3723397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20D05-52DF-4EB3-A348-33CAE8610BFC}"/>
              </a:ext>
            </a:extLst>
          </p:cNvPr>
          <p:cNvSpPr txBox="1"/>
          <p:nvPr/>
        </p:nvSpPr>
        <p:spPr>
          <a:xfrm>
            <a:off x="7509545" y="5373694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FRONT</a:t>
            </a:r>
          </a:p>
        </p:txBody>
      </p:sp>
    </p:spTree>
    <p:extLst>
      <p:ext uri="{BB962C8B-B14F-4D97-AF65-F5344CB8AC3E}">
        <p14:creationId xmlns:p14="http://schemas.microsoft.com/office/powerpoint/2010/main" val="309942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(2/2)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8B912AD-0B39-4BC8-A20A-DF386516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2319974"/>
            <a:ext cx="4029512" cy="1448337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52575F3-A206-4EDC-95E2-60B18C9E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9" y="2425717"/>
            <a:ext cx="4560165" cy="2892663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2CF3914-4AE7-4B39-9755-1E9531BB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46" y="4074090"/>
            <a:ext cx="4029512" cy="1448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D8DC7-CCF0-42C4-AF62-A4090A5B0CAF}"/>
              </a:ext>
            </a:extLst>
          </p:cNvPr>
          <p:cNvSpPr txBox="1"/>
          <p:nvPr/>
        </p:nvSpPr>
        <p:spPr>
          <a:xfrm>
            <a:off x="1834717" y="536057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BOTTOM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434-8D2D-47AE-A6D9-03577470B500}"/>
              </a:ext>
            </a:extLst>
          </p:cNvPr>
          <p:cNvSpPr txBox="1"/>
          <p:nvPr/>
        </p:nvSpPr>
        <p:spPr>
          <a:xfrm>
            <a:off x="7263792" y="368738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A8233-F5CE-44E9-8134-849F1C11A806}"/>
              </a:ext>
            </a:extLst>
          </p:cNvPr>
          <p:cNvSpPr txBox="1"/>
          <p:nvPr/>
        </p:nvSpPr>
        <p:spPr>
          <a:xfrm>
            <a:off x="7332303" y="5461893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RIGHT</a:t>
            </a:r>
          </a:p>
        </p:txBody>
      </p:sp>
    </p:spTree>
    <p:extLst>
      <p:ext uri="{BB962C8B-B14F-4D97-AF65-F5344CB8AC3E}">
        <p14:creationId xmlns:p14="http://schemas.microsoft.com/office/powerpoint/2010/main" val="321504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95D-83C5-4DD0-BC12-39E54AC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Segment the HD pictures into smaller picture that can be used as input for the NN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1473B86A-5340-491B-8399-07E617612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61" y="2479929"/>
            <a:ext cx="2992342" cy="1898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DF2F5-0C68-4C64-A434-132FBD40AA26}"/>
              </a:ext>
            </a:extLst>
          </p:cNvPr>
          <p:cNvSpPr txBox="1"/>
          <p:nvPr/>
        </p:nvSpPr>
        <p:spPr>
          <a:xfrm>
            <a:off x="476990" y="45458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Size = 3000 pix  *1200 pix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B809C-0E0C-4551-8F52-EBE94E61632D}"/>
              </a:ext>
            </a:extLst>
          </p:cNvPr>
          <p:cNvSpPr txBox="1"/>
          <p:nvPr/>
        </p:nvSpPr>
        <p:spPr>
          <a:xfrm>
            <a:off x="4077049" y="2479929"/>
            <a:ext cx="27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NN only accept pictures 64pix * 64pix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183B0-B448-4D9E-9FD5-19A5B81AA052}"/>
              </a:ext>
            </a:extLst>
          </p:cNvPr>
          <p:cNvSpPr/>
          <p:nvPr/>
        </p:nvSpPr>
        <p:spPr>
          <a:xfrm>
            <a:off x="4244829" y="3288484"/>
            <a:ext cx="2449586" cy="7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88419A-4749-4F76-82F3-320D63B7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93" y="2140224"/>
            <a:ext cx="4843240" cy="330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368C-431A-4286-A5F9-436390FD1E48}"/>
              </a:ext>
            </a:extLst>
          </p:cNvPr>
          <p:cNvSpPr txBox="1"/>
          <p:nvPr/>
        </p:nvSpPr>
        <p:spPr>
          <a:xfrm>
            <a:off x="476990" y="5604424"/>
            <a:ext cx="728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algorithm divides each HD picture into squares with overlap and resizes them to 64pix * 64pix </a:t>
            </a:r>
          </a:p>
        </p:txBody>
      </p:sp>
    </p:spTree>
    <p:extLst>
      <p:ext uri="{BB962C8B-B14F-4D97-AF65-F5344CB8AC3E}">
        <p14:creationId xmlns:p14="http://schemas.microsoft.com/office/powerpoint/2010/main" val="38321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4735-0C7E-422F-86DF-444F268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Run the Recognition and save the Data (Position &amp; labels)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7B68E31-992E-4575-AD6D-10DE109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500" y="2782155"/>
            <a:ext cx="2251380" cy="225138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E88ED54-6B7A-49F3-B560-0D5C6583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9" y="2789341"/>
            <a:ext cx="2276212" cy="227621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B67737AE-D787-4DFE-80EF-55662169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52" y="2782155"/>
            <a:ext cx="2277612" cy="22776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58BCD3-1723-4A11-96E7-824756B2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4" y="2789145"/>
            <a:ext cx="2319554" cy="23195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13A71D-61AE-47CA-A3E0-DFBDB79B346A}"/>
              </a:ext>
            </a:extLst>
          </p:cNvPr>
          <p:cNvSpPr/>
          <p:nvPr/>
        </p:nvSpPr>
        <p:spPr>
          <a:xfrm>
            <a:off x="2940589" y="3764727"/>
            <a:ext cx="343784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596F4D-0E43-4A35-BA3B-D682899B42D3}"/>
              </a:ext>
            </a:extLst>
          </p:cNvPr>
          <p:cNvSpPr/>
          <p:nvPr/>
        </p:nvSpPr>
        <p:spPr>
          <a:xfrm>
            <a:off x="9043332" y="3674378"/>
            <a:ext cx="360725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1F86-66FB-467B-B967-05C4840C0A23}"/>
              </a:ext>
            </a:extLst>
          </p:cNvPr>
          <p:cNvSpPr txBox="1"/>
          <p:nvPr/>
        </p:nvSpPr>
        <p:spPr>
          <a:xfrm>
            <a:off x="1833160" y="530184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hexagon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EEC41-FCA7-4AEE-BF01-CA8259FC5A2D}"/>
              </a:ext>
            </a:extLst>
          </p:cNvPr>
          <p:cNvSpPr txBox="1"/>
          <p:nvPr/>
        </p:nvSpPr>
        <p:spPr>
          <a:xfrm>
            <a:off x="8179179" y="511717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V-groove </a:t>
            </a:r>
          </a:p>
        </p:txBody>
      </p:sp>
    </p:spTree>
    <p:extLst>
      <p:ext uri="{BB962C8B-B14F-4D97-AF65-F5344CB8AC3E}">
        <p14:creationId xmlns:p14="http://schemas.microsoft.com/office/powerpoint/2010/main" val="36126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Problem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BE37-22D2-4533-A1AC-4B13F6D3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69" y="2111160"/>
            <a:ext cx="4574208" cy="3524912"/>
          </a:xfrm>
        </p:spPr>
      </p:pic>
      <p:pic>
        <p:nvPicPr>
          <p:cNvPr id="7" name="Picture 6" descr="Icon, arrow&#10;&#10;Description automatically generated">
            <a:extLst>
              <a:ext uri="{FF2B5EF4-FFF2-40B4-BE49-F238E27FC236}">
                <a16:creationId xmlns:a16="http://schemas.microsoft.com/office/drawing/2014/main" id="{D1362978-52E5-412A-AE17-08B29AED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31" y="1391014"/>
            <a:ext cx="3769997" cy="20953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32B44F-7C43-4A72-8F0E-821695DF6F93}"/>
              </a:ext>
            </a:extLst>
          </p:cNvPr>
          <p:cNvSpPr/>
          <p:nvPr/>
        </p:nvSpPr>
        <p:spPr>
          <a:xfrm rot="10800000">
            <a:off x="10074587" y="2277218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999732"/>
            <a:ext cx="409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34FE2-9C02-49C0-8661-171253230CE5}"/>
              </a:ext>
            </a:extLst>
          </p:cNvPr>
          <p:cNvSpPr/>
          <p:nvPr/>
        </p:nvSpPr>
        <p:spPr>
          <a:xfrm>
            <a:off x="8160499" y="2167346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19" y="5682238"/>
            <a:ext cx="6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recognize and locate triangular blind hole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possible with blind hole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3B801C-F925-414E-A899-978627A9B3E2}"/>
              </a:ext>
            </a:extLst>
          </p:cNvPr>
          <p:cNvSpPr/>
          <p:nvPr/>
        </p:nvSpPr>
        <p:spPr>
          <a:xfrm rot="19487710">
            <a:off x="1806431" y="4108156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FDEA-E740-420C-BB92-EFFAEAAD9D1B}"/>
              </a:ext>
            </a:extLst>
          </p:cNvPr>
          <p:cNvSpPr/>
          <p:nvPr/>
        </p:nvSpPr>
        <p:spPr>
          <a:xfrm>
            <a:off x="9465792" y="1931171"/>
            <a:ext cx="548674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FD505EB1-3EA8-42BC-A71A-733EBA5CE408}"/>
              </a:ext>
            </a:extLst>
          </p:cNvPr>
          <p:cNvSpPr/>
          <p:nvPr/>
        </p:nvSpPr>
        <p:spPr>
          <a:xfrm>
            <a:off x="8146919" y="1671696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087414-8960-4FD5-A44E-E1839E63B0DC}"/>
              </a:ext>
            </a:extLst>
          </p:cNvPr>
          <p:cNvSpPr/>
          <p:nvPr/>
        </p:nvSpPr>
        <p:spPr>
          <a:xfrm rot="16200000">
            <a:off x="2225879" y="5536734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9322E-F8EE-4875-B613-978828F05ACD}"/>
              </a:ext>
            </a:extLst>
          </p:cNvPr>
          <p:cNvSpPr txBox="1"/>
          <p:nvPr/>
        </p:nvSpPr>
        <p:spPr>
          <a:xfrm>
            <a:off x="2463567" y="5540902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60F03-77D0-46E9-A2A5-BA143A6B495C}"/>
              </a:ext>
            </a:extLst>
          </p:cNvPr>
          <p:cNvSpPr txBox="1"/>
          <p:nvPr/>
        </p:nvSpPr>
        <p:spPr>
          <a:xfrm>
            <a:off x="8474090" y="118051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C1A1A3-2FBF-4C7D-B510-7D2306A7C83C}"/>
              </a:ext>
            </a:extLst>
          </p:cNvPr>
          <p:cNvSpPr/>
          <p:nvPr/>
        </p:nvSpPr>
        <p:spPr>
          <a:xfrm>
            <a:off x="586738" y="3921915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F5F2D-7E64-405E-A452-3C0BF1099C5D}"/>
              </a:ext>
            </a:extLst>
          </p:cNvPr>
          <p:cNvSpPr txBox="1"/>
          <p:nvPr/>
        </p:nvSpPr>
        <p:spPr>
          <a:xfrm>
            <a:off x="368549" y="4140029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pic>
        <p:nvPicPr>
          <p:cNvPr id="27" name="Picture 26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0D144456-1A71-454E-ABE1-52A9EA02C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8"/>
          <a:stretch/>
        </p:blipFill>
        <p:spPr>
          <a:xfrm>
            <a:off x="7477618" y="3778285"/>
            <a:ext cx="2893732" cy="17963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23EE05-075D-410D-874C-64E9DEB7DD35}"/>
              </a:ext>
            </a:extLst>
          </p:cNvPr>
          <p:cNvSpPr/>
          <p:nvPr/>
        </p:nvSpPr>
        <p:spPr>
          <a:xfrm>
            <a:off x="8860172" y="4360397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86C37EF5-7B32-4F9E-A87F-E9F82F8300E3}"/>
              </a:ext>
            </a:extLst>
          </p:cNvPr>
          <p:cNvSpPr/>
          <p:nvPr/>
        </p:nvSpPr>
        <p:spPr>
          <a:xfrm>
            <a:off x="8809245" y="3836795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C5CDB-58B0-4516-9DD9-1BAE16F5A0E9}"/>
              </a:ext>
            </a:extLst>
          </p:cNvPr>
          <p:cNvSpPr txBox="1"/>
          <p:nvPr/>
        </p:nvSpPr>
        <p:spPr>
          <a:xfrm>
            <a:off x="10371350" y="458897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</p:spTree>
    <p:extLst>
      <p:ext uri="{BB962C8B-B14F-4D97-AF65-F5344CB8AC3E}">
        <p14:creationId xmlns:p14="http://schemas.microsoft.com/office/powerpoint/2010/main" val="197996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Solution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636072"/>
            <a:ext cx="409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  <a:p>
            <a:r>
              <a:rPr lang="en-US" b="1" u="sng" dirty="0"/>
              <a:t>!Now turned!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20" y="5546890"/>
            <a:ext cx="586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Now easy to recognize and locate from viewing angle 2 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676CACB-B9F4-4625-A927-979579E1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2" y="1518593"/>
            <a:ext cx="4149842" cy="392921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DC4698-5CD8-4ACE-9F03-1B8D5C50E037}"/>
              </a:ext>
            </a:extLst>
          </p:cNvPr>
          <p:cNvSpPr/>
          <p:nvPr/>
        </p:nvSpPr>
        <p:spPr>
          <a:xfrm>
            <a:off x="1887523" y="2978092"/>
            <a:ext cx="511728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text, loudspeaker&#10;&#10;Description automatically generated">
            <a:extLst>
              <a:ext uri="{FF2B5EF4-FFF2-40B4-BE49-F238E27FC236}">
                <a16:creationId xmlns:a16="http://schemas.microsoft.com/office/drawing/2014/main" id="{AEE447C3-A2E3-4CD5-BD1A-2DDA8DF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04" y="2153452"/>
            <a:ext cx="5826445" cy="329436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766DD-446E-483C-B52C-4EC818960A8E}"/>
              </a:ext>
            </a:extLst>
          </p:cNvPr>
          <p:cNvSpPr/>
          <p:nvPr/>
        </p:nvSpPr>
        <p:spPr>
          <a:xfrm rot="16200000">
            <a:off x="2336326" y="5101718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CB145-1A88-4787-A0CD-A7720764B3D1}"/>
              </a:ext>
            </a:extLst>
          </p:cNvPr>
          <p:cNvSpPr txBox="1"/>
          <p:nvPr/>
        </p:nvSpPr>
        <p:spPr>
          <a:xfrm>
            <a:off x="2574014" y="510588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5498E7-538D-4584-A974-3EC665ECF162}"/>
              </a:ext>
            </a:extLst>
          </p:cNvPr>
          <p:cNvSpPr/>
          <p:nvPr/>
        </p:nvSpPr>
        <p:spPr>
          <a:xfrm>
            <a:off x="697185" y="3486899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185B7-4BA7-48F8-AEEF-E7CC8749C4F4}"/>
              </a:ext>
            </a:extLst>
          </p:cNvPr>
          <p:cNvSpPr txBox="1"/>
          <p:nvPr/>
        </p:nvSpPr>
        <p:spPr>
          <a:xfrm>
            <a:off x="478996" y="370501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0E11E-7B4D-424B-89A6-7EA0BFBAB5D7}"/>
              </a:ext>
            </a:extLst>
          </p:cNvPr>
          <p:cNvSpPr txBox="1"/>
          <p:nvPr/>
        </p:nvSpPr>
        <p:spPr>
          <a:xfrm>
            <a:off x="7602983" y="231827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3C2E2B-2972-440B-A6E1-E3FAE868C452}"/>
              </a:ext>
            </a:extLst>
          </p:cNvPr>
          <p:cNvSpPr/>
          <p:nvPr/>
        </p:nvSpPr>
        <p:spPr>
          <a:xfrm rot="10800000">
            <a:off x="9215698" y="3612868"/>
            <a:ext cx="764150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09BA1-3467-480F-93C2-D40DDF768F86}"/>
              </a:ext>
            </a:extLst>
          </p:cNvPr>
          <p:cNvSpPr/>
          <p:nvPr/>
        </p:nvSpPr>
        <p:spPr>
          <a:xfrm>
            <a:off x="8170877" y="3233677"/>
            <a:ext cx="945966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0F03-AF07-4E9A-812C-EC0971D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50B-13AF-48B4-AE46-D3159D93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https://github.com/PeizhiShi/SsdNet</a:t>
            </a:r>
            <a:endParaRPr lang="en-US" sz="2800" dirty="0"/>
          </a:p>
          <a:p>
            <a:r>
              <a:rPr lang="en-US" sz="2800" dirty="0"/>
              <a:t>24 Features</a:t>
            </a:r>
          </a:p>
          <a:p>
            <a:r>
              <a:rPr lang="en-US" sz="2800" dirty="0"/>
              <a:t>Working on a cube</a:t>
            </a:r>
          </a:p>
          <a:p>
            <a:r>
              <a:rPr lang="en-US" sz="2800" dirty="0"/>
              <a:t>Overlapping </a:t>
            </a:r>
          </a:p>
          <a:p>
            <a:r>
              <a:rPr lang="en-US" sz="2800" dirty="0"/>
              <a:t>SSD Provides Positioning and Labeling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0B7-3F17-4F93-913A-FBDC3128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5B8B-84F1-4DAC-A95F-A522C49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Work on step 6) Turn the STL file – Not yet implemented in the loop, only standalone</a:t>
            </a:r>
          </a:p>
          <a:p>
            <a:r>
              <a:rPr lang="en-US" sz="1800" dirty="0"/>
              <a:t>Work on step 7) Place all information in 3D space on the STL file – No progress yet </a:t>
            </a:r>
          </a:p>
          <a:p>
            <a:r>
              <a:rPr lang="en-US" sz="1800" dirty="0"/>
              <a:t>Improve runtime – Successfully lowered from 7 hours to 20 min for one loop – goal is 5 min</a:t>
            </a:r>
          </a:p>
          <a:p>
            <a:r>
              <a:rPr lang="en-US" sz="1800" dirty="0"/>
              <a:t>Check out  Equivariant Steerable CNNs to solve problem 3 </a:t>
            </a:r>
          </a:p>
          <a:p>
            <a:r>
              <a:rPr lang="en-US" sz="1800" dirty="0"/>
              <a:t>Design small scale validation test</a:t>
            </a:r>
          </a:p>
          <a:p>
            <a:r>
              <a:rPr lang="en-US" sz="1800" dirty="0"/>
              <a:t>Add more features</a:t>
            </a:r>
          </a:p>
          <a:p>
            <a:r>
              <a:rPr lang="en-US" sz="1800" dirty="0"/>
              <a:t>Increase NN resolution from 64 to 128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813-E0E7-4B55-9325-FF7B30CA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24 Features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29EFC75B-8FB2-4AA9-B666-3F5A72C2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7" y="1769113"/>
            <a:ext cx="8628666" cy="4518338"/>
          </a:xfrm>
        </p:spPr>
      </p:pic>
    </p:spTree>
    <p:extLst>
      <p:ext uri="{BB962C8B-B14F-4D97-AF65-F5344CB8AC3E}">
        <p14:creationId xmlns:p14="http://schemas.microsoft.com/office/powerpoint/2010/main" val="1327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Example </a:t>
            </a:r>
          </a:p>
        </p:txBody>
      </p:sp>
      <p:pic>
        <p:nvPicPr>
          <p:cNvPr id="5" name="Content Placeholder 4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AA92D612-80E6-4BCA-BA1C-9EB62299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50" y="2014194"/>
            <a:ext cx="3619500" cy="36957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69C566-7AD0-47EE-BDF8-AF6B3CD5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9" y="2014194"/>
            <a:ext cx="704600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2</a:t>
            </a:r>
          </a:p>
        </p:txBody>
      </p:sp>
      <p:pic>
        <p:nvPicPr>
          <p:cNvPr id="8" name="Content Placeholder 7" descr="A picture containing text, athletic game, table&#10;&#10;Description automatically generated">
            <a:extLst>
              <a:ext uri="{FF2B5EF4-FFF2-40B4-BE49-F238E27FC236}">
                <a16:creationId xmlns:a16="http://schemas.microsoft.com/office/drawing/2014/main" id="{DAF320D2-C35C-4CF3-A275-329FAB71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08" y="2118870"/>
            <a:ext cx="6849338" cy="3619499"/>
          </a:xfrm>
        </p:spPr>
      </p:pic>
      <p:pic>
        <p:nvPicPr>
          <p:cNvPr id="10" name="Picture 9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EED6366F-124A-43FF-87CA-4B8A36EA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7" y="2118871"/>
            <a:ext cx="331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EB73-2FC9-48A5-8191-2D0905D3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3 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C796847-21D6-4744-BCBF-27B47D8C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09" y="2014194"/>
            <a:ext cx="7849155" cy="3975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65E85-C02D-4007-8EB3-E0EF4D723306}"/>
              </a:ext>
            </a:extLst>
          </p:cNvPr>
          <p:cNvSpPr txBox="1"/>
          <p:nvPr/>
        </p:nvSpPr>
        <p:spPr>
          <a:xfrm>
            <a:off x="754144" y="2215299"/>
            <a:ext cx="3082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cube from 6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X,Y,Z values as well as label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Positioning in 3D space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014-6C6E-4455-8DD4-3E98BF39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least </a:t>
            </a:r>
            <a:r>
              <a:rPr lang="en-US" u="sng"/>
              <a:t>3 big Problems </a:t>
            </a:r>
            <a:r>
              <a:rPr lang="en-US"/>
              <a:t>with the current State of the 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D252-8713-4829-B319-8991C90B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55" y="2243784"/>
            <a:ext cx="10058400" cy="370709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P1) Only working on cubes </a:t>
            </a:r>
            <a:r>
              <a:rPr lang="en-US" sz="2400" u="sng" dirty="0">
                <a:sym typeface="Wingdings" panose="05000000000000000000" pitchFamily="2" charset="2"/>
              </a:rPr>
              <a:t>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 Parts in engineering are almost never a cube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P2) Localization is only possible on faces parallel to axis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Faces are not always parallel to the viewing angel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P3) Features are only recognized if they are in a certain orientation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Features may be on a plane orthogonal to the viewing angle but turned in the plane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D527-EFAB-40AB-A09C-9203255F03AA}"/>
              </a:ext>
            </a:extLst>
          </p:cNvPr>
          <p:cNvSpPr txBox="1"/>
          <p:nvPr/>
        </p:nvSpPr>
        <p:spPr>
          <a:xfrm>
            <a:off x="1066800" y="6180472"/>
            <a:ext cx="101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Multiple smaller bottlenecks that hinder the implementation as a full-scale service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227-2203-4965-AF8C-2B61DAF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1) </a:t>
            </a:r>
            <a:r>
              <a:rPr lang="en-US" sz="4000" dirty="0"/>
              <a:t>Only working on cubes 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C00F8F-F20C-420B-BC2C-BBD2C33B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886" y="2293326"/>
            <a:ext cx="3287474" cy="320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F9B5C-FE4A-4102-8D68-4617FBBC8F82}"/>
              </a:ext>
            </a:extLst>
          </p:cNvPr>
          <p:cNvSpPr txBox="1"/>
          <p:nvPr/>
        </p:nvSpPr>
        <p:spPr>
          <a:xfrm>
            <a:off x="928886" y="5654180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 of the art</a:t>
            </a:r>
          </a:p>
        </p:txBody>
      </p:sp>
      <p:pic>
        <p:nvPicPr>
          <p:cNvPr id="8" name="Picture 7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A95B9765-226E-4B06-9CB7-177A14BD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28" y="2014194"/>
            <a:ext cx="3911772" cy="3922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1A45C-C240-49BF-8433-44DA0F03414B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on an object like this 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649EE9-5939-4006-8A47-B8C4257E95AC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A2B-4DE0-4D41-B245-02D62BC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ym typeface="Wingdings" panose="05000000000000000000" pitchFamily="2" charset="2"/>
              </a:rPr>
              <a:t>Problem 2) Localization is only possible on faces </a:t>
            </a:r>
            <a:r>
              <a:rPr lang="en-US" dirty="0">
                <a:sym typeface="Wingdings" panose="05000000000000000000" pitchFamily="2" charset="2"/>
              </a:rPr>
              <a:t>orthogonal</a:t>
            </a:r>
            <a:r>
              <a:rPr lang="en-US" sz="4000" dirty="0">
                <a:sym typeface="Wingdings" panose="05000000000000000000" pitchFamily="2" charset="2"/>
              </a:rPr>
              <a:t> to </a:t>
            </a:r>
            <a:r>
              <a:rPr lang="en-US" dirty="0">
                <a:sym typeface="Wingdings" panose="05000000000000000000" pitchFamily="2" charset="2"/>
              </a:rPr>
              <a:t>v</a:t>
            </a:r>
            <a:r>
              <a:rPr lang="en-US" sz="4000" dirty="0">
                <a:sym typeface="Wingdings" panose="05000000000000000000" pitchFamily="2" charset="2"/>
              </a:rPr>
              <a:t>iewing angle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85F39FE-22F9-4BD0-B98B-6CFA370A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15300"/>
            <a:ext cx="3132068" cy="3056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DB306-7186-4FBF-9B1C-F1D2742938B2}"/>
              </a:ext>
            </a:extLst>
          </p:cNvPr>
          <p:cNvSpPr txBox="1"/>
          <p:nvPr/>
        </p:nvSpPr>
        <p:spPr>
          <a:xfrm>
            <a:off x="754144" y="5394868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feature is on a plane that is facing us, we can localize 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222B6-F985-4B7B-B5A6-AEA84D2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37" y="2130804"/>
            <a:ext cx="4047242" cy="4084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038A-8785-42F1-9C2B-25D724446991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that is on a slope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A52F5F-B000-4C35-B801-2A85D69FC550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{3C853702-8067-47AB-BFA9-7E9C507A7419}tf78438558_win32</Template>
  <TotalTime>146</TotalTime>
  <Words>758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Garamond</vt:lpstr>
      <vt:lpstr>SavonVTI</vt:lpstr>
      <vt:lpstr>SSD Feature Detection</vt:lpstr>
      <vt:lpstr>State of the art</vt:lpstr>
      <vt:lpstr>24 Features</vt:lpstr>
      <vt:lpstr>Localization Example </vt:lpstr>
      <vt:lpstr>Localization – Example 2</vt:lpstr>
      <vt:lpstr>Localization – Example 3 </vt:lpstr>
      <vt:lpstr>At least 3 big Problems with the current State of the art</vt:lpstr>
      <vt:lpstr>Problem 1) Only working on cubes </vt:lpstr>
      <vt:lpstr>Problem 2) Localization is only possible on faces orthogonal to viewing angle</vt:lpstr>
      <vt:lpstr>Problem 3) Features are only recognized if they are in a certain orientation</vt:lpstr>
      <vt:lpstr>The New Approach – Start to Finish</vt:lpstr>
      <vt:lpstr>1) Have a STL file</vt:lpstr>
      <vt:lpstr>2) Voxelize the STL file </vt:lpstr>
      <vt:lpstr>3) Create HD-Pictures with the help of the voxelized file (1/2)</vt:lpstr>
      <vt:lpstr>3) Create HD-Pictures with the help of the voxelized file (2/2)</vt:lpstr>
      <vt:lpstr>4) Segment the HD pictures into smaller picture that can be used as input for the NN</vt:lpstr>
      <vt:lpstr>5) Run the Recognition and save the Data (Position &amp; labels)</vt:lpstr>
      <vt:lpstr>6) Turn the STL file so the that slopes are now orthogonal to the viewing position – Problem </vt:lpstr>
      <vt:lpstr>6) Turn the STL file so the that slopes are now orthogonal to the viewing position – Solution 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Feature Detection</dc:title>
  <dc:creator>Fei Shen</dc:creator>
  <cp:lastModifiedBy>Fei Shen</cp:lastModifiedBy>
  <cp:revision>11</cp:revision>
  <dcterms:created xsi:type="dcterms:W3CDTF">2021-08-27T13:10:33Z</dcterms:created>
  <dcterms:modified xsi:type="dcterms:W3CDTF">2021-08-27T15:49:33Z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