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9" r:id="rId4"/>
    <p:sldId id="261" r:id="rId5"/>
    <p:sldId id="262" r:id="rId6"/>
    <p:sldId id="265" r:id="rId7"/>
    <p:sldId id="264" r:id="rId8"/>
    <p:sldId id="267" r:id="rId9"/>
    <p:sldId id="268" r:id="rId10"/>
    <p:sldId id="269" r:id="rId11"/>
    <p:sldId id="270" r:id="rId12"/>
    <p:sldId id="271" r:id="rId13"/>
    <p:sldId id="272" r:id="rId1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6247" autoAdjust="0"/>
  </p:normalViewPr>
  <p:slideViewPr>
    <p:cSldViewPr snapToGrid="0">
      <p:cViewPr>
        <p:scale>
          <a:sx n="109" d="100"/>
          <a:sy n="109" d="100"/>
        </p:scale>
        <p:origin x="672" y="12"/>
      </p:cViewPr>
      <p:guideLst/>
    </p:cSldViewPr>
  </p:slideViewPr>
  <p:notesTextViewPr>
    <p:cViewPr>
      <p:scale>
        <a:sx n="97" d="100"/>
        <a:sy n="97"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8CB6A2-A5B3-4899-A434-641E1099C74E}" type="datetimeFigureOut">
              <a:rPr lang="de-DE" smtClean="0"/>
              <a:t>31.05.2023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BFDEB7-063E-4BD0-999C-4F1F42A1C2E8}" type="slidenum">
              <a:rPr lang="de-DE" smtClean="0"/>
              <a:t>‹Nr.›</a:t>
            </a:fld>
            <a:endParaRPr lang="de-DE"/>
          </a:p>
        </p:txBody>
      </p:sp>
    </p:spTree>
    <p:extLst>
      <p:ext uri="{BB962C8B-B14F-4D97-AF65-F5344CB8AC3E}">
        <p14:creationId xmlns:p14="http://schemas.microsoft.com/office/powerpoint/2010/main" val="362500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ChatGPT</a:t>
            </a:r>
            <a:r>
              <a:rPr lang="de-DE" dirty="0"/>
              <a:t>:</a:t>
            </a:r>
          </a:p>
          <a:p>
            <a:endParaRPr lang="de-DE" dirty="0"/>
          </a:p>
          <a:p>
            <a:r>
              <a:rPr lang="de-DE" dirty="0"/>
              <a:t>1. Einleitung (1-2 Minuten):</a:t>
            </a:r>
          </a:p>
          <a:p>
            <a:r>
              <a:rPr lang="de-DE" dirty="0"/>
              <a:t>   - Begrüßung und Vorstellung der Anwendung</a:t>
            </a:r>
          </a:p>
          <a:p>
            <a:r>
              <a:rPr lang="de-DE" dirty="0"/>
              <a:t>   - Erklärung des Zwecks und des Nutzens der Anwendung</a:t>
            </a:r>
          </a:p>
          <a:p>
            <a:endParaRPr lang="de-DE" dirty="0"/>
          </a:p>
          <a:p>
            <a:r>
              <a:rPr lang="de-DE" dirty="0"/>
              <a:t>2. Funktionalitäten der Anwendung (2-3 Minuten):</a:t>
            </a:r>
          </a:p>
          <a:p>
            <a:r>
              <a:rPr lang="de-DE" dirty="0"/>
              <a:t>   - Zeige eine Live-Demonstration der Anwendung und erkläre ihre wichtigsten Funktionen</a:t>
            </a:r>
          </a:p>
          <a:p>
            <a:r>
              <a:rPr lang="de-DE" dirty="0"/>
              <a:t>   - Betone die Auswahlmöglichkeit der Texturen und wie sie das Aussehen der generierten Landschaft beeinflusst</a:t>
            </a:r>
          </a:p>
          <a:p>
            <a:r>
              <a:rPr lang="de-DE" dirty="0"/>
              <a:t>   - Hebe hervor, wie Benutzer verschiedene Texturen ausprobieren und visuell ansprechende Ergebnisse erzielen können</a:t>
            </a:r>
          </a:p>
          <a:p>
            <a:endParaRPr lang="de-DE" dirty="0"/>
          </a:p>
          <a:p>
            <a:r>
              <a:rPr lang="de-DE" dirty="0"/>
              <a:t>3. Generierung der Landschaft (2-3 Minuten):</a:t>
            </a:r>
          </a:p>
          <a:p>
            <a:r>
              <a:rPr lang="de-DE" dirty="0"/>
              <a:t>   - Erläutere den Prozess der Landschaftsgenerierung und zeige den relevanten Code</a:t>
            </a:r>
          </a:p>
          <a:p>
            <a:r>
              <a:rPr lang="de-DE" dirty="0"/>
              <a:t>   - Gehe auf die verwendeten Algorithmen oder Techniken ein, um eine realistische Landschaft zu erzeugen</a:t>
            </a:r>
          </a:p>
          <a:p>
            <a:r>
              <a:rPr lang="de-DE" dirty="0"/>
              <a:t>   - Betone die Flexibilität und Vielfalt der generierten Landschaften</a:t>
            </a:r>
          </a:p>
          <a:p>
            <a:endParaRPr lang="de-DE" dirty="0"/>
          </a:p>
          <a:p>
            <a:r>
              <a:rPr lang="de-DE" dirty="0"/>
              <a:t>4. Exportierungsmöglichkeit (1-2 Minuten):</a:t>
            </a:r>
          </a:p>
          <a:p>
            <a:r>
              <a:rPr lang="de-DE" dirty="0"/>
              <a:t>   - Erkläre, wie Benutzer die generierte Landschaft exportieren können, um sie mit anderen zu teilen</a:t>
            </a:r>
          </a:p>
          <a:p>
            <a:r>
              <a:rPr lang="de-DE" dirty="0"/>
              <a:t>   - Zeige den entsprechenden Code, der die Exportfunktion ermöglicht</a:t>
            </a:r>
          </a:p>
          <a:p>
            <a:r>
              <a:rPr lang="de-DE" dirty="0"/>
              <a:t>   - Betone die Interoperabilität der exportierten Landschaft mit anderen 3D-Anwendungen und -Programmen</a:t>
            </a:r>
          </a:p>
          <a:p>
            <a:endParaRPr lang="de-DE" dirty="0"/>
          </a:p>
          <a:p>
            <a:r>
              <a:rPr lang="de-DE" dirty="0"/>
              <a:t>5. Erfahrungen mit </a:t>
            </a:r>
            <a:r>
              <a:rPr lang="de-DE" dirty="0" err="1"/>
              <a:t>ChatGPT</a:t>
            </a:r>
            <a:r>
              <a:rPr lang="de-DE" dirty="0"/>
              <a:t> (1-2 Minuten):</a:t>
            </a:r>
          </a:p>
          <a:p>
            <a:r>
              <a:rPr lang="de-DE" dirty="0"/>
              <a:t>   - Erläutere, wie du </a:t>
            </a:r>
            <a:r>
              <a:rPr lang="de-DE" dirty="0" err="1"/>
              <a:t>ChatGPT</a:t>
            </a:r>
            <a:r>
              <a:rPr lang="de-DE" dirty="0"/>
              <a:t> bei der Entwicklung deiner Anwendung eingesetzt hast</a:t>
            </a:r>
          </a:p>
          <a:p>
            <a:r>
              <a:rPr lang="de-DE" dirty="0"/>
              <a:t>   - Beschreibe deine Erfahrungen mit der Zusammenarbeit mit </a:t>
            </a:r>
            <a:r>
              <a:rPr lang="de-DE" dirty="0" err="1"/>
              <a:t>ChatGPT</a:t>
            </a:r>
            <a:r>
              <a:rPr lang="de-DE" dirty="0"/>
              <a:t> und wie es dir bei der Lösung von Problemen oder der Bereitstellung von Informationen geholfen hat</a:t>
            </a:r>
          </a:p>
          <a:p>
            <a:r>
              <a:rPr lang="de-DE" dirty="0"/>
              <a:t>   - Erwähne eventuelle Herausforderungen oder Lernprozesse, die du während der Arbeit mit </a:t>
            </a:r>
            <a:r>
              <a:rPr lang="de-DE" dirty="0" err="1"/>
              <a:t>ChatGPT</a:t>
            </a:r>
            <a:r>
              <a:rPr lang="de-DE" dirty="0"/>
              <a:t> erlebt hast</a:t>
            </a:r>
          </a:p>
          <a:p>
            <a:endParaRPr lang="de-DE" dirty="0"/>
          </a:p>
          <a:p>
            <a:r>
              <a:rPr lang="de-DE" dirty="0"/>
              <a:t>6. Zusammenfassung und Ausblick (1 Minute):</a:t>
            </a:r>
          </a:p>
          <a:p>
            <a:r>
              <a:rPr lang="de-DE" dirty="0"/>
              <a:t>   - Fasse die wichtigsten Punkte deiner Präsentation zusammen</a:t>
            </a:r>
          </a:p>
          <a:p>
            <a:r>
              <a:rPr lang="de-DE" dirty="0"/>
              <a:t>   - Gebe einen kurzen Ausblick auf zukünftige Entwicklungen oder Verbesserungen der Anwendung</a:t>
            </a:r>
          </a:p>
          <a:p>
            <a:r>
              <a:rPr lang="de-DE" dirty="0"/>
              <a:t>   - Bedanke dich bei deinem Publikum und beantworte eventuelle Fragen</a:t>
            </a:r>
          </a:p>
          <a:p>
            <a:endParaRPr lang="de-DE" dirty="0"/>
          </a:p>
          <a:p>
            <a:r>
              <a:rPr lang="de-DE" dirty="0"/>
              <a:t>Während deiner Präsentation kannst du relevante Code-</a:t>
            </a:r>
            <a:r>
              <a:rPr lang="de-DE" dirty="0" err="1"/>
              <a:t>Snippets</a:t>
            </a:r>
            <a:r>
              <a:rPr lang="de-DE" dirty="0"/>
              <a:t> oder Screenshots zeigen, um die verschiedenen Funktionalitäten und Aspekte deiner Anwendung zu veranschaulichen. Konzentriere dich dabei auf die Schlüsselstellen, die die Funktionalität verdeutlichen oder interessante Implementierungsdetails aufzeigen, wie z.B. die </a:t>
            </a:r>
            <a:r>
              <a:rPr lang="de-DE" dirty="0" err="1"/>
              <a:t>Texturenauswahl</a:t>
            </a:r>
            <a:r>
              <a:rPr lang="de-DE" dirty="0"/>
              <a:t>, die Exportierungsfunktion oder die Landschaftsgenerierung.</a:t>
            </a:r>
          </a:p>
          <a:p>
            <a:endParaRPr lang="de-DE" dirty="0"/>
          </a:p>
          <a:p>
            <a:r>
              <a:rPr lang="de-DE" dirty="0"/>
              <a:t>Denke daran, dass du die Präsentation auf die Zeitbeschränkung von 10 Minuten anpassen musst und es wichtig ist, die Aufmerksamkeit des Publikums aufrechtzuerhalten. Präsentiere die Informationen klar und verständlich und zeige nur die relevantesten Code-Beispiele, um deine Punkte zu unterstützen.</a:t>
            </a:r>
          </a:p>
        </p:txBody>
      </p:sp>
      <p:sp>
        <p:nvSpPr>
          <p:cNvPr id="4" name="Foliennummernplatzhalter 3"/>
          <p:cNvSpPr>
            <a:spLocks noGrp="1"/>
          </p:cNvSpPr>
          <p:nvPr>
            <p:ph type="sldNum" sz="quarter" idx="5"/>
          </p:nvPr>
        </p:nvSpPr>
        <p:spPr/>
        <p:txBody>
          <a:bodyPr/>
          <a:lstStyle/>
          <a:p>
            <a:fld id="{19BFDEB7-063E-4BD0-999C-4F1F42A1C2E8}" type="slidenum">
              <a:rPr lang="de-DE" smtClean="0"/>
              <a:t>2</a:t>
            </a:fld>
            <a:endParaRPr lang="de-DE"/>
          </a:p>
        </p:txBody>
      </p:sp>
    </p:spTree>
    <p:extLst>
      <p:ext uri="{BB962C8B-B14F-4D97-AF65-F5344CB8AC3E}">
        <p14:creationId xmlns:p14="http://schemas.microsoft.com/office/powerpoint/2010/main" val="4035552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ChatGPT</a:t>
            </a:r>
            <a:r>
              <a:rPr lang="de-DE" dirty="0"/>
              <a:t>:</a:t>
            </a:r>
          </a:p>
          <a:p>
            <a:endParaRPr lang="de-DE" dirty="0"/>
          </a:p>
          <a:p>
            <a:endParaRPr lang="de-DE" dirty="0"/>
          </a:p>
          <a:p>
            <a:r>
              <a:rPr lang="de-DE" dirty="0"/>
              <a:t>1. Geometrie: Die Geometriedaten beschreiben die Positionen der Punkte, die die Landschaft darstellen. In deinem Fall könnten dies die Koordinaten der Vertices (x, y, z) sein, die die Oberfläche und die Hügel der Landschaft bilden.</a:t>
            </a:r>
          </a:p>
          <a:p>
            <a:endParaRPr lang="de-DE" dirty="0"/>
          </a:p>
          <a:p>
            <a:r>
              <a:rPr lang="de-DE" dirty="0"/>
              <a:t>2. Normalenvektoren: Normalenvektoren geben die Ausrichtung der Oberfläche an jedem Punkt der Landschaft an. Sie sind wichtig für die Beleuchtungsberechnungen und verleihen der Oberfläche ihre visuellen Eigenschaften. Du könntest die Normalenvektoren (x, y, z) für jeden Vertex der Landschaft speichern.</a:t>
            </a:r>
          </a:p>
          <a:p>
            <a:endParaRPr lang="de-DE" dirty="0"/>
          </a:p>
          <a:p>
            <a:r>
              <a:rPr lang="de-DE" dirty="0"/>
              <a:t>3. Texturkoordinaten: Wenn du Texturen auf deine Landschaft anwenden möchtest, solltest du auch die Texturkoordinaten speichern. Diese geben an, wie die Texturen auf die Oberfläche der Landschaft abgebildet werden sollen. Du könntest die Texturkoordinaten (u, v) für jeden Vertex speichern.</a:t>
            </a:r>
          </a:p>
          <a:p>
            <a:endParaRPr lang="de-DE" dirty="0"/>
          </a:p>
          <a:p>
            <a:r>
              <a:rPr lang="de-DE" dirty="0"/>
              <a:t>4. Materialien: Materialinformationen wie Farben oder Texturen können ebenfalls relevant sein. Du könntest beispielsweise Farbwerte oder Dateinamen für Texturdateien speichern, die auf die Oberfläche angewendet werden sollen.</a:t>
            </a:r>
          </a:p>
          <a:p>
            <a:endParaRPr lang="de-DE" dirty="0"/>
          </a:p>
          <a:p>
            <a:r>
              <a:rPr lang="de-DE" dirty="0"/>
              <a:t>Es könnte auch weitere Informationen geben, die spezifisch für deine Landschaft oder Anwendung wichtig sind. Überlege, welche Details du beibehalten möchtest, um die gewünschte Qualität und Realitätstreue der exportierten Landschaft zu erreichen.</a:t>
            </a:r>
          </a:p>
          <a:p>
            <a:endParaRPr lang="de-DE" dirty="0"/>
          </a:p>
          <a:p>
            <a:r>
              <a:rPr lang="de-DE" dirty="0"/>
              <a:t>Denke daran, dass die tatsächlichen Daten, die du exportierst, vom gewählten Exportformat abhängen. Einige Formate können zusätzliche Informationen wie Hierarchie, Animationen oder spezielle Materialdefinitionen unterstützen. Du solltest das Exportformat entsprechend deinen Anforderungen auswählen und die Daten entsprechend konvertieren.</a:t>
            </a:r>
          </a:p>
          <a:p>
            <a:endParaRPr lang="de-DE" dirty="0"/>
          </a:p>
          <a:p>
            <a:r>
              <a:rPr lang="de-DE" dirty="0"/>
              <a:t>---------------------------------------------------------------------------------------------------</a:t>
            </a:r>
          </a:p>
          <a:p>
            <a:endParaRPr lang="de-DE" dirty="0"/>
          </a:p>
          <a:p>
            <a:r>
              <a:rPr lang="de-DE" dirty="0"/>
              <a:t>Für deine Anwendung würde ich das OBJ-Format empfehlen. Hier sind einige Gründe dafür:</a:t>
            </a:r>
          </a:p>
          <a:p>
            <a:pPr>
              <a:buFont typeface="+mj-lt"/>
              <a:buAutoNum type="arabicPeriod"/>
            </a:pPr>
            <a:r>
              <a:rPr lang="de-DE" dirty="0"/>
              <a:t>Einfachheit: Das OBJ-Format ist relativ einfach aufgebaut und leicht zu verstehen. Es verwendet eine einfache Textdatei, die die Geometrie und Materialien der Landschaft beschreibt. Das macht es einfach, das Format zu lesen und zu schreiben, und es gibt viele verfügbare Bibliotheken und Tools, die das OBJ-Format unterstützen.</a:t>
            </a:r>
          </a:p>
          <a:p>
            <a:pPr>
              <a:buFont typeface="+mj-lt"/>
              <a:buAutoNum type="arabicPeriod"/>
            </a:pPr>
            <a:r>
              <a:rPr lang="de-DE" dirty="0"/>
              <a:t>Weit verbreitet: Das OBJ-Format ist eines der am weitesten verbreiteten 3D-Dateiformate. Es wird von den meisten 3D-Softwareanwendungen und Grafikprogrammen unterstützt, sodass andere Benutzer die exportierte Landschaft problemlos importieren und verwenden können.</a:t>
            </a:r>
          </a:p>
          <a:p>
            <a:pPr>
              <a:buFont typeface="+mj-lt"/>
              <a:buAutoNum type="arabicPeriod"/>
            </a:pPr>
            <a:r>
              <a:rPr lang="de-DE" dirty="0"/>
              <a:t>Flexibilität: Das OBJ-Format unterstützt sowohl die Geometrie als auch die Materialien der Landschaft. Du kannst Informationen wie Vertex-Positionen, Texturkoordinaten, Normalenvektoren und Materialdefinitionen in der OBJ-Datei speichern. Dadurch hast du die Flexibilität, verschiedene visuelle Eigenschaften der Landschaft beizubehalten.</a:t>
            </a:r>
          </a:p>
          <a:p>
            <a:r>
              <a:rPr lang="de-DE" dirty="0"/>
              <a:t>Im Vergleich dazu ist das FBX-Format zwar leistungsfähiger und unterstützt eine breitere Palette von Funktionen wie Animationen und komplexe Materialien. Es ist jedoch auch komplexer und möglicherweise überdimensioniert für deine Anwendung, wenn du keine speziellen Animationen oder erweiterte Materialien benötigst.</a:t>
            </a:r>
          </a:p>
          <a:p>
            <a:endParaRPr lang="de-DE" dirty="0"/>
          </a:p>
        </p:txBody>
      </p:sp>
      <p:sp>
        <p:nvSpPr>
          <p:cNvPr id="4" name="Foliennummernplatzhalter 3"/>
          <p:cNvSpPr>
            <a:spLocks noGrp="1"/>
          </p:cNvSpPr>
          <p:nvPr>
            <p:ph type="sldNum" sz="quarter" idx="5"/>
          </p:nvPr>
        </p:nvSpPr>
        <p:spPr/>
        <p:txBody>
          <a:bodyPr/>
          <a:lstStyle/>
          <a:p>
            <a:fld id="{19BFDEB7-063E-4BD0-999C-4F1F42A1C2E8}" type="slidenum">
              <a:rPr lang="de-DE" smtClean="0"/>
              <a:t>11</a:t>
            </a:fld>
            <a:endParaRPr lang="de-DE"/>
          </a:p>
        </p:txBody>
      </p:sp>
    </p:spTree>
    <p:extLst>
      <p:ext uri="{BB962C8B-B14F-4D97-AF65-F5344CB8AC3E}">
        <p14:creationId xmlns:p14="http://schemas.microsoft.com/office/powerpoint/2010/main" val="900836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11CB0B-38D4-2A15-5E44-531623D73B19}"/>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9CF70A46-87AF-238C-D3D9-862126D5C3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1BB66461-A5B6-D422-FAE3-FF40A161AD9C}"/>
              </a:ext>
            </a:extLst>
          </p:cNvPr>
          <p:cNvSpPr>
            <a:spLocks noGrp="1"/>
          </p:cNvSpPr>
          <p:nvPr>
            <p:ph type="dt" sz="half" idx="10"/>
          </p:nvPr>
        </p:nvSpPr>
        <p:spPr/>
        <p:txBody>
          <a:bodyPr/>
          <a:lstStyle/>
          <a:p>
            <a:fld id="{C4141A18-4352-4597-AFD8-BECC62423707}" type="datetimeFigureOut">
              <a:rPr lang="de-DE" smtClean="0"/>
              <a:t>31.05.2023</a:t>
            </a:fld>
            <a:endParaRPr lang="de-DE"/>
          </a:p>
        </p:txBody>
      </p:sp>
      <p:sp>
        <p:nvSpPr>
          <p:cNvPr id="5" name="Fußzeilenplatzhalter 4">
            <a:extLst>
              <a:ext uri="{FF2B5EF4-FFF2-40B4-BE49-F238E27FC236}">
                <a16:creationId xmlns:a16="http://schemas.microsoft.com/office/drawing/2014/main" id="{E8047D85-17A5-3054-A63E-31D66E0941A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4233605-071B-24B2-8E1B-1F3BC095B795}"/>
              </a:ext>
            </a:extLst>
          </p:cNvPr>
          <p:cNvSpPr>
            <a:spLocks noGrp="1"/>
          </p:cNvSpPr>
          <p:nvPr>
            <p:ph type="sldNum" sz="quarter" idx="12"/>
          </p:nvPr>
        </p:nvSpPr>
        <p:spPr/>
        <p:txBody>
          <a:bodyPr/>
          <a:lstStyle/>
          <a:p>
            <a:fld id="{2A8E32EE-9F0A-4F67-9861-A9ED03B92354}" type="slidenum">
              <a:rPr lang="de-DE" smtClean="0"/>
              <a:t>‹Nr.›</a:t>
            </a:fld>
            <a:endParaRPr lang="de-DE"/>
          </a:p>
        </p:txBody>
      </p:sp>
    </p:spTree>
    <p:extLst>
      <p:ext uri="{BB962C8B-B14F-4D97-AF65-F5344CB8AC3E}">
        <p14:creationId xmlns:p14="http://schemas.microsoft.com/office/powerpoint/2010/main" val="3727200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5DAE55-2092-8FA0-E3F6-28B875DFC970}"/>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539CEC13-5505-E773-CD71-B50708FA973E}"/>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971E535-F317-BD40-2CD3-E3705C3D1461}"/>
              </a:ext>
            </a:extLst>
          </p:cNvPr>
          <p:cNvSpPr>
            <a:spLocks noGrp="1"/>
          </p:cNvSpPr>
          <p:nvPr>
            <p:ph type="dt" sz="half" idx="10"/>
          </p:nvPr>
        </p:nvSpPr>
        <p:spPr/>
        <p:txBody>
          <a:bodyPr/>
          <a:lstStyle/>
          <a:p>
            <a:fld id="{C4141A18-4352-4597-AFD8-BECC62423707}" type="datetimeFigureOut">
              <a:rPr lang="de-DE" smtClean="0"/>
              <a:t>31.05.2023</a:t>
            </a:fld>
            <a:endParaRPr lang="de-DE"/>
          </a:p>
        </p:txBody>
      </p:sp>
      <p:sp>
        <p:nvSpPr>
          <p:cNvPr id="5" name="Fußzeilenplatzhalter 4">
            <a:extLst>
              <a:ext uri="{FF2B5EF4-FFF2-40B4-BE49-F238E27FC236}">
                <a16:creationId xmlns:a16="http://schemas.microsoft.com/office/drawing/2014/main" id="{08768ADF-6518-774F-228E-34FEBBA515C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6D7AD18-9F7A-8A83-44BC-5D638EF6EA5B}"/>
              </a:ext>
            </a:extLst>
          </p:cNvPr>
          <p:cNvSpPr>
            <a:spLocks noGrp="1"/>
          </p:cNvSpPr>
          <p:nvPr>
            <p:ph type="sldNum" sz="quarter" idx="12"/>
          </p:nvPr>
        </p:nvSpPr>
        <p:spPr/>
        <p:txBody>
          <a:bodyPr/>
          <a:lstStyle/>
          <a:p>
            <a:fld id="{2A8E32EE-9F0A-4F67-9861-A9ED03B92354}" type="slidenum">
              <a:rPr lang="de-DE" smtClean="0"/>
              <a:t>‹Nr.›</a:t>
            </a:fld>
            <a:endParaRPr lang="de-DE"/>
          </a:p>
        </p:txBody>
      </p:sp>
    </p:spTree>
    <p:extLst>
      <p:ext uri="{BB962C8B-B14F-4D97-AF65-F5344CB8AC3E}">
        <p14:creationId xmlns:p14="http://schemas.microsoft.com/office/powerpoint/2010/main" val="633063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6F362CF0-9F66-5DFD-5CE7-F4C75DA09211}"/>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5ECD7005-93E2-5769-4E48-80278743021B}"/>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A7AEB98-8ACB-B2B8-08F4-CF99D49C4C86}"/>
              </a:ext>
            </a:extLst>
          </p:cNvPr>
          <p:cNvSpPr>
            <a:spLocks noGrp="1"/>
          </p:cNvSpPr>
          <p:nvPr>
            <p:ph type="dt" sz="half" idx="10"/>
          </p:nvPr>
        </p:nvSpPr>
        <p:spPr/>
        <p:txBody>
          <a:bodyPr/>
          <a:lstStyle/>
          <a:p>
            <a:fld id="{C4141A18-4352-4597-AFD8-BECC62423707}" type="datetimeFigureOut">
              <a:rPr lang="de-DE" smtClean="0"/>
              <a:t>31.05.2023</a:t>
            </a:fld>
            <a:endParaRPr lang="de-DE"/>
          </a:p>
        </p:txBody>
      </p:sp>
      <p:sp>
        <p:nvSpPr>
          <p:cNvPr id="5" name="Fußzeilenplatzhalter 4">
            <a:extLst>
              <a:ext uri="{FF2B5EF4-FFF2-40B4-BE49-F238E27FC236}">
                <a16:creationId xmlns:a16="http://schemas.microsoft.com/office/drawing/2014/main" id="{664D9C29-B371-48B6-75C8-8980E2836A3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2346D38-BBA5-2AA8-45AB-BF3398DEF451}"/>
              </a:ext>
            </a:extLst>
          </p:cNvPr>
          <p:cNvSpPr>
            <a:spLocks noGrp="1"/>
          </p:cNvSpPr>
          <p:nvPr>
            <p:ph type="sldNum" sz="quarter" idx="12"/>
          </p:nvPr>
        </p:nvSpPr>
        <p:spPr/>
        <p:txBody>
          <a:bodyPr/>
          <a:lstStyle/>
          <a:p>
            <a:fld id="{2A8E32EE-9F0A-4F67-9861-A9ED03B92354}" type="slidenum">
              <a:rPr lang="de-DE" smtClean="0"/>
              <a:t>‹Nr.›</a:t>
            </a:fld>
            <a:endParaRPr lang="de-DE"/>
          </a:p>
        </p:txBody>
      </p:sp>
    </p:spTree>
    <p:extLst>
      <p:ext uri="{BB962C8B-B14F-4D97-AF65-F5344CB8AC3E}">
        <p14:creationId xmlns:p14="http://schemas.microsoft.com/office/powerpoint/2010/main" val="1390553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DBAB64-BCBF-54F8-89E7-EE67EFABC82F}"/>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B3EDF028-73E9-E105-1625-38D415A55E3B}"/>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A1056F5-7BD2-23CC-BD2F-5D117863CCCE}"/>
              </a:ext>
            </a:extLst>
          </p:cNvPr>
          <p:cNvSpPr>
            <a:spLocks noGrp="1"/>
          </p:cNvSpPr>
          <p:nvPr>
            <p:ph type="dt" sz="half" idx="10"/>
          </p:nvPr>
        </p:nvSpPr>
        <p:spPr/>
        <p:txBody>
          <a:bodyPr/>
          <a:lstStyle/>
          <a:p>
            <a:fld id="{C4141A18-4352-4597-AFD8-BECC62423707}" type="datetimeFigureOut">
              <a:rPr lang="de-DE" smtClean="0"/>
              <a:t>31.05.2023</a:t>
            </a:fld>
            <a:endParaRPr lang="de-DE"/>
          </a:p>
        </p:txBody>
      </p:sp>
      <p:sp>
        <p:nvSpPr>
          <p:cNvPr id="5" name="Fußzeilenplatzhalter 4">
            <a:extLst>
              <a:ext uri="{FF2B5EF4-FFF2-40B4-BE49-F238E27FC236}">
                <a16:creationId xmlns:a16="http://schemas.microsoft.com/office/drawing/2014/main" id="{31C462A3-3612-0F5C-B58D-6375E39A8D8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C12BFB0-1E2F-4CE2-8573-8FD2FB0D5AD3}"/>
              </a:ext>
            </a:extLst>
          </p:cNvPr>
          <p:cNvSpPr>
            <a:spLocks noGrp="1"/>
          </p:cNvSpPr>
          <p:nvPr>
            <p:ph type="sldNum" sz="quarter" idx="12"/>
          </p:nvPr>
        </p:nvSpPr>
        <p:spPr/>
        <p:txBody>
          <a:bodyPr/>
          <a:lstStyle/>
          <a:p>
            <a:fld id="{2A8E32EE-9F0A-4F67-9861-A9ED03B92354}" type="slidenum">
              <a:rPr lang="de-DE" smtClean="0"/>
              <a:t>‹Nr.›</a:t>
            </a:fld>
            <a:endParaRPr lang="de-DE"/>
          </a:p>
        </p:txBody>
      </p:sp>
    </p:spTree>
    <p:extLst>
      <p:ext uri="{BB962C8B-B14F-4D97-AF65-F5344CB8AC3E}">
        <p14:creationId xmlns:p14="http://schemas.microsoft.com/office/powerpoint/2010/main" val="3872209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A32601-935F-CC59-618E-26DF5542240D}"/>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8EC4C5DE-2A00-C434-C311-4DDED28CE6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52300D9C-00E7-E5D0-9707-1FAAC098195E}"/>
              </a:ext>
            </a:extLst>
          </p:cNvPr>
          <p:cNvSpPr>
            <a:spLocks noGrp="1"/>
          </p:cNvSpPr>
          <p:nvPr>
            <p:ph type="dt" sz="half" idx="10"/>
          </p:nvPr>
        </p:nvSpPr>
        <p:spPr/>
        <p:txBody>
          <a:bodyPr/>
          <a:lstStyle/>
          <a:p>
            <a:fld id="{C4141A18-4352-4597-AFD8-BECC62423707}" type="datetimeFigureOut">
              <a:rPr lang="de-DE" smtClean="0"/>
              <a:t>31.05.2023</a:t>
            </a:fld>
            <a:endParaRPr lang="de-DE"/>
          </a:p>
        </p:txBody>
      </p:sp>
      <p:sp>
        <p:nvSpPr>
          <p:cNvPr id="5" name="Fußzeilenplatzhalter 4">
            <a:extLst>
              <a:ext uri="{FF2B5EF4-FFF2-40B4-BE49-F238E27FC236}">
                <a16:creationId xmlns:a16="http://schemas.microsoft.com/office/drawing/2014/main" id="{13785FBA-873F-7174-11CD-05135E475AC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715B67E-003D-B232-12F8-69B839A044CB}"/>
              </a:ext>
            </a:extLst>
          </p:cNvPr>
          <p:cNvSpPr>
            <a:spLocks noGrp="1"/>
          </p:cNvSpPr>
          <p:nvPr>
            <p:ph type="sldNum" sz="quarter" idx="12"/>
          </p:nvPr>
        </p:nvSpPr>
        <p:spPr/>
        <p:txBody>
          <a:bodyPr/>
          <a:lstStyle/>
          <a:p>
            <a:fld id="{2A8E32EE-9F0A-4F67-9861-A9ED03B92354}" type="slidenum">
              <a:rPr lang="de-DE" smtClean="0"/>
              <a:t>‹Nr.›</a:t>
            </a:fld>
            <a:endParaRPr lang="de-DE"/>
          </a:p>
        </p:txBody>
      </p:sp>
    </p:spTree>
    <p:extLst>
      <p:ext uri="{BB962C8B-B14F-4D97-AF65-F5344CB8AC3E}">
        <p14:creationId xmlns:p14="http://schemas.microsoft.com/office/powerpoint/2010/main" val="871647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401AFB-EA7B-3916-F27A-FCFE757167C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1D518EF-8EC9-F3A5-246E-D188BAC683E8}"/>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D17BD4CD-859D-2F31-3E7C-EDF9AE324284}"/>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362BF684-B0E1-FBFB-B71C-AAE10F32FD26}"/>
              </a:ext>
            </a:extLst>
          </p:cNvPr>
          <p:cNvSpPr>
            <a:spLocks noGrp="1"/>
          </p:cNvSpPr>
          <p:nvPr>
            <p:ph type="dt" sz="half" idx="10"/>
          </p:nvPr>
        </p:nvSpPr>
        <p:spPr/>
        <p:txBody>
          <a:bodyPr/>
          <a:lstStyle/>
          <a:p>
            <a:fld id="{C4141A18-4352-4597-AFD8-BECC62423707}" type="datetimeFigureOut">
              <a:rPr lang="de-DE" smtClean="0"/>
              <a:t>31.05.2023</a:t>
            </a:fld>
            <a:endParaRPr lang="de-DE"/>
          </a:p>
        </p:txBody>
      </p:sp>
      <p:sp>
        <p:nvSpPr>
          <p:cNvPr id="6" name="Fußzeilenplatzhalter 5">
            <a:extLst>
              <a:ext uri="{FF2B5EF4-FFF2-40B4-BE49-F238E27FC236}">
                <a16:creationId xmlns:a16="http://schemas.microsoft.com/office/drawing/2014/main" id="{1C43AAC4-D2D6-78F4-8B61-464F607795E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31C1355-210A-4135-5FE4-AD87BD910C3E}"/>
              </a:ext>
            </a:extLst>
          </p:cNvPr>
          <p:cNvSpPr>
            <a:spLocks noGrp="1"/>
          </p:cNvSpPr>
          <p:nvPr>
            <p:ph type="sldNum" sz="quarter" idx="12"/>
          </p:nvPr>
        </p:nvSpPr>
        <p:spPr/>
        <p:txBody>
          <a:bodyPr/>
          <a:lstStyle/>
          <a:p>
            <a:fld id="{2A8E32EE-9F0A-4F67-9861-A9ED03B92354}" type="slidenum">
              <a:rPr lang="de-DE" smtClean="0"/>
              <a:t>‹Nr.›</a:t>
            </a:fld>
            <a:endParaRPr lang="de-DE"/>
          </a:p>
        </p:txBody>
      </p:sp>
    </p:spTree>
    <p:extLst>
      <p:ext uri="{BB962C8B-B14F-4D97-AF65-F5344CB8AC3E}">
        <p14:creationId xmlns:p14="http://schemas.microsoft.com/office/powerpoint/2010/main" val="3286231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99B57D-D82B-2772-6A15-0857D0626CFA}"/>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13A2152E-2B07-CB30-254B-2B2D1D87F7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D55E3EA8-69BA-05D0-57B6-9AEF6697A7F5}"/>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4EFC9E74-002A-4F29-F1A6-C1EDF29DDF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36DA4073-EA59-2E00-0C43-D9AFBFB723B3}"/>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C421F81E-FC21-51CB-3D4F-8C3392294DC7}"/>
              </a:ext>
            </a:extLst>
          </p:cNvPr>
          <p:cNvSpPr>
            <a:spLocks noGrp="1"/>
          </p:cNvSpPr>
          <p:nvPr>
            <p:ph type="dt" sz="half" idx="10"/>
          </p:nvPr>
        </p:nvSpPr>
        <p:spPr/>
        <p:txBody>
          <a:bodyPr/>
          <a:lstStyle/>
          <a:p>
            <a:fld id="{C4141A18-4352-4597-AFD8-BECC62423707}" type="datetimeFigureOut">
              <a:rPr lang="de-DE" smtClean="0"/>
              <a:t>31.05.2023</a:t>
            </a:fld>
            <a:endParaRPr lang="de-DE"/>
          </a:p>
        </p:txBody>
      </p:sp>
      <p:sp>
        <p:nvSpPr>
          <p:cNvPr id="8" name="Fußzeilenplatzhalter 7">
            <a:extLst>
              <a:ext uri="{FF2B5EF4-FFF2-40B4-BE49-F238E27FC236}">
                <a16:creationId xmlns:a16="http://schemas.microsoft.com/office/drawing/2014/main" id="{D71E8A61-6699-CE86-F110-5C192E28191D}"/>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6B395AFE-C503-623C-9F62-6959071A8694}"/>
              </a:ext>
            </a:extLst>
          </p:cNvPr>
          <p:cNvSpPr>
            <a:spLocks noGrp="1"/>
          </p:cNvSpPr>
          <p:nvPr>
            <p:ph type="sldNum" sz="quarter" idx="12"/>
          </p:nvPr>
        </p:nvSpPr>
        <p:spPr/>
        <p:txBody>
          <a:bodyPr/>
          <a:lstStyle/>
          <a:p>
            <a:fld id="{2A8E32EE-9F0A-4F67-9861-A9ED03B92354}" type="slidenum">
              <a:rPr lang="de-DE" smtClean="0"/>
              <a:t>‹Nr.›</a:t>
            </a:fld>
            <a:endParaRPr lang="de-DE"/>
          </a:p>
        </p:txBody>
      </p:sp>
    </p:spTree>
    <p:extLst>
      <p:ext uri="{BB962C8B-B14F-4D97-AF65-F5344CB8AC3E}">
        <p14:creationId xmlns:p14="http://schemas.microsoft.com/office/powerpoint/2010/main" val="1874064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B2171C-AB72-5AC4-8654-088E0B5A0DD1}"/>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F98B4B2C-8D02-038B-67CD-31493DE1E27C}"/>
              </a:ext>
            </a:extLst>
          </p:cNvPr>
          <p:cNvSpPr>
            <a:spLocks noGrp="1"/>
          </p:cNvSpPr>
          <p:nvPr>
            <p:ph type="dt" sz="half" idx="10"/>
          </p:nvPr>
        </p:nvSpPr>
        <p:spPr/>
        <p:txBody>
          <a:bodyPr/>
          <a:lstStyle/>
          <a:p>
            <a:fld id="{C4141A18-4352-4597-AFD8-BECC62423707}" type="datetimeFigureOut">
              <a:rPr lang="de-DE" smtClean="0"/>
              <a:t>31.05.2023</a:t>
            </a:fld>
            <a:endParaRPr lang="de-DE"/>
          </a:p>
        </p:txBody>
      </p:sp>
      <p:sp>
        <p:nvSpPr>
          <p:cNvPr id="4" name="Fußzeilenplatzhalter 3">
            <a:extLst>
              <a:ext uri="{FF2B5EF4-FFF2-40B4-BE49-F238E27FC236}">
                <a16:creationId xmlns:a16="http://schemas.microsoft.com/office/drawing/2014/main" id="{D17CD12B-9D8A-04BC-EFB7-BD36D7AEA1E3}"/>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21A05CFC-C30B-43F2-4E43-6D31F7BB4266}"/>
              </a:ext>
            </a:extLst>
          </p:cNvPr>
          <p:cNvSpPr>
            <a:spLocks noGrp="1"/>
          </p:cNvSpPr>
          <p:nvPr>
            <p:ph type="sldNum" sz="quarter" idx="12"/>
          </p:nvPr>
        </p:nvSpPr>
        <p:spPr/>
        <p:txBody>
          <a:bodyPr/>
          <a:lstStyle/>
          <a:p>
            <a:fld id="{2A8E32EE-9F0A-4F67-9861-A9ED03B92354}" type="slidenum">
              <a:rPr lang="de-DE" smtClean="0"/>
              <a:t>‹Nr.›</a:t>
            </a:fld>
            <a:endParaRPr lang="de-DE"/>
          </a:p>
        </p:txBody>
      </p:sp>
    </p:spTree>
    <p:extLst>
      <p:ext uri="{BB962C8B-B14F-4D97-AF65-F5344CB8AC3E}">
        <p14:creationId xmlns:p14="http://schemas.microsoft.com/office/powerpoint/2010/main" val="4105173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A7B9095D-0142-D84D-0293-E4BABA014770}"/>
              </a:ext>
            </a:extLst>
          </p:cNvPr>
          <p:cNvSpPr>
            <a:spLocks noGrp="1"/>
          </p:cNvSpPr>
          <p:nvPr>
            <p:ph type="dt" sz="half" idx="10"/>
          </p:nvPr>
        </p:nvSpPr>
        <p:spPr/>
        <p:txBody>
          <a:bodyPr/>
          <a:lstStyle/>
          <a:p>
            <a:fld id="{C4141A18-4352-4597-AFD8-BECC62423707}" type="datetimeFigureOut">
              <a:rPr lang="de-DE" smtClean="0"/>
              <a:t>31.05.2023</a:t>
            </a:fld>
            <a:endParaRPr lang="de-DE"/>
          </a:p>
        </p:txBody>
      </p:sp>
      <p:sp>
        <p:nvSpPr>
          <p:cNvPr id="3" name="Fußzeilenplatzhalter 2">
            <a:extLst>
              <a:ext uri="{FF2B5EF4-FFF2-40B4-BE49-F238E27FC236}">
                <a16:creationId xmlns:a16="http://schemas.microsoft.com/office/drawing/2014/main" id="{1AE8437F-5D7C-47D8-A53D-1A0ED8736C8C}"/>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A7FDC106-BED7-632D-3754-89167544E3D6}"/>
              </a:ext>
            </a:extLst>
          </p:cNvPr>
          <p:cNvSpPr>
            <a:spLocks noGrp="1"/>
          </p:cNvSpPr>
          <p:nvPr>
            <p:ph type="sldNum" sz="quarter" idx="12"/>
          </p:nvPr>
        </p:nvSpPr>
        <p:spPr/>
        <p:txBody>
          <a:bodyPr/>
          <a:lstStyle/>
          <a:p>
            <a:fld id="{2A8E32EE-9F0A-4F67-9861-A9ED03B92354}" type="slidenum">
              <a:rPr lang="de-DE" smtClean="0"/>
              <a:t>‹Nr.›</a:t>
            </a:fld>
            <a:endParaRPr lang="de-DE"/>
          </a:p>
        </p:txBody>
      </p:sp>
    </p:spTree>
    <p:extLst>
      <p:ext uri="{BB962C8B-B14F-4D97-AF65-F5344CB8AC3E}">
        <p14:creationId xmlns:p14="http://schemas.microsoft.com/office/powerpoint/2010/main" val="556805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FC3D54-2ABF-DEF9-C582-314879EEFFC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80B0763B-2762-E8AE-189E-226DE5A56F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EFCE4EAA-865B-9D99-E253-C658E9E8FB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8C66DE96-1A49-E8A0-AD60-B074AC21203A}"/>
              </a:ext>
            </a:extLst>
          </p:cNvPr>
          <p:cNvSpPr>
            <a:spLocks noGrp="1"/>
          </p:cNvSpPr>
          <p:nvPr>
            <p:ph type="dt" sz="half" idx="10"/>
          </p:nvPr>
        </p:nvSpPr>
        <p:spPr/>
        <p:txBody>
          <a:bodyPr/>
          <a:lstStyle/>
          <a:p>
            <a:fld id="{C4141A18-4352-4597-AFD8-BECC62423707}" type="datetimeFigureOut">
              <a:rPr lang="de-DE" smtClean="0"/>
              <a:t>31.05.2023</a:t>
            </a:fld>
            <a:endParaRPr lang="de-DE"/>
          </a:p>
        </p:txBody>
      </p:sp>
      <p:sp>
        <p:nvSpPr>
          <p:cNvPr id="6" name="Fußzeilenplatzhalter 5">
            <a:extLst>
              <a:ext uri="{FF2B5EF4-FFF2-40B4-BE49-F238E27FC236}">
                <a16:creationId xmlns:a16="http://schemas.microsoft.com/office/drawing/2014/main" id="{160B54BF-286D-93D7-0B93-FBF832EC3D3A}"/>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410F0DFF-FDCF-D669-0F45-C3C7AA04B64A}"/>
              </a:ext>
            </a:extLst>
          </p:cNvPr>
          <p:cNvSpPr>
            <a:spLocks noGrp="1"/>
          </p:cNvSpPr>
          <p:nvPr>
            <p:ph type="sldNum" sz="quarter" idx="12"/>
          </p:nvPr>
        </p:nvSpPr>
        <p:spPr/>
        <p:txBody>
          <a:bodyPr/>
          <a:lstStyle/>
          <a:p>
            <a:fld id="{2A8E32EE-9F0A-4F67-9861-A9ED03B92354}" type="slidenum">
              <a:rPr lang="de-DE" smtClean="0"/>
              <a:t>‹Nr.›</a:t>
            </a:fld>
            <a:endParaRPr lang="de-DE"/>
          </a:p>
        </p:txBody>
      </p:sp>
    </p:spTree>
    <p:extLst>
      <p:ext uri="{BB962C8B-B14F-4D97-AF65-F5344CB8AC3E}">
        <p14:creationId xmlns:p14="http://schemas.microsoft.com/office/powerpoint/2010/main" val="2052769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E131ED-F4E6-4784-9671-8F5AF1D1B1D5}"/>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F57C01C1-7DD8-6B88-C24E-B76A560C2F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F45D7ABA-EBF2-08AA-DB7F-80B44590C8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882BE7E-61C6-A6C2-ED46-E089A3BDAFA0}"/>
              </a:ext>
            </a:extLst>
          </p:cNvPr>
          <p:cNvSpPr>
            <a:spLocks noGrp="1"/>
          </p:cNvSpPr>
          <p:nvPr>
            <p:ph type="dt" sz="half" idx="10"/>
          </p:nvPr>
        </p:nvSpPr>
        <p:spPr/>
        <p:txBody>
          <a:bodyPr/>
          <a:lstStyle/>
          <a:p>
            <a:fld id="{C4141A18-4352-4597-AFD8-BECC62423707}" type="datetimeFigureOut">
              <a:rPr lang="de-DE" smtClean="0"/>
              <a:t>31.05.2023</a:t>
            </a:fld>
            <a:endParaRPr lang="de-DE"/>
          </a:p>
        </p:txBody>
      </p:sp>
      <p:sp>
        <p:nvSpPr>
          <p:cNvPr id="6" name="Fußzeilenplatzhalter 5">
            <a:extLst>
              <a:ext uri="{FF2B5EF4-FFF2-40B4-BE49-F238E27FC236}">
                <a16:creationId xmlns:a16="http://schemas.microsoft.com/office/drawing/2014/main" id="{CE653C0F-9D2D-C993-F514-8B59DA83ECE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A761C0D-106E-FCD9-A076-1C1E373BAE11}"/>
              </a:ext>
            </a:extLst>
          </p:cNvPr>
          <p:cNvSpPr>
            <a:spLocks noGrp="1"/>
          </p:cNvSpPr>
          <p:nvPr>
            <p:ph type="sldNum" sz="quarter" idx="12"/>
          </p:nvPr>
        </p:nvSpPr>
        <p:spPr/>
        <p:txBody>
          <a:bodyPr/>
          <a:lstStyle/>
          <a:p>
            <a:fld id="{2A8E32EE-9F0A-4F67-9861-A9ED03B92354}" type="slidenum">
              <a:rPr lang="de-DE" smtClean="0"/>
              <a:t>‹Nr.›</a:t>
            </a:fld>
            <a:endParaRPr lang="de-DE"/>
          </a:p>
        </p:txBody>
      </p:sp>
    </p:spTree>
    <p:extLst>
      <p:ext uri="{BB962C8B-B14F-4D97-AF65-F5344CB8AC3E}">
        <p14:creationId xmlns:p14="http://schemas.microsoft.com/office/powerpoint/2010/main" val="3773451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CBDEEDFC-3090-6928-B8F7-2FA1EC3624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A0377084-841B-9055-72E2-30EA7A93F7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8D4C867-3311-4F0B-D178-FEA05241B5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141A18-4352-4597-AFD8-BECC62423707}" type="datetimeFigureOut">
              <a:rPr lang="de-DE" smtClean="0"/>
              <a:t>31.05.2023</a:t>
            </a:fld>
            <a:endParaRPr lang="de-DE"/>
          </a:p>
        </p:txBody>
      </p:sp>
      <p:sp>
        <p:nvSpPr>
          <p:cNvPr id="5" name="Fußzeilenplatzhalter 4">
            <a:extLst>
              <a:ext uri="{FF2B5EF4-FFF2-40B4-BE49-F238E27FC236}">
                <a16:creationId xmlns:a16="http://schemas.microsoft.com/office/drawing/2014/main" id="{66DC43EC-4E6D-B566-0B56-A7E4EF969A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6A86C63A-B75A-780B-249D-B1FBD52F76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8E32EE-9F0A-4F67-9861-A9ED03B92354}" type="slidenum">
              <a:rPr lang="de-DE" smtClean="0"/>
              <a:t>‹Nr.›</a:t>
            </a:fld>
            <a:endParaRPr lang="de-DE"/>
          </a:p>
        </p:txBody>
      </p:sp>
    </p:spTree>
    <p:extLst>
      <p:ext uri="{BB962C8B-B14F-4D97-AF65-F5344CB8AC3E}">
        <p14:creationId xmlns:p14="http://schemas.microsoft.com/office/powerpoint/2010/main" val="1495807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FFECB4-827B-2C8D-5469-5BE65CD2FC92}"/>
              </a:ext>
            </a:extLst>
          </p:cNvPr>
          <p:cNvSpPr>
            <a:spLocks noGrp="1"/>
          </p:cNvSpPr>
          <p:nvPr>
            <p:ph type="ctrTitle"/>
          </p:nvPr>
        </p:nvSpPr>
        <p:spPr/>
        <p:txBody>
          <a:bodyPr/>
          <a:lstStyle/>
          <a:p>
            <a:r>
              <a:rPr lang="de-DE" dirty="0"/>
              <a:t>Portfolio 01 - Spieleprogrammierung</a:t>
            </a:r>
          </a:p>
        </p:txBody>
      </p:sp>
      <p:sp>
        <p:nvSpPr>
          <p:cNvPr id="3" name="Untertitel 2">
            <a:extLst>
              <a:ext uri="{FF2B5EF4-FFF2-40B4-BE49-F238E27FC236}">
                <a16:creationId xmlns:a16="http://schemas.microsoft.com/office/drawing/2014/main" id="{31BC26FC-10CC-0CE7-6E54-CD50658EA4BD}"/>
              </a:ext>
            </a:extLst>
          </p:cNvPr>
          <p:cNvSpPr>
            <a:spLocks noGrp="1"/>
          </p:cNvSpPr>
          <p:nvPr>
            <p:ph type="subTitle" idx="1"/>
          </p:nvPr>
        </p:nvSpPr>
        <p:spPr/>
        <p:txBody>
          <a:bodyPr/>
          <a:lstStyle/>
          <a:p>
            <a:r>
              <a:rPr lang="de-DE" dirty="0"/>
              <a:t>Jan Niclas Ruppenthal</a:t>
            </a:r>
          </a:p>
          <a:p>
            <a:r>
              <a:rPr lang="de-DE" dirty="0"/>
              <a:t>1481198</a:t>
            </a:r>
          </a:p>
        </p:txBody>
      </p:sp>
    </p:spTree>
    <p:extLst>
      <p:ext uri="{BB962C8B-B14F-4D97-AF65-F5344CB8AC3E}">
        <p14:creationId xmlns:p14="http://schemas.microsoft.com/office/powerpoint/2010/main" val="1652028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12611C-97F0-82E0-1497-D1FFEE0DADA0}"/>
              </a:ext>
            </a:extLst>
          </p:cNvPr>
          <p:cNvSpPr>
            <a:spLocks noGrp="1"/>
          </p:cNvSpPr>
          <p:nvPr>
            <p:ph type="title"/>
          </p:nvPr>
        </p:nvSpPr>
        <p:spPr/>
        <p:txBody>
          <a:bodyPr/>
          <a:lstStyle/>
          <a:p>
            <a:r>
              <a:rPr lang="de-DE" dirty="0"/>
              <a:t>Löschen der Objekte</a:t>
            </a:r>
          </a:p>
        </p:txBody>
      </p:sp>
      <p:sp>
        <p:nvSpPr>
          <p:cNvPr id="4" name="Textplatzhalter 3">
            <a:extLst>
              <a:ext uri="{FF2B5EF4-FFF2-40B4-BE49-F238E27FC236}">
                <a16:creationId xmlns:a16="http://schemas.microsoft.com/office/drawing/2014/main" id="{00041F69-5064-FA6F-567A-A03D23EB9ABB}"/>
              </a:ext>
            </a:extLst>
          </p:cNvPr>
          <p:cNvSpPr>
            <a:spLocks noGrp="1"/>
          </p:cNvSpPr>
          <p:nvPr>
            <p:ph type="body" sz="half" idx="2"/>
          </p:nvPr>
        </p:nvSpPr>
        <p:spPr/>
        <p:txBody>
          <a:bodyPr/>
          <a:lstStyle/>
          <a:p>
            <a:pPr marL="285750" indent="-285750">
              <a:buFont typeface="Arial" panose="020B0604020202020204" pitchFamily="34" charset="0"/>
              <a:buChar char="•"/>
            </a:pPr>
            <a:r>
              <a:rPr lang="de-DE" dirty="0"/>
              <a:t>Für jeden Frame wird überprüft, ob</a:t>
            </a:r>
          </a:p>
          <a:p>
            <a:pPr marL="742950" lvl="1" indent="-285750">
              <a:buFont typeface="Arial" panose="020B0604020202020204" pitchFamily="34" charset="0"/>
              <a:buChar char="•"/>
            </a:pPr>
            <a:r>
              <a:rPr lang="de-DE" dirty="0"/>
              <a:t>eine neue Landschaft generiert werden soll</a:t>
            </a:r>
          </a:p>
          <a:p>
            <a:pPr marL="742950" lvl="1" indent="-285750">
              <a:buFont typeface="Arial" panose="020B0604020202020204" pitchFamily="34" charset="0"/>
              <a:buChar char="•"/>
            </a:pPr>
            <a:r>
              <a:rPr lang="de-DE" dirty="0"/>
              <a:t>Landschaftselemente, die hinter der Kamera sind</a:t>
            </a:r>
          </a:p>
          <a:p>
            <a:pPr marL="285750" indent="-285750">
              <a:buFont typeface="Arial" panose="020B0604020202020204" pitchFamily="34" charset="0"/>
              <a:buChar char="•"/>
            </a:pPr>
            <a:r>
              <a:rPr lang="de-DE" dirty="0"/>
              <a:t>Falls die Elemente weit genug hinter der Kamera sind, werden diese aus der Gruppe entfernt</a:t>
            </a:r>
          </a:p>
          <a:p>
            <a:pPr marL="742950" lvl="1" indent="-285750">
              <a:buFont typeface="Arial" panose="020B0604020202020204" pitchFamily="34" charset="0"/>
              <a:buChar char="•"/>
            </a:pPr>
            <a:r>
              <a:rPr lang="de-DE" dirty="0"/>
              <a:t>Dadurch auch gelöscht durch den </a:t>
            </a:r>
            <a:r>
              <a:rPr lang="de-DE" dirty="0" err="1"/>
              <a:t>Garbage</a:t>
            </a:r>
            <a:r>
              <a:rPr lang="de-DE" dirty="0"/>
              <a:t> </a:t>
            </a:r>
            <a:r>
              <a:rPr lang="de-DE" dirty="0" err="1"/>
              <a:t>Collector</a:t>
            </a:r>
            <a:endParaRPr lang="de-DE" dirty="0"/>
          </a:p>
        </p:txBody>
      </p:sp>
      <p:pic>
        <p:nvPicPr>
          <p:cNvPr id="6" name="Grafik 5">
            <a:extLst>
              <a:ext uri="{FF2B5EF4-FFF2-40B4-BE49-F238E27FC236}">
                <a16:creationId xmlns:a16="http://schemas.microsoft.com/office/drawing/2014/main" id="{21DFAE3D-1D07-CF23-DCEC-D4D807E72BD2}"/>
              </a:ext>
            </a:extLst>
          </p:cNvPr>
          <p:cNvPicPr>
            <a:picLocks noChangeAspect="1"/>
          </p:cNvPicPr>
          <p:nvPr/>
        </p:nvPicPr>
        <p:blipFill>
          <a:blip r:embed="rId2"/>
          <a:stretch>
            <a:fillRect/>
          </a:stretch>
        </p:blipFill>
        <p:spPr>
          <a:xfrm>
            <a:off x="5225331" y="838918"/>
            <a:ext cx="6658435" cy="5180163"/>
          </a:xfrm>
          <a:prstGeom prst="rect">
            <a:avLst/>
          </a:prstGeom>
        </p:spPr>
      </p:pic>
    </p:spTree>
    <p:extLst>
      <p:ext uri="{BB962C8B-B14F-4D97-AF65-F5344CB8AC3E}">
        <p14:creationId xmlns:p14="http://schemas.microsoft.com/office/powerpoint/2010/main" val="2948279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A03FC0-31DF-9F63-961D-9997DDF3CA14}"/>
              </a:ext>
            </a:extLst>
          </p:cNvPr>
          <p:cNvSpPr>
            <a:spLocks noGrp="1"/>
          </p:cNvSpPr>
          <p:nvPr>
            <p:ph type="title"/>
          </p:nvPr>
        </p:nvSpPr>
        <p:spPr/>
        <p:txBody>
          <a:bodyPr/>
          <a:lstStyle/>
          <a:p>
            <a:r>
              <a:rPr lang="de-DE" dirty="0"/>
              <a:t>Exportierungsmöglichkeit</a:t>
            </a:r>
          </a:p>
        </p:txBody>
      </p:sp>
      <p:sp>
        <p:nvSpPr>
          <p:cNvPr id="3" name="Inhaltsplatzhalter 2">
            <a:extLst>
              <a:ext uri="{FF2B5EF4-FFF2-40B4-BE49-F238E27FC236}">
                <a16:creationId xmlns:a16="http://schemas.microsoft.com/office/drawing/2014/main" id="{37A5B4AA-D93B-A26A-D893-BA507A2758AB}"/>
              </a:ext>
            </a:extLst>
          </p:cNvPr>
          <p:cNvSpPr>
            <a:spLocks noGrp="1"/>
          </p:cNvSpPr>
          <p:nvPr>
            <p:ph idx="1"/>
          </p:nvPr>
        </p:nvSpPr>
        <p:spPr/>
        <p:txBody>
          <a:bodyPr>
            <a:normAutofit/>
          </a:bodyPr>
          <a:lstStyle/>
          <a:p>
            <a:r>
              <a:rPr lang="de-DE" dirty="0"/>
              <a:t>Identifikation wichtiger Daten:</a:t>
            </a:r>
          </a:p>
          <a:p>
            <a:pPr lvl="1"/>
            <a:r>
              <a:rPr lang="de-DE" dirty="0"/>
              <a:t>Geometriedaten</a:t>
            </a:r>
          </a:p>
          <a:p>
            <a:pPr lvl="1"/>
            <a:r>
              <a:rPr lang="de-DE" dirty="0"/>
              <a:t>Normalvektoren</a:t>
            </a:r>
          </a:p>
          <a:p>
            <a:pPr lvl="1"/>
            <a:r>
              <a:rPr lang="de-DE" dirty="0"/>
              <a:t>Texturkoordinaten</a:t>
            </a:r>
          </a:p>
          <a:p>
            <a:pPr lvl="1"/>
            <a:r>
              <a:rPr lang="de-DE" dirty="0"/>
              <a:t>Materialien</a:t>
            </a:r>
          </a:p>
          <a:p>
            <a:r>
              <a:rPr lang="de-DE" dirty="0"/>
              <a:t>Exportformat:</a:t>
            </a:r>
          </a:p>
          <a:p>
            <a:pPr lvl="1"/>
            <a:r>
              <a:rPr lang="de-DE" b="1" dirty="0"/>
              <a:t>OBJ-Format</a:t>
            </a:r>
          </a:p>
          <a:p>
            <a:pPr lvl="1"/>
            <a:r>
              <a:rPr lang="de-DE" dirty="0"/>
              <a:t>FBX-Format</a:t>
            </a:r>
          </a:p>
          <a:p>
            <a:pPr lvl="1"/>
            <a:r>
              <a:rPr lang="de-DE" dirty="0"/>
              <a:t>COLLADA-Format (DAE)</a:t>
            </a:r>
          </a:p>
          <a:p>
            <a:pPr lvl="1"/>
            <a:r>
              <a:rPr lang="de-DE" dirty="0" err="1"/>
              <a:t>glTF</a:t>
            </a:r>
            <a:r>
              <a:rPr lang="de-DE" dirty="0"/>
              <a:t>-Format</a:t>
            </a:r>
          </a:p>
        </p:txBody>
      </p:sp>
    </p:spTree>
    <p:extLst>
      <p:ext uri="{BB962C8B-B14F-4D97-AF65-F5344CB8AC3E}">
        <p14:creationId xmlns:p14="http://schemas.microsoft.com/office/powerpoint/2010/main" val="778779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0F4A71-8F7D-10A7-C29E-F3FCD96E8778}"/>
              </a:ext>
            </a:extLst>
          </p:cNvPr>
          <p:cNvSpPr>
            <a:spLocks noGrp="1"/>
          </p:cNvSpPr>
          <p:nvPr>
            <p:ph type="title"/>
          </p:nvPr>
        </p:nvSpPr>
        <p:spPr/>
        <p:txBody>
          <a:bodyPr/>
          <a:lstStyle/>
          <a:p>
            <a:r>
              <a:rPr lang="de-DE" dirty="0"/>
              <a:t>Erfahrungen mit </a:t>
            </a:r>
            <a:r>
              <a:rPr lang="de-DE" dirty="0" err="1"/>
              <a:t>ChatGPT</a:t>
            </a:r>
            <a:endParaRPr lang="de-DE" dirty="0"/>
          </a:p>
        </p:txBody>
      </p:sp>
      <p:sp>
        <p:nvSpPr>
          <p:cNvPr id="3" name="Inhaltsplatzhalter 2">
            <a:extLst>
              <a:ext uri="{FF2B5EF4-FFF2-40B4-BE49-F238E27FC236}">
                <a16:creationId xmlns:a16="http://schemas.microsoft.com/office/drawing/2014/main" id="{9C39594A-A392-68D6-5C22-4046703762BB}"/>
              </a:ext>
            </a:extLst>
          </p:cNvPr>
          <p:cNvSpPr>
            <a:spLocks noGrp="1"/>
          </p:cNvSpPr>
          <p:nvPr>
            <p:ph idx="1"/>
          </p:nvPr>
        </p:nvSpPr>
        <p:spPr/>
        <p:txBody>
          <a:bodyPr/>
          <a:lstStyle/>
          <a:p>
            <a:r>
              <a:rPr lang="de-DE" dirty="0"/>
              <a:t>Beeindruckend</a:t>
            </a:r>
          </a:p>
          <a:p>
            <a:r>
              <a:rPr lang="de-DE" dirty="0"/>
              <a:t>Spaß</a:t>
            </a:r>
          </a:p>
          <a:p>
            <a:r>
              <a:rPr lang="de-DE" dirty="0"/>
              <a:t>Generiert falschen Code</a:t>
            </a:r>
          </a:p>
          <a:p>
            <a:pPr lvl="1"/>
            <a:r>
              <a:rPr lang="de-DE" dirty="0"/>
              <a:t>KI konnte kein einfaches Beispiel mit JavaFX erzeugen.</a:t>
            </a:r>
          </a:p>
          <a:p>
            <a:r>
              <a:rPr lang="de-DE" dirty="0"/>
              <a:t>Lernfähigkeit der KI im Chat?</a:t>
            </a:r>
          </a:p>
          <a:p>
            <a:endParaRPr lang="de-DE" dirty="0"/>
          </a:p>
        </p:txBody>
      </p:sp>
    </p:spTree>
    <p:extLst>
      <p:ext uri="{BB962C8B-B14F-4D97-AF65-F5344CB8AC3E}">
        <p14:creationId xmlns:p14="http://schemas.microsoft.com/office/powerpoint/2010/main" val="445762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FA62A9-319C-EEE5-1780-85CD0C578017}"/>
              </a:ext>
            </a:extLst>
          </p:cNvPr>
          <p:cNvSpPr>
            <a:spLocks noGrp="1"/>
          </p:cNvSpPr>
          <p:nvPr>
            <p:ph type="title"/>
          </p:nvPr>
        </p:nvSpPr>
        <p:spPr/>
        <p:txBody>
          <a:bodyPr/>
          <a:lstStyle/>
          <a:p>
            <a:r>
              <a:rPr lang="de-DE" dirty="0"/>
              <a:t>Zusammenfassung</a:t>
            </a:r>
          </a:p>
        </p:txBody>
      </p:sp>
      <p:sp>
        <p:nvSpPr>
          <p:cNvPr id="3" name="Inhaltsplatzhalter 2">
            <a:extLst>
              <a:ext uri="{FF2B5EF4-FFF2-40B4-BE49-F238E27FC236}">
                <a16:creationId xmlns:a16="http://schemas.microsoft.com/office/drawing/2014/main" id="{5091DB7F-9328-3E71-E79B-50D3AB832DB5}"/>
              </a:ext>
            </a:extLst>
          </p:cNvPr>
          <p:cNvSpPr>
            <a:spLocks noGrp="1"/>
          </p:cNvSpPr>
          <p:nvPr>
            <p:ph idx="1"/>
          </p:nvPr>
        </p:nvSpPr>
        <p:spPr/>
        <p:txBody>
          <a:bodyPr/>
          <a:lstStyle/>
          <a:p>
            <a:r>
              <a:rPr lang="de-DE" dirty="0"/>
              <a:t>Generierung einer endlosen Landschaft</a:t>
            </a:r>
          </a:p>
          <a:p>
            <a:pPr lvl="1"/>
            <a:r>
              <a:rPr lang="de-DE" dirty="0"/>
              <a:t>Oberfläche</a:t>
            </a:r>
          </a:p>
          <a:p>
            <a:pPr lvl="1"/>
            <a:r>
              <a:rPr lang="de-DE" dirty="0"/>
              <a:t>Hügel</a:t>
            </a:r>
          </a:p>
          <a:p>
            <a:r>
              <a:rPr lang="de-DE" dirty="0"/>
              <a:t>Auswahl der Texturen ist eine Anspielung auf ein Minispiel</a:t>
            </a:r>
          </a:p>
          <a:p>
            <a:r>
              <a:rPr lang="de-DE" dirty="0"/>
              <a:t>Exportierungsmöglichkeit:</a:t>
            </a:r>
          </a:p>
          <a:p>
            <a:pPr lvl="1"/>
            <a:r>
              <a:rPr lang="de-DE" dirty="0"/>
              <a:t>Wichtige Geometriedaten</a:t>
            </a:r>
          </a:p>
          <a:p>
            <a:pPr lvl="1"/>
            <a:r>
              <a:rPr lang="de-DE" dirty="0"/>
              <a:t>Vektoren</a:t>
            </a:r>
          </a:p>
          <a:p>
            <a:pPr lvl="1"/>
            <a:r>
              <a:rPr lang="de-DE" dirty="0"/>
              <a:t>Exportformat</a:t>
            </a:r>
          </a:p>
        </p:txBody>
      </p:sp>
    </p:spTree>
    <p:extLst>
      <p:ext uri="{BB962C8B-B14F-4D97-AF65-F5344CB8AC3E}">
        <p14:creationId xmlns:p14="http://schemas.microsoft.com/office/powerpoint/2010/main" val="416943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083BD7-20DB-2B2A-24A8-BDDD70A08F66}"/>
              </a:ext>
            </a:extLst>
          </p:cNvPr>
          <p:cNvSpPr>
            <a:spLocks noGrp="1"/>
          </p:cNvSpPr>
          <p:nvPr>
            <p:ph type="title"/>
          </p:nvPr>
        </p:nvSpPr>
        <p:spPr/>
        <p:txBody>
          <a:bodyPr/>
          <a:lstStyle/>
          <a:p>
            <a:r>
              <a:rPr lang="de-DE" dirty="0"/>
              <a:t>Inhalt</a:t>
            </a:r>
          </a:p>
        </p:txBody>
      </p:sp>
      <p:sp>
        <p:nvSpPr>
          <p:cNvPr id="3" name="Inhaltsplatzhalter 2">
            <a:extLst>
              <a:ext uri="{FF2B5EF4-FFF2-40B4-BE49-F238E27FC236}">
                <a16:creationId xmlns:a16="http://schemas.microsoft.com/office/drawing/2014/main" id="{1892E5EF-3C09-A536-1067-AC914468537A}"/>
              </a:ext>
            </a:extLst>
          </p:cNvPr>
          <p:cNvSpPr>
            <a:spLocks noGrp="1"/>
          </p:cNvSpPr>
          <p:nvPr>
            <p:ph idx="1"/>
          </p:nvPr>
        </p:nvSpPr>
        <p:spPr/>
        <p:txBody>
          <a:bodyPr/>
          <a:lstStyle/>
          <a:p>
            <a:pPr marL="514350" indent="-514350">
              <a:buFont typeface="+mj-lt"/>
              <a:buAutoNum type="arabicPeriod"/>
            </a:pPr>
            <a:r>
              <a:rPr lang="de-DE" dirty="0"/>
              <a:t>Funktionalität der Anwendung</a:t>
            </a:r>
          </a:p>
          <a:p>
            <a:pPr marL="514350" indent="-514350">
              <a:buFont typeface="+mj-lt"/>
              <a:buAutoNum type="arabicPeriod"/>
            </a:pPr>
            <a:r>
              <a:rPr lang="de-DE" dirty="0"/>
              <a:t>Auswahl der Texturen</a:t>
            </a:r>
          </a:p>
          <a:p>
            <a:pPr marL="514350" indent="-514350">
              <a:buFont typeface="+mj-lt"/>
              <a:buAutoNum type="arabicPeriod"/>
            </a:pPr>
            <a:r>
              <a:rPr lang="de-DE" dirty="0"/>
              <a:t>Generierung der Landschaften</a:t>
            </a:r>
          </a:p>
          <a:p>
            <a:pPr marL="514350" indent="-514350">
              <a:buFont typeface="+mj-lt"/>
              <a:buAutoNum type="arabicPeriod"/>
            </a:pPr>
            <a:r>
              <a:rPr lang="de-DE" dirty="0"/>
              <a:t>Exportierungsmöglichkeit</a:t>
            </a:r>
          </a:p>
          <a:p>
            <a:pPr marL="514350" indent="-514350">
              <a:buFont typeface="+mj-lt"/>
              <a:buAutoNum type="arabicPeriod"/>
            </a:pPr>
            <a:r>
              <a:rPr lang="de-DE" dirty="0"/>
              <a:t>Erfahrung mit </a:t>
            </a:r>
            <a:r>
              <a:rPr lang="de-DE" dirty="0" err="1"/>
              <a:t>ChatGPT</a:t>
            </a:r>
            <a:endParaRPr lang="de-DE" dirty="0"/>
          </a:p>
          <a:p>
            <a:pPr marL="514350" indent="-514350">
              <a:buFont typeface="+mj-lt"/>
              <a:buAutoNum type="arabicPeriod"/>
            </a:pPr>
            <a:r>
              <a:rPr lang="de-DE" dirty="0"/>
              <a:t>Zusammenfassung</a:t>
            </a:r>
          </a:p>
        </p:txBody>
      </p:sp>
    </p:spTree>
    <p:extLst>
      <p:ext uri="{BB962C8B-B14F-4D97-AF65-F5344CB8AC3E}">
        <p14:creationId xmlns:p14="http://schemas.microsoft.com/office/powerpoint/2010/main" val="4148134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B15AD6-94CE-2A11-0E3C-E9B99F1E8FA8}"/>
              </a:ext>
            </a:extLst>
          </p:cNvPr>
          <p:cNvSpPr>
            <a:spLocks noGrp="1"/>
          </p:cNvSpPr>
          <p:nvPr>
            <p:ph type="ctrTitle"/>
          </p:nvPr>
        </p:nvSpPr>
        <p:spPr/>
        <p:txBody>
          <a:bodyPr/>
          <a:lstStyle/>
          <a:p>
            <a:r>
              <a:rPr lang="de-DE" dirty="0"/>
              <a:t>Funktionalität der Anwendung</a:t>
            </a:r>
          </a:p>
        </p:txBody>
      </p:sp>
      <p:sp>
        <p:nvSpPr>
          <p:cNvPr id="3" name="Untertitel 2">
            <a:extLst>
              <a:ext uri="{FF2B5EF4-FFF2-40B4-BE49-F238E27FC236}">
                <a16:creationId xmlns:a16="http://schemas.microsoft.com/office/drawing/2014/main" id="{49466385-C784-DE67-66B9-BF80942B2240}"/>
              </a:ext>
            </a:extLst>
          </p:cNvPr>
          <p:cNvSpPr>
            <a:spLocks noGrp="1"/>
          </p:cNvSpPr>
          <p:nvPr>
            <p:ph type="subTitle" idx="1"/>
          </p:nvPr>
        </p:nvSpPr>
        <p:spPr/>
        <p:txBody>
          <a:bodyPr/>
          <a:lstStyle/>
          <a:p>
            <a:r>
              <a:rPr lang="de-DE" dirty="0"/>
              <a:t>Live-Demo</a:t>
            </a:r>
          </a:p>
        </p:txBody>
      </p:sp>
    </p:spTree>
    <p:extLst>
      <p:ext uri="{BB962C8B-B14F-4D97-AF65-F5344CB8AC3E}">
        <p14:creationId xmlns:p14="http://schemas.microsoft.com/office/powerpoint/2010/main" val="188729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95B175-38D2-495B-288B-C52DCA446FD4}"/>
              </a:ext>
            </a:extLst>
          </p:cNvPr>
          <p:cNvSpPr>
            <a:spLocks noGrp="1"/>
          </p:cNvSpPr>
          <p:nvPr>
            <p:ph type="title"/>
          </p:nvPr>
        </p:nvSpPr>
        <p:spPr/>
        <p:txBody>
          <a:bodyPr/>
          <a:lstStyle/>
          <a:p>
            <a:r>
              <a:rPr lang="de-DE" dirty="0"/>
              <a:t>Auswahl der Texturen</a:t>
            </a:r>
          </a:p>
        </p:txBody>
      </p:sp>
      <p:sp>
        <p:nvSpPr>
          <p:cNvPr id="3" name="Textplatzhalter 2">
            <a:extLst>
              <a:ext uri="{FF2B5EF4-FFF2-40B4-BE49-F238E27FC236}">
                <a16:creationId xmlns:a16="http://schemas.microsoft.com/office/drawing/2014/main" id="{A33EF481-764C-A9E1-1408-393A0695AF23}"/>
              </a:ext>
            </a:extLst>
          </p:cNvPr>
          <p:cNvSpPr>
            <a:spLocks noGrp="1"/>
          </p:cNvSpPr>
          <p:nvPr>
            <p:ph type="body" idx="1"/>
          </p:nvPr>
        </p:nvSpPr>
        <p:spPr/>
        <p:txBody>
          <a:bodyPr/>
          <a:lstStyle/>
          <a:p>
            <a:r>
              <a:rPr lang="de-DE" dirty="0"/>
              <a:t>Meine Anwendung</a:t>
            </a:r>
          </a:p>
        </p:txBody>
      </p:sp>
      <p:pic>
        <p:nvPicPr>
          <p:cNvPr id="15" name="Inhaltsplatzhalter 14">
            <a:extLst>
              <a:ext uri="{FF2B5EF4-FFF2-40B4-BE49-F238E27FC236}">
                <a16:creationId xmlns:a16="http://schemas.microsoft.com/office/drawing/2014/main" id="{D8C3C021-6049-FC71-7C75-7941F6B19031}"/>
              </a:ext>
            </a:extLst>
          </p:cNvPr>
          <p:cNvPicPr>
            <a:picLocks noGrp="1" noChangeAspect="1"/>
          </p:cNvPicPr>
          <p:nvPr>
            <p:ph sz="half" idx="2"/>
          </p:nvPr>
        </p:nvPicPr>
        <p:blipFill>
          <a:blip r:embed="rId2"/>
          <a:stretch>
            <a:fillRect/>
          </a:stretch>
        </p:blipFill>
        <p:spPr>
          <a:xfrm>
            <a:off x="839788" y="2812577"/>
            <a:ext cx="5157787" cy="3069584"/>
          </a:xfrm>
        </p:spPr>
      </p:pic>
      <p:sp>
        <p:nvSpPr>
          <p:cNvPr id="5" name="Textplatzhalter 4">
            <a:extLst>
              <a:ext uri="{FF2B5EF4-FFF2-40B4-BE49-F238E27FC236}">
                <a16:creationId xmlns:a16="http://schemas.microsoft.com/office/drawing/2014/main" id="{BB2A4663-1B37-006F-795A-F3516C3A78AC}"/>
              </a:ext>
            </a:extLst>
          </p:cNvPr>
          <p:cNvSpPr>
            <a:spLocks noGrp="1"/>
          </p:cNvSpPr>
          <p:nvPr>
            <p:ph type="body" sz="quarter" idx="3"/>
          </p:nvPr>
        </p:nvSpPr>
        <p:spPr/>
        <p:txBody>
          <a:bodyPr/>
          <a:lstStyle/>
          <a:p>
            <a:r>
              <a:rPr lang="de-DE" dirty="0"/>
              <a:t>Special Stage („Blue </a:t>
            </a:r>
            <a:r>
              <a:rPr lang="de-DE" dirty="0" err="1"/>
              <a:t>Sphere</a:t>
            </a:r>
            <a:r>
              <a:rPr lang="de-DE" dirty="0"/>
              <a:t>“) aus Sonic 3 (&amp; </a:t>
            </a:r>
            <a:r>
              <a:rPr lang="de-DE" dirty="0" err="1"/>
              <a:t>Knuckels</a:t>
            </a:r>
            <a:r>
              <a:rPr lang="de-DE" dirty="0"/>
              <a:t>)</a:t>
            </a:r>
          </a:p>
        </p:txBody>
      </p:sp>
      <p:pic>
        <p:nvPicPr>
          <p:cNvPr id="12" name="Inhaltsplatzhalter 11" descr="Ein Bild, das Spiele, Hallensportarten, Screenshot, Text enthält.">
            <a:extLst>
              <a:ext uri="{FF2B5EF4-FFF2-40B4-BE49-F238E27FC236}">
                <a16:creationId xmlns:a16="http://schemas.microsoft.com/office/drawing/2014/main" id="{25A69D20-8546-B4E5-D39B-681E989D2269}"/>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487064" y="2758817"/>
            <a:ext cx="4554597" cy="3188218"/>
          </a:xfrm>
        </p:spPr>
      </p:pic>
      <p:sp>
        <p:nvSpPr>
          <p:cNvPr id="13" name="Textfeld 12">
            <a:extLst>
              <a:ext uri="{FF2B5EF4-FFF2-40B4-BE49-F238E27FC236}">
                <a16:creationId xmlns:a16="http://schemas.microsoft.com/office/drawing/2014/main" id="{4DD7BB02-407C-4CEF-14F4-193C15853E31}"/>
              </a:ext>
            </a:extLst>
          </p:cNvPr>
          <p:cNvSpPr txBox="1"/>
          <p:nvPr/>
        </p:nvSpPr>
        <p:spPr>
          <a:xfrm>
            <a:off x="6486495" y="5951558"/>
            <a:ext cx="4632954" cy="400110"/>
          </a:xfrm>
          <a:prstGeom prst="rect">
            <a:avLst/>
          </a:prstGeom>
          <a:noFill/>
        </p:spPr>
        <p:txBody>
          <a:bodyPr wrap="square" rtlCol="0">
            <a:spAutoFit/>
          </a:bodyPr>
          <a:lstStyle/>
          <a:p>
            <a:r>
              <a:rPr lang="de-DE" sz="1000" b="1" dirty="0"/>
              <a:t>Quelle: </a:t>
            </a:r>
            <a:r>
              <a:rPr lang="de-DE" sz="1000" dirty="0"/>
              <a:t>https://info.sonicretro.org/Special_Stage_(Sonic_the_Hedgehog_3_%26_Knuckles)</a:t>
            </a:r>
          </a:p>
        </p:txBody>
      </p:sp>
    </p:spTree>
    <p:extLst>
      <p:ext uri="{BB962C8B-B14F-4D97-AF65-F5344CB8AC3E}">
        <p14:creationId xmlns:p14="http://schemas.microsoft.com/office/powerpoint/2010/main" val="4230590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377BEF-0C5A-3E9E-561B-DEFEFC73DE3D}"/>
              </a:ext>
            </a:extLst>
          </p:cNvPr>
          <p:cNvSpPr>
            <a:spLocks noGrp="1"/>
          </p:cNvSpPr>
          <p:nvPr>
            <p:ph type="title"/>
          </p:nvPr>
        </p:nvSpPr>
        <p:spPr/>
        <p:txBody>
          <a:bodyPr/>
          <a:lstStyle/>
          <a:p>
            <a:r>
              <a:rPr lang="de-DE" dirty="0"/>
              <a:t>Auswahl der Texturen</a:t>
            </a:r>
          </a:p>
        </p:txBody>
      </p:sp>
      <p:pic>
        <p:nvPicPr>
          <p:cNvPr id="5" name="Inhaltsplatzhalter 4">
            <a:extLst>
              <a:ext uri="{FF2B5EF4-FFF2-40B4-BE49-F238E27FC236}">
                <a16:creationId xmlns:a16="http://schemas.microsoft.com/office/drawing/2014/main" id="{025B05BF-B420-36F4-F6C5-2DEBC077407F}"/>
              </a:ext>
            </a:extLst>
          </p:cNvPr>
          <p:cNvPicPr>
            <a:picLocks noGrp="1" noChangeAspect="1"/>
          </p:cNvPicPr>
          <p:nvPr>
            <p:ph idx="1"/>
          </p:nvPr>
        </p:nvPicPr>
        <p:blipFill>
          <a:blip r:embed="rId2"/>
          <a:stretch>
            <a:fillRect/>
          </a:stretch>
        </p:blipFill>
        <p:spPr>
          <a:xfrm>
            <a:off x="2449861" y="1825625"/>
            <a:ext cx="7292278" cy="4351338"/>
          </a:xfrm>
        </p:spPr>
      </p:pic>
    </p:spTree>
    <p:extLst>
      <p:ext uri="{BB962C8B-B14F-4D97-AF65-F5344CB8AC3E}">
        <p14:creationId xmlns:p14="http://schemas.microsoft.com/office/powerpoint/2010/main" val="1414727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46C6AF-62B6-2C76-2536-2577C73ADC1C}"/>
              </a:ext>
            </a:extLst>
          </p:cNvPr>
          <p:cNvSpPr>
            <a:spLocks noGrp="1"/>
          </p:cNvSpPr>
          <p:nvPr>
            <p:ph type="title"/>
          </p:nvPr>
        </p:nvSpPr>
        <p:spPr/>
        <p:txBody>
          <a:bodyPr/>
          <a:lstStyle/>
          <a:p>
            <a:r>
              <a:rPr lang="de-DE" dirty="0"/>
              <a:t>Generierung der Landschaft</a:t>
            </a:r>
          </a:p>
        </p:txBody>
      </p:sp>
      <p:sp>
        <p:nvSpPr>
          <p:cNvPr id="3" name="Inhaltsplatzhalter 2">
            <a:extLst>
              <a:ext uri="{FF2B5EF4-FFF2-40B4-BE49-F238E27FC236}">
                <a16:creationId xmlns:a16="http://schemas.microsoft.com/office/drawing/2014/main" id="{CAE18F9E-6824-DE9A-356A-152764DDE704}"/>
              </a:ext>
            </a:extLst>
          </p:cNvPr>
          <p:cNvSpPr>
            <a:spLocks noGrp="1"/>
          </p:cNvSpPr>
          <p:nvPr>
            <p:ph idx="1"/>
          </p:nvPr>
        </p:nvSpPr>
        <p:spPr/>
        <p:txBody>
          <a:bodyPr/>
          <a:lstStyle/>
          <a:p>
            <a:r>
              <a:rPr lang="de-DE" dirty="0"/>
              <a:t>Generierung der Landschaft</a:t>
            </a:r>
          </a:p>
          <a:p>
            <a:r>
              <a:rPr lang="de-DE" dirty="0"/>
              <a:t>Einsatz des </a:t>
            </a:r>
            <a:r>
              <a:rPr lang="de-DE" dirty="0" err="1"/>
              <a:t>Quadtrees</a:t>
            </a:r>
            <a:endParaRPr lang="de-DE" dirty="0"/>
          </a:p>
          <a:p>
            <a:r>
              <a:rPr lang="de-DE" dirty="0"/>
              <a:t>Viewing </a:t>
            </a:r>
            <a:r>
              <a:rPr lang="de-DE" dirty="0" err="1"/>
              <a:t>Frustrum</a:t>
            </a:r>
            <a:endParaRPr lang="de-DE" dirty="0"/>
          </a:p>
          <a:p>
            <a:r>
              <a:rPr lang="de-DE" dirty="0"/>
              <a:t>Löschen der Objekte</a:t>
            </a:r>
          </a:p>
        </p:txBody>
      </p:sp>
    </p:spTree>
    <p:extLst>
      <p:ext uri="{BB962C8B-B14F-4D97-AF65-F5344CB8AC3E}">
        <p14:creationId xmlns:p14="http://schemas.microsoft.com/office/powerpoint/2010/main" val="1874020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E2AECC-2E61-B4AE-40C6-9090E23BF3BC}"/>
              </a:ext>
            </a:extLst>
          </p:cNvPr>
          <p:cNvSpPr>
            <a:spLocks noGrp="1"/>
          </p:cNvSpPr>
          <p:nvPr>
            <p:ph type="title"/>
          </p:nvPr>
        </p:nvSpPr>
        <p:spPr/>
        <p:txBody>
          <a:bodyPr/>
          <a:lstStyle/>
          <a:p>
            <a:r>
              <a:rPr lang="de-DE" dirty="0"/>
              <a:t>Generierung der Landschaft</a:t>
            </a:r>
          </a:p>
        </p:txBody>
      </p:sp>
      <p:sp>
        <p:nvSpPr>
          <p:cNvPr id="4" name="Textplatzhalter 3">
            <a:extLst>
              <a:ext uri="{FF2B5EF4-FFF2-40B4-BE49-F238E27FC236}">
                <a16:creationId xmlns:a16="http://schemas.microsoft.com/office/drawing/2014/main" id="{C4F38619-03B1-BDE0-8F19-E22DAE407EF3}"/>
              </a:ext>
            </a:extLst>
          </p:cNvPr>
          <p:cNvSpPr>
            <a:spLocks noGrp="1"/>
          </p:cNvSpPr>
          <p:nvPr>
            <p:ph type="body" sz="half" idx="2"/>
          </p:nvPr>
        </p:nvSpPr>
        <p:spPr/>
        <p:txBody>
          <a:bodyPr/>
          <a:lstStyle/>
          <a:p>
            <a:pPr marL="285750" indent="-285750">
              <a:buFont typeface="Arial" panose="020B0604020202020204" pitchFamily="34" charset="0"/>
              <a:buChar char="•"/>
            </a:pPr>
            <a:r>
              <a:rPr lang="de-DE" dirty="0"/>
              <a:t>Landschaftselemente werden in einer Gruppe gespeichert</a:t>
            </a:r>
          </a:p>
          <a:p>
            <a:pPr marL="285750" indent="-285750">
              <a:buFont typeface="Arial" panose="020B0604020202020204" pitchFamily="34" charset="0"/>
              <a:buChar char="•"/>
            </a:pPr>
            <a:r>
              <a:rPr lang="de-DE" dirty="0"/>
              <a:t>Die jeweilige Tiefe (in Z-Richtung) wird gespeichert.</a:t>
            </a:r>
          </a:p>
          <a:p>
            <a:pPr marL="285750" indent="-285750">
              <a:buFont typeface="Arial" panose="020B0604020202020204" pitchFamily="34" charset="0"/>
              <a:buChar char="•"/>
            </a:pPr>
            <a:r>
              <a:rPr lang="de-DE" dirty="0"/>
              <a:t>Für die Oberfläche wird nur die Z-Koordinate geändert.</a:t>
            </a:r>
          </a:p>
          <a:p>
            <a:pPr marL="285750" indent="-285750">
              <a:buFont typeface="Arial" panose="020B0604020202020204" pitchFamily="34" charset="0"/>
              <a:buChar char="•"/>
            </a:pPr>
            <a:r>
              <a:rPr lang="de-DE" dirty="0"/>
              <a:t>Für jede Landschaft werden 10 rote Kugeln erstellt</a:t>
            </a:r>
          </a:p>
          <a:p>
            <a:pPr marL="742950" lvl="1" indent="-285750">
              <a:buFont typeface="Arial" panose="020B0604020202020204" pitchFamily="34" charset="0"/>
              <a:buChar char="•"/>
            </a:pPr>
            <a:r>
              <a:rPr lang="de-DE" dirty="0"/>
              <a:t>Radius, X- und Z- Koordinaten werden zufällig bestimmt</a:t>
            </a:r>
          </a:p>
          <a:p>
            <a:endParaRPr lang="de-DE" dirty="0"/>
          </a:p>
        </p:txBody>
      </p:sp>
      <p:pic>
        <p:nvPicPr>
          <p:cNvPr id="10" name="Grafik 9">
            <a:extLst>
              <a:ext uri="{FF2B5EF4-FFF2-40B4-BE49-F238E27FC236}">
                <a16:creationId xmlns:a16="http://schemas.microsoft.com/office/drawing/2014/main" id="{C80419C8-2154-3B7E-495C-8FEEF86DBA52}"/>
              </a:ext>
            </a:extLst>
          </p:cNvPr>
          <p:cNvPicPr>
            <a:picLocks noChangeAspect="1"/>
          </p:cNvPicPr>
          <p:nvPr/>
        </p:nvPicPr>
        <p:blipFill>
          <a:blip r:embed="rId2"/>
          <a:stretch>
            <a:fillRect/>
          </a:stretch>
        </p:blipFill>
        <p:spPr>
          <a:xfrm>
            <a:off x="5571847" y="552265"/>
            <a:ext cx="6231965" cy="5316723"/>
          </a:xfrm>
          <a:prstGeom prst="rect">
            <a:avLst/>
          </a:prstGeom>
        </p:spPr>
      </p:pic>
    </p:spTree>
    <p:extLst>
      <p:ext uri="{BB962C8B-B14F-4D97-AF65-F5344CB8AC3E}">
        <p14:creationId xmlns:p14="http://schemas.microsoft.com/office/powerpoint/2010/main" val="3599502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5D0D62-B21D-A055-6614-7B03445E0D92}"/>
              </a:ext>
            </a:extLst>
          </p:cNvPr>
          <p:cNvSpPr>
            <a:spLocks noGrp="1"/>
          </p:cNvSpPr>
          <p:nvPr>
            <p:ph type="title"/>
          </p:nvPr>
        </p:nvSpPr>
        <p:spPr/>
        <p:txBody>
          <a:bodyPr/>
          <a:lstStyle/>
          <a:p>
            <a:r>
              <a:rPr lang="de-DE" dirty="0"/>
              <a:t>Einsatz des </a:t>
            </a:r>
            <a:r>
              <a:rPr lang="de-DE" dirty="0" err="1"/>
              <a:t>Quadtrees</a:t>
            </a:r>
            <a:endParaRPr lang="de-DE" dirty="0"/>
          </a:p>
        </p:txBody>
      </p:sp>
      <p:sp>
        <p:nvSpPr>
          <p:cNvPr id="4" name="Textplatzhalter 3">
            <a:extLst>
              <a:ext uri="{FF2B5EF4-FFF2-40B4-BE49-F238E27FC236}">
                <a16:creationId xmlns:a16="http://schemas.microsoft.com/office/drawing/2014/main" id="{E04189B0-3DB0-1313-9C40-60F451098045}"/>
              </a:ext>
            </a:extLst>
          </p:cNvPr>
          <p:cNvSpPr>
            <a:spLocks noGrp="1"/>
          </p:cNvSpPr>
          <p:nvPr>
            <p:ph type="body" sz="half" idx="2"/>
          </p:nvPr>
        </p:nvSpPr>
        <p:spPr/>
        <p:txBody>
          <a:bodyPr/>
          <a:lstStyle/>
          <a:p>
            <a:pPr marL="285750" indent="-285750">
              <a:buFont typeface="Arial" panose="020B0604020202020204" pitchFamily="34" charset="0"/>
              <a:buChar char="•"/>
            </a:pPr>
            <a:r>
              <a:rPr lang="de-DE" dirty="0"/>
              <a:t>Fokus nur auf die Kugeln</a:t>
            </a:r>
          </a:p>
          <a:p>
            <a:pPr marL="285750" indent="-285750">
              <a:buFont typeface="Arial" panose="020B0604020202020204" pitchFamily="34" charset="0"/>
              <a:buChar char="•"/>
            </a:pPr>
            <a:r>
              <a:rPr lang="de-DE" dirty="0"/>
              <a:t>Für jeden Frame:</a:t>
            </a:r>
          </a:p>
          <a:p>
            <a:pPr marL="742950" lvl="1" indent="-285750">
              <a:buFont typeface="Arial" panose="020B0604020202020204" pitchFamily="34" charset="0"/>
              <a:buChar char="•"/>
            </a:pPr>
            <a:r>
              <a:rPr lang="de-DE" dirty="0" err="1"/>
              <a:t>Quadtree</a:t>
            </a:r>
            <a:r>
              <a:rPr lang="de-DE" dirty="0"/>
              <a:t> leeren</a:t>
            </a:r>
          </a:p>
          <a:p>
            <a:pPr marL="742950" lvl="1" indent="-285750">
              <a:buFont typeface="Arial" panose="020B0604020202020204" pitchFamily="34" charset="0"/>
              <a:buChar char="•"/>
            </a:pPr>
            <a:r>
              <a:rPr lang="de-DE" dirty="0"/>
              <a:t>Berechtigte Kugeln werden hinzugefügt</a:t>
            </a:r>
          </a:p>
          <a:p>
            <a:pPr marL="742950" lvl="1" indent="-285750">
              <a:buFont typeface="Arial" panose="020B0604020202020204" pitchFamily="34" charset="0"/>
              <a:buChar char="•"/>
            </a:pPr>
            <a:r>
              <a:rPr lang="de-DE" dirty="0"/>
              <a:t>Falls eine Kugel sich im </a:t>
            </a:r>
            <a:r>
              <a:rPr lang="de-DE" dirty="0" err="1"/>
              <a:t>Quadtree</a:t>
            </a:r>
            <a:r>
              <a:rPr lang="de-DE" dirty="0"/>
              <a:t> befindet:</a:t>
            </a:r>
          </a:p>
          <a:p>
            <a:pPr marL="1200150" lvl="2" indent="-285750">
              <a:buFont typeface="Arial" panose="020B0604020202020204" pitchFamily="34" charset="0"/>
              <a:buChar char="•"/>
            </a:pPr>
            <a:r>
              <a:rPr lang="de-DE" dirty="0"/>
              <a:t>Sichtbar</a:t>
            </a:r>
          </a:p>
          <a:p>
            <a:pPr marL="742950" lvl="1" indent="-285750">
              <a:buFont typeface="Arial" panose="020B0604020202020204" pitchFamily="34" charset="0"/>
              <a:buChar char="•"/>
            </a:pPr>
            <a:r>
              <a:rPr lang="de-DE" dirty="0"/>
              <a:t>Sonst:</a:t>
            </a:r>
          </a:p>
          <a:p>
            <a:pPr marL="1200150" lvl="2" indent="-285750">
              <a:buFont typeface="Arial" panose="020B0604020202020204" pitchFamily="34" charset="0"/>
              <a:buChar char="•"/>
            </a:pPr>
            <a:r>
              <a:rPr lang="de-DE" dirty="0"/>
              <a:t>Unsichtbar</a:t>
            </a:r>
          </a:p>
          <a:p>
            <a:pPr marL="285750" indent="-285750">
              <a:buFont typeface="Arial" panose="020B0604020202020204" pitchFamily="34" charset="0"/>
              <a:buChar char="•"/>
            </a:pPr>
            <a:r>
              <a:rPr lang="de-DE" dirty="0"/>
              <a:t>Sichtbar = Rendern</a:t>
            </a:r>
          </a:p>
        </p:txBody>
      </p:sp>
      <p:pic>
        <p:nvPicPr>
          <p:cNvPr id="10" name="Grafik 9">
            <a:extLst>
              <a:ext uri="{FF2B5EF4-FFF2-40B4-BE49-F238E27FC236}">
                <a16:creationId xmlns:a16="http://schemas.microsoft.com/office/drawing/2014/main" id="{F70A7A6B-6C90-00A3-F0DA-965E7E82EF7A}"/>
              </a:ext>
            </a:extLst>
          </p:cNvPr>
          <p:cNvPicPr>
            <a:picLocks noChangeAspect="1"/>
          </p:cNvPicPr>
          <p:nvPr/>
        </p:nvPicPr>
        <p:blipFill>
          <a:blip r:embed="rId2"/>
          <a:stretch>
            <a:fillRect/>
          </a:stretch>
        </p:blipFill>
        <p:spPr>
          <a:xfrm>
            <a:off x="6096000" y="459062"/>
            <a:ext cx="5685692" cy="5939875"/>
          </a:xfrm>
          <a:prstGeom prst="rect">
            <a:avLst/>
          </a:prstGeom>
        </p:spPr>
      </p:pic>
    </p:spTree>
    <p:extLst>
      <p:ext uri="{BB962C8B-B14F-4D97-AF65-F5344CB8AC3E}">
        <p14:creationId xmlns:p14="http://schemas.microsoft.com/office/powerpoint/2010/main" val="3607743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516826-9303-4D9D-5880-AAC88D6B1861}"/>
              </a:ext>
            </a:extLst>
          </p:cNvPr>
          <p:cNvSpPr>
            <a:spLocks noGrp="1"/>
          </p:cNvSpPr>
          <p:nvPr>
            <p:ph type="title"/>
          </p:nvPr>
        </p:nvSpPr>
        <p:spPr/>
        <p:txBody>
          <a:bodyPr/>
          <a:lstStyle/>
          <a:p>
            <a:r>
              <a:rPr lang="de-DE" dirty="0"/>
              <a:t>Viewing </a:t>
            </a:r>
            <a:r>
              <a:rPr lang="de-DE" dirty="0" err="1"/>
              <a:t>Frustrum</a:t>
            </a:r>
            <a:endParaRPr lang="de-DE" dirty="0"/>
          </a:p>
        </p:txBody>
      </p:sp>
      <p:sp>
        <p:nvSpPr>
          <p:cNvPr id="4" name="Textplatzhalter 3">
            <a:extLst>
              <a:ext uri="{FF2B5EF4-FFF2-40B4-BE49-F238E27FC236}">
                <a16:creationId xmlns:a16="http://schemas.microsoft.com/office/drawing/2014/main" id="{9D1ECE94-05FA-CAEB-3F10-9A547D023E47}"/>
              </a:ext>
            </a:extLst>
          </p:cNvPr>
          <p:cNvSpPr>
            <a:spLocks noGrp="1"/>
          </p:cNvSpPr>
          <p:nvPr>
            <p:ph type="body" sz="half" idx="2"/>
          </p:nvPr>
        </p:nvSpPr>
        <p:spPr/>
        <p:txBody>
          <a:bodyPr/>
          <a:lstStyle/>
          <a:p>
            <a:pPr marL="285750" indent="-285750">
              <a:buFont typeface="Arial" panose="020B0604020202020204" pitchFamily="34" charset="0"/>
              <a:buChar char="•"/>
            </a:pPr>
            <a:r>
              <a:rPr lang="de-DE" dirty="0"/>
              <a:t>Sehr einfach gehalten, da Kamer nicht bewegt werden kann.</a:t>
            </a:r>
          </a:p>
          <a:p>
            <a:pPr marL="285750" indent="-285750">
              <a:buFont typeface="Arial" panose="020B0604020202020204" pitchFamily="34" charset="0"/>
              <a:buChar char="•"/>
            </a:pPr>
            <a:r>
              <a:rPr lang="de-DE" dirty="0"/>
              <a:t>Viewing </a:t>
            </a:r>
            <a:r>
              <a:rPr lang="de-DE" dirty="0" err="1"/>
              <a:t>Frustrum</a:t>
            </a:r>
            <a:r>
              <a:rPr lang="de-DE" dirty="0"/>
              <a:t> ist nur abhängig von der jeweiligen Z-Position der Kamera</a:t>
            </a:r>
          </a:p>
          <a:p>
            <a:pPr marL="285750" indent="-285750">
              <a:buFont typeface="Arial" panose="020B0604020202020204" pitchFamily="34" charset="0"/>
              <a:buChar char="•"/>
            </a:pPr>
            <a:r>
              <a:rPr lang="de-DE" dirty="0"/>
              <a:t>Test, ob eine Kugel sich vollständig im Viewing </a:t>
            </a:r>
            <a:r>
              <a:rPr lang="de-DE" dirty="0" err="1"/>
              <a:t>Frustrum</a:t>
            </a:r>
            <a:r>
              <a:rPr lang="de-DE" dirty="0"/>
              <a:t> befindet</a:t>
            </a:r>
          </a:p>
          <a:p>
            <a:pPr marL="285750" indent="-285750">
              <a:buFont typeface="Arial" panose="020B0604020202020204" pitchFamily="34" charset="0"/>
              <a:buChar char="•"/>
            </a:pPr>
            <a:endParaRPr lang="de-DE" dirty="0"/>
          </a:p>
        </p:txBody>
      </p:sp>
      <p:pic>
        <p:nvPicPr>
          <p:cNvPr id="6" name="Grafik 5">
            <a:extLst>
              <a:ext uri="{FF2B5EF4-FFF2-40B4-BE49-F238E27FC236}">
                <a16:creationId xmlns:a16="http://schemas.microsoft.com/office/drawing/2014/main" id="{6B6340D3-6EB0-E99F-24C1-06B91FF9410F}"/>
              </a:ext>
            </a:extLst>
          </p:cNvPr>
          <p:cNvPicPr>
            <a:picLocks noChangeAspect="1"/>
          </p:cNvPicPr>
          <p:nvPr/>
        </p:nvPicPr>
        <p:blipFill>
          <a:blip r:embed="rId2"/>
          <a:stretch>
            <a:fillRect/>
          </a:stretch>
        </p:blipFill>
        <p:spPr>
          <a:xfrm>
            <a:off x="5108329" y="2514235"/>
            <a:ext cx="6969369" cy="2897917"/>
          </a:xfrm>
          <a:prstGeom prst="rect">
            <a:avLst/>
          </a:prstGeom>
        </p:spPr>
      </p:pic>
    </p:spTree>
    <p:extLst>
      <p:ext uri="{BB962C8B-B14F-4D97-AF65-F5344CB8AC3E}">
        <p14:creationId xmlns:p14="http://schemas.microsoft.com/office/powerpoint/2010/main" val="379064509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1146</Words>
  <Application>Microsoft Office PowerPoint</Application>
  <PresentationFormat>Breitbild</PresentationFormat>
  <Paragraphs>132</Paragraphs>
  <Slides>13</Slides>
  <Notes>2</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13</vt:i4>
      </vt:variant>
    </vt:vector>
  </HeadingPairs>
  <TitlesOfParts>
    <vt:vector size="17" baseType="lpstr">
      <vt:lpstr>Arial</vt:lpstr>
      <vt:lpstr>Calibri</vt:lpstr>
      <vt:lpstr>Calibri Light</vt:lpstr>
      <vt:lpstr>Office</vt:lpstr>
      <vt:lpstr>Portfolio 01 - Spieleprogrammierung</vt:lpstr>
      <vt:lpstr>Inhalt</vt:lpstr>
      <vt:lpstr>Funktionalität der Anwendung</vt:lpstr>
      <vt:lpstr>Auswahl der Texturen</vt:lpstr>
      <vt:lpstr>Auswahl der Texturen</vt:lpstr>
      <vt:lpstr>Generierung der Landschaft</vt:lpstr>
      <vt:lpstr>Generierung der Landschaft</vt:lpstr>
      <vt:lpstr>Einsatz des Quadtrees</vt:lpstr>
      <vt:lpstr>Viewing Frustrum</vt:lpstr>
      <vt:lpstr>Löschen der Objekte</vt:lpstr>
      <vt:lpstr>Exportierungsmöglichkeit</vt:lpstr>
      <vt:lpstr>Erfahrungen mit ChatGPT</vt:lpstr>
      <vt:lpstr>Zusammenfassung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Portfolio 01 - Spieleprogrammierung</dc:title>
  <dc:creator>jan.rupp06@web.de</dc:creator>
  <cp:lastModifiedBy>jan.rupp06@web.de</cp:lastModifiedBy>
  <cp:revision>8</cp:revision>
  <dcterms:created xsi:type="dcterms:W3CDTF">2023-05-31T12:26:53Z</dcterms:created>
  <dcterms:modified xsi:type="dcterms:W3CDTF">2023-05-31T13:41:19Z</dcterms:modified>
</cp:coreProperties>
</file>