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0" r:id="rId6"/>
    <p:sldId id="262" r:id="rId7"/>
    <p:sldId id="27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36C9A-4576-48EA-9FA2-24554D5C4FB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8C2F9-CCF3-4820-A397-72002E362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8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 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turn, this caused a huge economic strain. At the time COVID was a very new and unknown virus and as such there was no vaccine for it. Research institutions were rushing to create a vaccine that is safe and could mitigate the drastic effects that the virus had on the world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8C2F9-CCF3-4820-A397-72002E3621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4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Interpreting F1-score: https://stephenallwright.com/interpret-f1-score/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8C2F9-CCF3-4820-A397-72002E3621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4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5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3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9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9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16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21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02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7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8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53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99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6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0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06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9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F08B7-0289-4D25-85C0-B412780FD633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F5B30F-2946-429C-8424-A995366E3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16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8513-5EAF-16EA-A152-2C218724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305" y="1380069"/>
            <a:ext cx="9474718" cy="2048932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 Nova" panose="020B0604020202020204" pitchFamily="34" charset="0"/>
              </a:rPr>
              <a:t>COVID-19 Dataset: Predicting High and Low-Risk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72B-C6CA-DDB8-DC57-AAB8D08A3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>
                <a:latin typeface="Arial Nova" panose="020B0504020202020204" pitchFamily="34" charset="0"/>
              </a:rPr>
              <a:t>By Jan Owczarek</a:t>
            </a:r>
          </a:p>
        </p:txBody>
      </p:sp>
    </p:spTree>
    <p:extLst>
      <p:ext uri="{BB962C8B-B14F-4D97-AF65-F5344CB8AC3E}">
        <p14:creationId xmlns:p14="http://schemas.microsoft.com/office/powerpoint/2010/main" val="426839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Data Processing II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3D900A-26D5-7F15-D80C-7722E21BFF84}"/>
              </a:ext>
            </a:extLst>
          </p:cNvPr>
          <p:cNvSpPr txBox="1">
            <a:spLocks/>
          </p:cNvSpPr>
          <p:nvPr/>
        </p:nvSpPr>
        <p:spPr>
          <a:xfrm>
            <a:off x="1484311" y="1814945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63BCDA-B2F9-7792-9CAB-0CF057760235}"/>
              </a:ext>
            </a:extLst>
          </p:cNvPr>
          <p:cNvSpPr txBox="1">
            <a:spLocks/>
          </p:cNvSpPr>
          <p:nvPr/>
        </p:nvSpPr>
        <p:spPr>
          <a:xfrm>
            <a:off x="1484310" y="1814945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features ‘CLASSIFICATION_FINAL’ and ‘MEDICAL_UNIT’ were one hot encoded.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B7B791-8D61-F3F4-7A6A-3E9870CC4BA5}"/>
              </a:ext>
            </a:extLst>
          </p:cNvPr>
          <p:cNvSpPr txBox="1">
            <a:spLocks/>
          </p:cNvSpPr>
          <p:nvPr/>
        </p:nvSpPr>
        <p:spPr>
          <a:xfrm>
            <a:off x="1484309" y="2864428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features that contained missing values had samples removed, the missing value proportions were very small.</a:t>
            </a:r>
          </a:p>
        </p:txBody>
      </p:sp>
    </p:spTree>
    <p:extLst>
      <p:ext uri="{BB962C8B-B14F-4D97-AF65-F5344CB8AC3E}">
        <p14:creationId xmlns:p14="http://schemas.microsoft.com/office/powerpoint/2010/main" val="186730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Modelling 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3D900A-26D5-7F15-D80C-7722E21BFF84}"/>
              </a:ext>
            </a:extLst>
          </p:cNvPr>
          <p:cNvSpPr txBox="1">
            <a:spLocks/>
          </p:cNvSpPr>
          <p:nvPr/>
        </p:nvSpPr>
        <p:spPr>
          <a:xfrm>
            <a:off x="1484311" y="1814945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63BCDA-B2F9-7792-9CAB-0CF057760235}"/>
              </a:ext>
            </a:extLst>
          </p:cNvPr>
          <p:cNvSpPr txBox="1">
            <a:spLocks/>
          </p:cNvSpPr>
          <p:nvPr/>
        </p:nvSpPr>
        <p:spPr>
          <a:xfrm>
            <a:off x="1484310" y="1814945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 was binary and signified whether the patient died or not.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B7B791-8D61-F3F4-7A6A-3E9870CC4BA5}"/>
              </a:ext>
            </a:extLst>
          </p:cNvPr>
          <p:cNvSpPr txBox="1">
            <a:spLocks/>
          </p:cNvSpPr>
          <p:nvPr/>
        </p:nvSpPr>
        <p:spPr>
          <a:xfrm>
            <a:off x="1484309" y="2864428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6BD0-51D2-36E9-4F73-C5F64A856B80}"/>
              </a:ext>
            </a:extLst>
          </p:cNvPr>
          <p:cNvSpPr txBox="1">
            <a:spLocks/>
          </p:cNvSpPr>
          <p:nvPr/>
        </p:nvSpPr>
        <p:spPr>
          <a:xfrm>
            <a:off x="1484309" y="2452255"/>
            <a:ext cx="10018713" cy="207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Initially, 3 test models were generated on a small sample. These were: 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K-Nearest Neighbours </a:t>
            </a:r>
            <a:b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 </a:t>
            </a:r>
            <a:b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53EB65-46B0-D3E2-D4CA-0A303C8F41AF}"/>
              </a:ext>
            </a:extLst>
          </p:cNvPr>
          <p:cNvSpPr txBox="1">
            <a:spLocks/>
          </p:cNvSpPr>
          <p:nvPr/>
        </p:nvSpPr>
        <p:spPr>
          <a:xfrm>
            <a:off x="1484307" y="4935682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promising models were </a:t>
            </a:r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6FC91-3944-47C6-C151-7C040D3BD1DC}"/>
              </a:ext>
            </a:extLst>
          </p:cNvPr>
          <p:cNvSpPr txBox="1">
            <a:spLocks/>
          </p:cNvSpPr>
          <p:nvPr/>
        </p:nvSpPr>
        <p:spPr>
          <a:xfrm>
            <a:off x="1484307" y="4223906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was randomly under-sampled and scaled.</a:t>
            </a:r>
          </a:p>
        </p:txBody>
      </p:sp>
    </p:spTree>
    <p:extLst>
      <p:ext uri="{BB962C8B-B14F-4D97-AF65-F5344CB8AC3E}">
        <p14:creationId xmlns:p14="http://schemas.microsoft.com/office/powerpoint/2010/main" val="186927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Modelling II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3D900A-26D5-7F15-D80C-7722E21BFF84}"/>
              </a:ext>
            </a:extLst>
          </p:cNvPr>
          <p:cNvSpPr txBox="1">
            <a:spLocks/>
          </p:cNvSpPr>
          <p:nvPr/>
        </p:nvSpPr>
        <p:spPr>
          <a:xfrm>
            <a:off x="1484311" y="1814945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63BCDA-B2F9-7792-9CAB-0CF057760235}"/>
              </a:ext>
            </a:extLst>
          </p:cNvPr>
          <p:cNvSpPr txBox="1">
            <a:spLocks/>
          </p:cNvSpPr>
          <p:nvPr/>
        </p:nvSpPr>
        <p:spPr>
          <a:xfrm>
            <a:off x="1484310" y="1814945"/>
            <a:ext cx="10018713" cy="1683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variants of resampling were tested on both models: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under-sampling</a:t>
            </a:r>
            <a:br>
              <a:rPr lang="en-GB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 Minority Oversampling Technique (SMOTE)</a:t>
            </a:r>
            <a:br>
              <a:rPr lang="en-GB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under-sampling and SMOTE.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B7B791-8D61-F3F4-7A6A-3E9870CC4BA5}"/>
              </a:ext>
            </a:extLst>
          </p:cNvPr>
          <p:cNvSpPr txBox="1">
            <a:spLocks/>
          </p:cNvSpPr>
          <p:nvPr/>
        </p:nvSpPr>
        <p:spPr>
          <a:xfrm>
            <a:off x="1484309" y="2864428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264BF0-A70F-0477-1B17-DEE2981ED250}"/>
              </a:ext>
            </a:extLst>
          </p:cNvPr>
          <p:cNvSpPr txBox="1">
            <a:spLocks/>
          </p:cNvSpPr>
          <p:nvPr/>
        </p:nvSpPr>
        <p:spPr>
          <a:xfrm>
            <a:off x="1484308" y="3186546"/>
            <a:ext cx="10018713" cy="1683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Additionally, as a form of experimentation,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Principal Component Analysis (PCA)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tested on all the resampling variants for logistic regression.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DF2408-A6F4-2B28-EF93-A849C662601B}"/>
              </a:ext>
            </a:extLst>
          </p:cNvPr>
          <p:cNvSpPr txBox="1">
            <a:spLocks/>
          </p:cNvSpPr>
          <p:nvPr/>
        </p:nvSpPr>
        <p:spPr>
          <a:xfrm>
            <a:off x="1484307" y="4547756"/>
            <a:ext cx="10018713" cy="121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cases, the data was split into a training sample (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80%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a testing sample (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20%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stratifying the target to get equal distributions in each sample.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2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Modelling III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3D900A-26D5-7F15-D80C-7722E21BFF84}"/>
              </a:ext>
            </a:extLst>
          </p:cNvPr>
          <p:cNvSpPr txBox="1">
            <a:spLocks/>
          </p:cNvSpPr>
          <p:nvPr/>
        </p:nvSpPr>
        <p:spPr>
          <a:xfrm>
            <a:off x="1484311" y="1814945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63BCDA-B2F9-7792-9CAB-0CF057760235}"/>
              </a:ext>
            </a:extLst>
          </p:cNvPr>
          <p:cNvSpPr txBox="1">
            <a:spLocks/>
          </p:cNvSpPr>
          <p:nvPr/>
        </p:nvSpPr>
        <p:spPr>
          <a:xfrm>
            <a:off x="1484310" y="1814945"/>
            <a:ext cx="10018713" cy="132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z-score scaling was applied to data that was used for Logistic Regression models.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B7B791-8D61-F3F4-7A6A-3E9870CC4BA5}"/>
              </a:ext>
            </a:extLst>
          </p:cNvPr>
          <p:cNvSpPr txBox="1">
            <a:spLocks/>
          </p:cNvSpPr>
          <p:nvPr/>
        </p:nvSpPr>
        <p:spPr>
          <a:xfrm>
            <a:off x="1484309" y="2864428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098F-492E-ECDA-CD08-7FB0470F7708}"/>
              </a:ext>
            </a:extLst>
          </p:cNvPr>
          <p:cNvSpPr txBox="1">
            <a:spLocks/>
          </p:cNvSpPr>
          <p:nvPr/>
        </p:nvSpPr>
        <p:spPr>
          <a:xfrm>
            <a:off x="1484309" y="2821130"/>
            <a:ext cx="10018713" cy="132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 searching was applied to the Random Forest models to select the best hyper-parameters.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B25522-2236-9D2D-26A9-20F9DE5D76D1}"/>
              </a:ext>
            </a:extLst>
          </p:cNvPr>
          <p:cNvSpPr txBox="1">
            <a:spLocks/>
          </p:cNvSpPr>
          <p:nvPr/>
        </p:nvSpPr>
        <p:spPr>
          <a:xfrm>
            <a:off x="1484309" y="3835108"/>
            <a:ext cx="10018713" cy="132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was applied to Logistic Regression models, based on Pearson correlation coefficients.</a:t>
            </a:r>
          </a:p>
        </p:txBody>
      </p:sp>
    </p:spTree>
    <p:extLst>
      <p:ext uri="{BB962C8B-B14F-4D97-AF65-F5344CB8AC3E}">
        <p14:creationId xmlns:p14="http://schemas.microsoft.com/office/powerpoint/2010/main" val="89854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Modelling IV: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3D900A-26D5-7F15-D80C-7722E21BFF84}"/>
              </a:ext>
            </a:extLst>
          </p:cNvPr>
          <p:cNvSpPr txBox="1">
            <a:spLocks/>
          </p:cNvSpPr>
          <p:nvPr/>
        </p:nvSpPr>
        <p:spPr>
          <a:xfrm>
            <a:off x="1484311" y="1814945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63BCDA-B2F9-7792-9CAB-0CF057760235}"/>
              </a:ext>
            </a:extLst>
          </p:cNvPr>
          <p:cNvSpPr txBox="1">
            <a:spLocks/>
          </p:cNvSpPr>
          <p:nvPr/>
        </p:nvSpPr>
        <p:spPr>
          <a:xfrm>
            <a:off x="1484310" y="1814946"/>
            <a:ext cx="10018713" cy="65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top 3 models: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B7B791-8D61-F3F4-7A6A-3E9870CC4BA5}"/>
              </a:ext>
            </a:extLst>
          </p:cNvPr>
          <p:cNvSpPr txBox="1">
            <a:spLocks/>
          </p:cNvSpPr>
          <p:nvPr/>
        </p:nvSpPr>
        <p:spPr>
          <a:xfrm>
            <a:off x="1484309" y="2864428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8D863C-41EB-6B83-BAA2-828933A4A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31100"/>
              </p:ext>
            </p:extLst>
          </p:nvPr>
        </p:nvGraphicFramePr>
        <p:xfrm>
          <a:off x="1974774" y="2609039"/>
          <a:ext cx="9037782" cy="29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455">
                  <a:extLst>
                    <a:ext uri="{9D8B030D-6E8A-4147-A177-3AD203B41FA5}">
                      <a16:colId xmlns:a16="http://schemas.microsoft.com/office/drawing/2014/main" val="885499443"/>
                    </a:ext>
                  </a:extLst>
                </a:gridCol>
                <a:gridCol w="1754139">
                  <a:extLst>
                    <a:ext uri="{9D8B030D-6E8A-4147-A177-3AD203B41FA5}">
                      <a16:colId xmlns:a16="http://schemas.microsoft.com/office/drawing/2014/main" val="3262422318"/>
                    </a:ext>
                  </a:extLst>
                </a:gridCol>
                <a:gridCol w="1506297">
                  <a:extLst>
                    <a:ext uri="{9D8B030D-6E8A-4147-A177-3AD203B41FA5}">
                      <a16:colId xmlns:a16="http://schemas.microsoft.com/office/drawing/2014/main" val="1730752033"/>
                    </a:ext>
                  </a:extLst>
                </a:gridCol>
                <a:gridCol w="1506297">
                  <a:extLst>
                    <a:ext uri="{9D8B030D-6E8A-4147-A177-3AD203B41FA5}">
                      <a16:colId xmlns:a16="http://schemas.microsoft.com/office/drawing/2014/main" val="3905216865"/>
                    </a:ext>
                  </a:extLst>
                </a:gridCol>
                <a:gridCol w="1506297">
                  <a:extLst>
                    <a:ext uri="{9D8B030D-6E8A-4147-A177-3AD203B41FA5}">
                      <a16:colId xmlns:a16="http://schemas.microsoft.com/office/drawing/2014/main" val="2232849588"/>
                    </a:ext>
                  </a:extLst>
                </a:gridCol>
                <a:gridCol w="1506297">
                  <a:extLst>
                    <a:ext uri="{9D8B030D-6E8A-4147-A177-3AD203B41FA5}">
                      <a16:colId xmlns:a16="http://schemas.microsoft.com/office/drawing/2014/main" val="2937049793"/>
                    </a:ext>
                  </a:extLst>
                </a:gridCol>
              </a:tblGrid>
              <a:tr h="572655">
                <a:tc rowSpan="2"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79708"/>
                  </a:ext>
                </a:extLst>
              </a:tr>
              <a:tr h="57265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62629"/>
                  </a:ext>
                </a:extLst>
              </a:tr>
              <a:tr h="572655">
                <a:tc>
                  <a:txBody>
                    <a:bodyPr/>
                    <a:lstStyle/>
                    <a:p>
                      <a:r>
                        <a:rPr lang="en-GB" dirty="0"/>
                        <a:t>LR-S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Logistic regression z-scaled SMOTE over-sampled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536042"/>
                  </a:ext>
                </a:extLst>
              </a:tr>
              <a:tr h="572655">
                <a:tc>
                  <a:txBody>
                    <a:bodyPr/>
                    <a:lstStyle/>
                    <a:p>
                      <a:r>
                        <a:rPr lang="en-GB" dirty="0"/>
                        <a:t>LR-US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Logistic regression z-scaled under-sampled and SMOTE over-sampled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42498"/>
                  </a:ext>
                </a:extLst>
              </a:tr>
              <a:tr h="572655">
                <a:tc>
                  <a:txBody>
                    <a:bodyPr/>
                    <a:lstStyle/>
                    <a:p>
                      <a:r>
                        <a:rPr lang="en-GB" dirty="0"/>
                        <a:t>RF-US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Random forest under-sampled and SMOTE over-sampled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21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3D900A-26D5-7F15-D80C-7722E21BFF84}"/>
              </a:ext>
            </a:extLst>
          </p:cNvPr>
          <p:cNvSpPr txBox="1">
            <a:spLocks/>
          </p:cNvSpPr>
          <p:nvPr/>
        </p:nvSpPr>
        <p:spPr>
          <a:xfrm>
            <a:off x="1484311" y="1814945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63BCDA-B2F9-7792-9CAB-0CF057760235}"/>
              </a:ext>
            </a:extLst>
          </p:cNvPr>
          <p:cNvSpPr txBox="1">
            <a:spLocks/>
          </p:cNvSpPr>
          <p:nvPr/>
        </p:nvSpPr>
        <p:spPr>
          <a:xfrm>
            <a:off x="1484310" y="1814945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precision and f1-scores achieved were just better than a coin flip. The model is unsuccessful for the proposed purpose.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B7B791-8D61-F3F4-7A6A-3E9870CC4BA5}"/>
              </a:ext>
            </a:extLst>
          </p:cNvPr>
          <p:cNvSpPr txBox="1">
            <a:spLocks/>
          </p:cNvSpPr>
          <p:nvPr/>
        </p:nvSpPr>
        <p:spPr>
          <a:xfrm>
            <a:off x="1484309" y="2864428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44D27F-D529-D904-BA61-2B5A8575C1BA}"/>
              </a:ext>
            </a:extLst>
          </p:cNvPr>
          <p:cNvSpPr txBox="1">
            <a:spLocks/>
          </p:cNvSpPr>
          <p:nvPr/>
        </p:nvSpPr>
        <p:spPr>
          <a:xfrm>
            <a:off x="1484307" y="2850572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of the trialled models displayed heavy over-fitting.</a:t>
            </a:r>
          </a:p>
        </p:txBody>
      </p:sp>
    </p:spTree>
    <p:extLst>
      <p:ext uri="{BB962C8B-B14F-4D97-AF65-F5344CB8AC3E}">
        <p14:creationId xmlns:p14="http://schemas.microsoft.com/office/powerpoint/2010/main" val="214160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Limitations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3D900A-26D5-7F15-D80C-7722E21BFF84}"/>
              </a:ext>
            </a:extLst>
          </p:cNvPr>
          <p:cNvSpPr txBox="1">
            <a:spLocks/>
          </p:cNvSpPr>
          <p:nvPr/>
        </p:nvSpPr>
        <p:spPr>
          <a:xfrm>
            <a:off x="1484311" y="1814945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 search in Random Forest was applied to ONLY a small sample of the dataset and a small range of values for parameters was used.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B7B791-8D61-F3F4-7A6A-3E9870CC4BA5}"/>
              </a:ext>
            </a:extLst>
          </p:cNvPr>
          <p:cNvSpPr txBox="1">
            <a:spLocks/>
          </p:cNvSpPr>
          <p:nvPr/>
        </p:nvSpPr>
        <p:spPr>
          <a:xfrm>
            <a:off x="1484309" y="2864428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A1F6-ED56-85F9-CAD3-261DD4FFE424}"/>
              </a:ext>
            </a:extLst>
          </p:cNvPr>
          <p:cNvSpPr txBox="1">
            <a:spLocks/>
          </p:cNvSpPr>
          <p:nvPr/>
        </p:nvSpPr>
        <p:spPr>
          <a:xfrm>
            <a:off x="1484307" y="2944089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Trialling different parameters of the resampling methods could have been beneficial.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0EA962-B44E-EA2B-389A-0FB9F766453C}"/>
              </a:ext>
            </a:extLst>
          </p:cNvPr>
          <p:cNvSpPr txBox="1">
            <a:spLocks/>
          </p:cNvSpPr>
          <p:nvPr/>
        </p:nvSpPr>
        <p:spPr>
          <a:xfrm>
            <a:off x="1484307" y="4073233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a dataset that is linked to a scientific paper, explaining all features and conditions of sampling in detail.</a:t>
            </a:r>
          </a:p>
        </p:txBody>
      </p:sp>
    </p:spTree>
    <p:extLst>
      <p:ext uri="{BB962C8B-B14F-4D97-AF65-F5344CB8AC3E}">
        <p14:creationId xmlns:p14="http://schemas.microsoft.com/office/powerpoint/2010/main" val="13378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1592-8C73-3081-DC03-368D97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01189"/>
          </a:xfrm>
        </p:spPr>
        <p:txBody>
          <a:bodyPr/>
          <a:lstStyle/>
          <a:p>
            <a:pPr algn="l"/>
            <a:r>
              <a:rPr lang="en-GB" dirty="0">
                <a:latin typeface="Arial Nova" panose="020B0504020202020204" pitchFamily="34" charset="0"/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3AEFE-EF97-1810-2093-85F77657A2C5}"/>
              </a:ext>
            </a:extLst>
          </p:cNvPr>
          <p:cNvSpPr txBox="1"/>
          <p:nvPr/>
        </p:nvSpPr>
        <p:spPr>
          <a:xfrm>
            <a:off x="1565563" y="1641764"/>
            <a:ext cx="497378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>
                <a:latin typeface="Arial Nova" panose="020B0504020202020204" pitchFamily="34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>
                <a:latin typeface="Arial Nova" panose="020B0504020202020204" pitchFamily="34" charset="0"/>
              </a:rPr>
              <a:t>Purpose of Project (I &amp; II)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>
                <a:latin typeface="Arial Nova" panose="020B0504020202020204" pitchFamily="34" charset="0"/>
              </a:rPr>
              <a:t>Evaluating Model Performance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>
                <a:latin typeface="Arial Nova" panose="020B0504020202020204" pitchFamily="34" charset="0"/>
              </a:rPr>
              <a:t>Data Exploration (I&amp;II)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>
                <a:latin typeface="Arial Nova" panose="020B0504020202020204" pitchFamily="34" charset="0"/>
              </a:rPr>
              <a:t>Data Processing (I &amp; II)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>
                <a:latin typeface="Arial Nova" panose="020B0504020202020204" pitchFamily="34" charset="0"/>
              </a:rPr>
              <a:t>Modelling (I, II, II &amp; IV)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>
                <a:latin typeface="Arial Nova" panose="020B0504020202020204" pitchFamily="34" charset="0"/>
              </a:rPr>
              <a:t>Conclusion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dirty="0">
                <a:latin typeface="Arial Nova" panose="020B0504020202020204" pitchFamily="34" charset="0"/>
              </a:rPr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059253-3C5F-3DF9-ACF9-09B62904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8062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DA246-3D27-12A7-09BD-45A00DC2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03862"/>
            <a:ext cx="10018713" cy="1306484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Severe acute respiratory system coronavirus 2 (SARS-CoV2 or COVID) has caused a global pandemic straining healthcare resources in countries all over the world.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70BC94F-C177-F63F-DE2E-5E7E11F795C5}"/>
              </a:ext>
            </a:extLst>
          </p:cNvPr>
          <p:cNvSpPr txBox="1">
            <a:spLocks/>
          </p:cNvSpPr>
          <p:nvPr/>
        </p:nvSpPr>
        <p:spPr>
          <a:xfrm>
            <a:off x="1484311" y="2944090"/>
            <a:ext cx="10018713" cy="136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institutions rushed to create a safe and effective vaccine to solve the global pandemic.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65C192C-2CAE-BC80-8401-6173363C55C3}"/>
              </a:ext>
            </a:extLst>
          </p:cNvPr>
          <p:cNvSpPr txBox="1">
            <a:spLocks/>
          </p:cNvSpPr>
          <p:nvPr/>
        </p:nvSpPr>
        <p:spPr>
          <a:xfrm>
            <a:off x="1484310" y="4046295"/>
            <a:ext cx="10018713" cy="136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Being able to predict whether a COVID patient had a high or low risk of dying would drastically improve resource management. </a:t>
            </a:r>
          </a:p>
        </p:txBody>
      </p:sp>
    </p:spTree>
    <p:extLst>
      <p:ext uri="{BB962C8B-B14F-4D97-AF65-F5344CB8AC3E}">
        <p14:creationId xmlns:p14="http://schemas.microsoft.com/office/powerpoint/2010/main" val="399306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0FFD-0353-EB2D-C9DB-93B16C3D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9873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Purpose of Project 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7AD6F-48B8-E234-1736-FE825D6D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3" y="1870076"/>
            <a:ext cx="10018712" cy="1281833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purpose of this project is to predict high and low-risk COVID patients using various medical characteristics.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BCF658B-BC32-D32D-4D34-AB72A085674A}"/>
              </a:ext>
            </a:extLst>
          </p:cNvPr>
          <p:cNvSpPr txBox="1">
            <a:spLocks/>
          </p:cNvSpPr>
          <p:nvPr/>
        </p:nvSpPr>
        <p:spPr>
          <a:xfrm>
            <a:off x="1484311" y="2966389"/>
            <a:ext cx="10018712" cy="1281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Viruses constantly mutate and new viruses may emerge.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B249965-7E1C-E1B9-B8D0-A8429DC6B408}"/>
              </a:ext>
            </a:extLst>
          </p:cNvPr>
          <p:cNvSpPr txBox="1">
            <a:spLocks/>
          </p:cNvSpPr>
          <p:nvPr/>
        </p:nvSpPr>
        <p:spPr>
          <a:xfrm>
            <a:off x="1484311" y="4062702"/>
            <a:ext cx="10018712" cy="1281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Viruses that affect the respiratory system work in similar ways, creating a model would be beneficial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19369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Purpose of Project II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31571D-1ABF-3921-0C63-4BB2F5C52AED}"/>
              </a:ext>
            </a:extLst>
          </p:cNvPr>
          <p:cNvSpPr txBox="1">
            <a:spLocks/>
          </p:cNvSpPr>
          <p:nvPr/>
        </p:nvSpPr>
        <p:spPr>
          <a:xfrm>
            <a:off x="1484308" y="1846113"/>
            <a:ext cx="10018713" cy="1233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model that is confident in predicting whether a patient is high-risk. Focusing on reducing the false positive rate.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5085E-0C71-A820-2886-A76EBF257DC6}"/>
              </a:ext>
            </a:extLst>
          </p:cNvPr>
          <p:cNvSpPr txBox="1">
            <a:spLocks/>
          </p:cNvSpPr>
          <p:nvPr/>
        </p:nvSpPr>
        <p:spPr>
          <a:xfrm>
            <a:off x="1484307" y="2971798"/>
            <a:ext cx="10018713" cy="1233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are confident in the high-risk prediction, we would minimise cases where valuable medical resources are used on low-risk patients.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3D900A-26D5-7F15-D80C-7722E21BFF84}"/>
              </a:ext>
            </a:extLst>
          </p:cNvPr>
          <p:cNvSpPr txBox="1">
            <a:spLocks/>
          </p:cNvSpPr>
          <p:nvPr/>
        </p:nvSpPr>
        <p:spPr>
          <a:xfrm>
            <a:off x="1484307" y="4301838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caveat here is that the model would be neglecting patients that are incorrectly classified as low-risk; not providing them with the appropriate care. </a:t>
            </a:r>
          </a:p>
        </p:txBody>
      </p:sp>
    </p:spTree>
    <p:extLst>
      <p:ext uri="{BB962C8B-B14F-4D97-AF65-F5344CB8AC3E}">
        <p14:creationId xmlns:p14="http://schemas.microsoft.com/office/powerpoint/2010/main" val="76781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Evaluating Model Performance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F9EA5A-8CAF-8CC5-E390-C6E36422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759528"/>
            <a:ext cx="5553798" cy="1233056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increases as the false positive rate decreases.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06C68C-66F0-747A-4F05-D6C0868A3539}"/>
              </a:ext>
            </a:extLst>
          </p:cNvPr>
          <p:cNvSpPr txBox="1">
            <a:spLocks/>
          </p:cNvSpPr>
          <p:nvPr/>
        </p:nvSpPr>
        <p:spPr>
          <a:xfrm>
            <a:off x="1484312" y="2992584"/>
            <a:ext cx="5553798" cy="1233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reduce the negligence of the low-risk class the </a:t>
            </a:r>
            <a:r>
              <a:rPr lang="en-GB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also be considered.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45507-90BB-8304-C414-A4A48BE6C996}"/>
                  </a:ext>
                </a:extLst>
              </p:cNvPr>
              <p:cNvSpPr txBox="1"/>
              <p:nvPr/>
            </p:nvSpPr>
            <p:spPr>
              <a:xfrm>
                <a:off x="7633854" y="1953651"/>
                <a:ext cx="2729346" cy="5677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45507-90BB-8304-C414-A4A48BE6C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854" y="1953651"/>
                <a:ext cx="2729346" cy="567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C4EE2B-342F-90D8-8640-FFB7F67FC247}"/>
                  </a:ext>
                </a:extLst>
              </p:cNvPr>
              <p:cNvSpPr txBox="1"/>
              <p:nvPr/>
            </p:nvSpPr>
            <p:spPr>
              <a:xfrm>
                <a:off x="7155873" y="3141453"/>
                <a:ext cx="3900055" cy="575094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𝑠𝑐𝑜𝑟𝑒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2∗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C4EE2B-342F-90D8-8640-FFB7F67FC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73" y="3141453"/>
                <a:ext cx="3900055" cy="575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5CAD68-5116-4F0F-1537-118936029BBC}"/>
              </a:ext>
            </a:extLst>
          </p:cNvPr>
          <p:cNvSpPr txBox="1">
            <a:spLocks/>
          </p:cNvSpPr>
          <p:nvPr/>
        </p:nvSpPr>
        <p:spPr>
          <a:xfrm>
            <a:off x="1484312" y="4426528"/>
            <a:ext cx="9661670" cy="1233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 to increase </a:t>
            </a:r>
            <a:r>
              <a:rPr lang="en-GB" sz="2800" i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en-GB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much as possible whilst maintaining </a:t>
            </a:r>
            <a:r>
              <a:rPr lang="en-GB" sz="2800" i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</a:t>
            </a:r>
            <a:r>
              <a:rPr lang="en-GB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above 0.75.</a:t>
            </a:r>
          </a:p>
        </p:txBody>
      </p:sp>
    </p:spTree>
    <p:extLst>
      <p:ext uri="{BB962C8B-B14F-4D97-AF65-F5344CB8AC3E}">
        <p14:creationId xmlns:p14="http://schemas.microsoft.com/office/powerpoint/2010/main" val="8597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Data Exploration I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2AB72A4-1777-0D9D-63C4-C300A4103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32" y="1981201"/>
            <a:ext cx="4695768" cy="3521826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EA034D0-839D-17E8-27E9-C9D3A3D17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55" y="1916078"/>
            <a:ext cx="4695769" cy="35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2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Data Exploration II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3D900A-26D5-7F15-D80C-7722E21BFF84}"/>
              </a:ext>
            </a:extLst>
          </p:cNvPr>
          <p:cNvSpPr txBox="1">
            <a:spLocks/>
          </p:cNvSpPr>
          <p:nvPr/>
        </p:nvSpPr>
        <p:spPr>
          <a:xfrm>
            <a:off x="1484311" y="1814945"/>
            <a:ext cx="10018713" cy="76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imbalance between patients who died (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7%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patients who did not (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93%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2F05BC-DA6A-EABA-5C92-536E1781666A}"/>
              </a:ext>
            </a:extLst>
          </p:cNvPr>
          <p:cNvSpPr txBox="1">
            <a:spLocks/>
          </p:cNvSpPr>
          <p:nvPr/>
        </p:nvSpPr>
        <p:spPr>
          <a:xfrm>
            <a:off x="1484310" y="2774019"/>
            <a:ext cx="5526090" cy="1313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data was of binary type (</a:t>
            </a:r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or no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only a few categorical.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A4E64-9F5D-699A-EAFB-A49E1B7EAA99}"/>
              </a:ext>
            </a:extLst>
          </p:cNvPr>
          <p:cNvSpPr txBox="1">
            <a:spLocks/>
          </p:cNvSpPr>
          <p:nvPr/>
        </p:nvSpPr>
        <p:spPr>
          <a:xfrm>
            <a:off x="1484310" y="4201743"/>
            <a:ext cx="6066417" cy="1558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‘ICU’ and ‘INTUBED’ contained a large proportion of missing values.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A638977-5ABD-7F3C-BE85-A01C03041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10" y="2535382"/>
            <a:ext cx="4428399" cy="3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9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EDAA-7BDA-B438-51C8-06D3351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Data Processing 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3D900A-26D5-7F15-D80C-7722E21BFF84}"/>
              </a:ext>
            </a:extLst>
          </p:cNvPr>
          <p:cNvSpPr txBox="1">
            <a:spLocks/>
          </p:cNvSpPr>
          <p:nvPr/>
        </p:nvSpPr>
        <p:spPr>
          <a:xfrm>
            <a:off x="1484311" y="1814945"/>
            <a:ext cx="10018713" cy="112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COVID is a virus that affects the respiratory system. It would make sense that people with pneumonia or COPD would be placed in the intensive care unit (ICU).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5C84-5609-1623-DEFA-19AE92E989EF}"/>
              </a:ext>
            </a:extLst>
          </p:cNvPr>
          <p:cNvSpPr txBox="1">
            <a:spLocks/>
          </p:cNvSpPr>
          <p:nvPr/>
        </p:nvSpPr>
        <p:spPr>
          <a:xfrm>
            <a:off x="1484309" y="2798621"/>
            <a:ext cx="10018713" cy="1046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this was not the case as the separate correlations between these variables and ICU were low, other variables were not correlated well either.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9F0D6-358F-D989-EBD7-9D4844485735}"/>
              </a:ext>
            </a:extLst>
          </p:cNvPr>
          <p:cNvSpPr txBox="1">
            <a:spLocks/>
          </p:cNvSpPr>
          <p:nvPr/>
        </p:nvSpPr>
        <p:spPr>
          <a:xfrm>
            <a:off x="1484309" y="3690071"/>
            <a:ext cx="10018713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good correlations between INTUBED and any other variable.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749989-E03C-5304-3346-4B63707040BB}"/>
              </a:ext>
            </a:extLst>
          </p:cNvPr>
          <p:cNvSpPr txBox="1">
            <a:spLocks/>
          </p:cNvSpPr>
          <p:nvPr/>
        </p:nvSpPr>
        <p:spPr>
          <a:xfrm>
            <a:off x="1484309" y="4501858"/>
            <a:ext cx="10018713" cy="907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ICU and INTUBED were decently correlated (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0.3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however, values for both were missing in large proportions.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56389-AB55-747D-CD40-424D657FC119}"/>
              </a:ext>
            </a:extLst>
          </p:cNvPr>
          <p:cNvSpPr txBox="1">
            <a:spLocks/>
          </p:cNvSpPr>
          <p:nvPr/>
        </p:nvSpPr>
        <p:spPr>
          <a:xfrm>
            <a:off x="2786637" y="5293301"/>
            <a:ext cx="7209418" cy="907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ICU and INTUBED features were removed entirely.</a:t>
            </a:r>
          </a:p>
        </p:txBody>
      </p:sp>
    </p:spTree>
    <p:extLst>
      <p:ext uri="{BB962C8B-B14F-4D97-AF65-F5344CB8AC3E}">
        <p14:creationId xmlns:p14="http://schemas.microsoft.com/office/powerpoint/2010/main" val="262115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865</TotalTime>
  <Words>900</Words>
  <Application>Microsoft Office PowerPoint</Application>
  <PresentationFormat>Widescreen</PresentationFormat>
  <Paragraphs>97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Nova</vt:lpstr>
      <vt:lpstr>Calibri</vt:lpstr>
      <vt:lpstr>Cambria Math</vt:lpstr>
      <vt:lpstr>Corbel</vt:lpstr>
      <vt:lpstr>Parallax</vt:lpstr>
      <vt:lpstr>COVID-19 Dataset: Predicting High and Low-Risk Patients</vt:lpstr>
      <vt:lpstr>Content</vt:lpstr>
      <vt:lpstr>Problem Statement</vt:lpstr>
      <vt:lpstr>Purpose of Project I</vt:lpstr>
      <vt:lpstr>Purpose of Project II</vt:lpstr>
      <vt:lpstr>Evaluating Model Performance</vt:lpstr>
      <vt:lpstr>Data Exploration I</vt:lpstr>
      <vt:lpstr>Data Exploration II</vt:lpstr>
      <vt:lpstr>Data Processing I</vt:lpstr>
      <vt:lpstr>Data Processing II</vt:lpstr>
      <vt:lpstr>Modelling I</vt:lpstr>
      <vt:lpstr>Modelling II</vt:lpstr>
      <vt:lpstr>Modelling III</vt:lpstr>
      <vt:lpstr>Modelling IV: Results</vt:lpstr>
      <vt:lpstr>Conclusion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Owczarek</dc:creator>
  <cp:lastModifiedBy>Jan Owczarek</cp:lastModifiedBy>
  <cp:revision>9</cp:revision>
  <dcterms:created xsi:type="dcterms:W3CDTF">2023-03-28T14:56:21Z</dcterms:created>
  <dcterms:modified xsi:type="dcterms:W3CDTF">2023-03-31T11:59:16Z</dcterms:modified>
</cp:coreProperties>
</file>