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75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0B6E-A1DC-F4FF-2A13-5250C1E73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7FB61-9079-2A1A-41F9-91A807845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214C8-F5E6-1813-2288-F029240A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B9DF-E1C6-0AA7-2BC8-8D851BCB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FB32-DD80-E396-461D-778476B0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728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500F-4EC4-979A-42D7-D285D5BA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31263-C1AA-2864-52CF-C943B214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27576-04A3-12ED-D98E-0155D114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DC5E7-FE7F-445C-012D-E694775E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3BDC-1833-C72A-61CA-CCBD732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413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ECC14-2DAB-D822-9C66-EB60EFD50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5618E-211C-079A-353F-41CBC1C11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0BA9E-61A7-FB6A-751B-46CC7031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07926-547A-F987-0722-3A4EF3E01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B0492-34C8-1739-46A7-55F3DFA3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546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4B11-0C1F-F788-8727-598DE1AD1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526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F7E7-E243-7E7D-231C-AB0F5657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8"/>
            <a:ext cx="10515600" cy="5521081"/>
          </a:xfrm>
        </p:spPr>
        <p:txBody>
          <a:bodyPr/>
          <a:lstStyle>
            <a:lvl1pPr marL="0" indent="0">
              <a:buNone/>
              <a:defRPr/>
            </a:lvl1pPr>
            <a:lvl2pPr marL="457200" indent="-457200">
              <a:buNone/>
              <a:defRPr sz="2800">
                <a:solidFill>
                  <a:srgbClr val="FF0000"/>
                </a:solidFill>
              </a:defRPr>
            </a:lvl2pPr>
            <a:lvl3pPr marL="914400" indent="-914400">
              <a:buNone/>
              <a:defRPr sz="2800">
                <a:solidFill>
                  <a:srgbClr val="0070C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5C8B9-EDE7-3B6B-AD24-4EB8FC9F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42B7B-DD20-0D69-A74D-93E3A9E0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57DC-3298-A6CB-40C0-F1FD173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045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E3EB-6AC9-341A-B8F0-F67C19D22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74EF-A200-752F-B1AF-000DC063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83EA-091E-6BBD-ABBE-49602B2C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A9BE3-7B9A-9932-3706-457DD0AE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939D-0F18-2251-7D12-F2D965B1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94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E768-4B97-959E-AA93-EFCF29D3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14A8-91BC-23E3-7B8C-2AFC09F96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EC28F-34BF-63A5-117E-DF039F29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08F7F-574D-DDB9-35E8-C4F63DC1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A39BE-09FD-BA68-64FD-5EB4A21C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32438-9A4D-AD9F-8FD9-3B5D860E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928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8F2-7C83-A29C-7E9E-BDACD4A4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AE941-C2E7-AF57-7413-2B2E54CB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E6B04-234F-1553-42AF-71DDA9EE1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025F0-F86B-99F7-2262-65DFD9CD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86B36-EEF5-B76B-D286-F4D5E2F1B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29DC3-007E-30AE-4F70-A1005902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BA9E3-5DD4-3037-EFD6-54B53ADA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2BBC6-40B9-DAD9-F131-150826F8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870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EEA2-2C5F-8472-33A1-17C934E0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7B66F-0875-C6CD-ECB9-54CA1E4D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02A55-9AF9-2ED5-1175-385786F6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1150E-8DE2-72DE-AB6D-2C5BB216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42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B89D0-5C02-4DA7-B142-E7CE176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C06F8-8A59-8747-8E74-3C3AA735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E0372-31DB-9A8D-1A92-9CEDD3DF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5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71E0-82C8-D6E2-3419-C5CE3CB1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2D53-716A-9B24-6722-8A6AA71C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2D3E8-267D-6E56-03F5-E93A4B5D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9E75B-7FB9-2BA7-1749-3387E848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3F800-2E12-E46A-0FF6-A23EC012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FAFB1-B292-4B69-512E-3D303512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41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CF3B-C25D-E2FD-3DC9-CC59E679F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D0000-2879-B47B-E0EF-5275CCD35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EAD9D-A908-CAE0-CCD3-D6A8DF2D8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62972-F6E5-326B-346E-452DFFA1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9D3CC-0223-FA8E-CCD1-9866CF1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5EB3E-1CB1-3BFF-AE86-8557101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18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78133-ECCB-10B9-91E6-E9EAD733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6C3D-727F-63FB-FF62-51A2AAE9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063B-FAF3-996C-5FEC-25F12D646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0F155-7B6F-4A59-B7D4-40F4445DCBF1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7A7E1-530C-40E5-33DC-CDBDCCC8A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B07-BF16-724C-BFCD-92E4DC286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C30EF-E0D7-49E7-A7F9-F5A23E28C23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41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19991014010917/http:/www.embl-heidelberg.de/~vogt/matrices/mlist1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opython.org/wiki/AlignI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ockholm_forma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73FE-2CAD-CB60-1126-C7C7272B9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Poravnava</a:t>
            </a:r>
            <a:r>
              <a:rPr lang="en-US" dirty="0"/>
              <a:t> </a:t>
            </a:r>
            <a:r>
              <a:rPr lang="en-US" dirty="0" err="1"/>
              <a:t>zaporedij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1D9F-5464-1980-084F-C097D143C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Uvod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v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bioinformatiko</a:t>
            </a:r>
            <a:r>
              <a:rPr lang="sl-SI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sl-SI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/2</a:t>
            </a:r>
            <a:r>
              <a:rPr lang="sl-SI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endParaRPr lang="en-GB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Luka Duniš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luka.dunis@famnit.upr.si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388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3C84-4D2E-1536-56A8-AB640BD2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270F-9BC7-5F4D-EE5D-3899395E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Za </a:t>
            </a:r>
            <a:r>
              <a:rPr lang="en-GB" dirty="0" err="1"/>
              <a:t>vsak</a:t>
            </a:r>
            <a:r>
              <a:rPr lang="en-GB" dirty="0"/>
              <a:t> </a:t>
            </a:r>
            <a:r>
              <a:rPr lang="en-GB" dirty="0" err="1"/>
              <a:t>zapis</a:t>
            </a:r>
            <a:r>
              <a:rPr lang="en-GB" dirty="0"/>
              <a:t> </a:t>
            </a:r>
            <a:r>
              <a:rPr lang="sl-SI" dirty="0"/>
              <a:t>datoteke PF02171_seed.sth </a:t>
            </a:r>
            <a:r>
              <a:rPr lang="en-GB" dirty="0" err="1"/>
              <a:t>izpišite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, </a:t>
            </a:r>
            <a:r>
              <a:rPr lang="en-GB" dirty="0" err="1"/>
              <a:t>prvih</a:t>
            </a:r>
            <a:r>
              <a:rPr lang="en-GB" dirty="0"/>
              <a:t> 20 </a:t>
            </a:r>
            <a:r>
              <a:rPr lang="en-GB" dirty="0" err="1"/>
              <a:t>baz</a:t>
            </a:r>
            <a:r>
              <a:rPr lang="en-GB" dirty="0"/>
              <a:t> in </a:t>
            </a:r>
            <a:r>
              <a:rPr lang="en-GB" dirty="0" err="1"/>
              <a:t>zadnjih</a:t>
            </a:r>
            <a:r>
              <a:rPr lang="en-GB" dirty="0"/>
              <a:t> 20 </a:t>
            </a:r>
            <a:r>
              <a:rPr lang="en-GB" dirty="0" err="1"/>
              <a:t>baz</a:t>
            </a:r>
            <a:r>
              <a:rPr lang="en-GB" dirty="0"/>
              <a:t> </a:t>
            </a:r>
            <a:r>
              <a:rPr lang="en-GB" dirty="0" err="1"/>
              <a:t>zaporedja</a:t>
            </a:r>
            <a:r>
              <a:rPr lang="en-GB" dirty="0"/>
              <a:t>.</a:t>
            </a:r>
            <a:endParaRPr lang="sl-SI" dirty="0"/>
          </a:p>
          <a:p>
            <a:pPr lvl="1"/>
            <a:r>
              <a:rPr lang="en-GB" dirty="0"/>
              <a:t>from Bio import </a:t>
            </a:r>
            <a:r>
              <a:rPr lang="en-GB" dirty="0" err="1"/>
              <a:t>AlignIO</a:t>
            </a:r>
            <a:endParaRPr lang="en-GB" dirty="0"/>
          </a:p>
          <a:p>
            <a:pPr lvl="1"/>
            <a:r>
              <a:rPr lang="en-GB" dirty="0"/>
              <a:t>alignments = </a:t>
            </a:r>
            <a:r>
              <a:rPr lang="en-GB" dirty="0" err="1"/>
              <a:t>AlignIO.read</a:t>
            </a:r>
            <a:r>
              <a:rPr lang="en-GB" dirty="0"/>
              <a:t>("PF02171_seed.sth", "</a:t>
            </a:r>
            <a:r>
              <a:rPr lang="en-GB" dirty="0" err="1"/>
              <a:t>stockholm</a:t>
            </a:r>
            <a:r>
              <a:rPr lang="en-GB" dirty="0"/>
              <a:t>")</a:t>
            </a:r>
          </a:p>
          <a:p>
            <a:pPr lvl="1"/>
            <a:r>
              <a:rPr lang="en-GB" dirty="0" err="1"/>
              <a:t>edited_aligns</a:t>
            </a:r>
            <a:r>
              <a:rPr lang="en-GB" dirty="0"/>
              <a:t> = alignments[:,0:20] + alignments[:,-20:]</a:t>
            </a:r>
          </a:p>
          <a:p>
            <a:pPr lvl="1"/>
            <a:r>
              <a:rPr lang="en-GB" dirty="0"/>
              <a:t>for align in </a:t>
            </a:r>
            <a:r>
              <a:rPr lang="en-GB" dirty="0" err="1"/>
              <a:t>edited_aligns</a:t>
            </a:r>
            <a:r>
              <a:rPr lang="en-GB" dirty="0"/>
              <a:t>: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print(</a:t>
            </a:r>
            <a:r>
              <a:rPr lang="en-GB" dirty="0" err="1"/>
              <a:t>align.description</a:t>
            </a:r>
            <a:r>
              <a:rPr lang="en-GB" dirty="0"/>
              <a:t>, "\t", </a:t>
            </a:r>
            <a:r>
              <a:rPr lang="en-GB" dirty="0" err="1"/>
              <a:t>align.seq</a:t>
            </a:r>
            <a:r>
              <a:rPr lang="en-GB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951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000-5418-E427-E67A-6D2B537B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88C1-5445-752E-2C06-A1FF64A4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Za </a:t>
            </a:r>
            <a:r>
              <a:rPr lang="en-GB" dirty="0" err="1"/>
              <a:t>izboljšanje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</a:t>
            </a:r>
            <a:r>
              <a:rPr lang="en-GB" dirty="0" err="1"/>
              <a:t>proteinskih</a:t>
            </a:r>
            <a:r>
              <a:rPr lang="en-GB" dirty="0"/>
              <a:t> </a:t>
            </a:r>
            <a:r>
              <a:rPr lang="en-GB" dirty="0" err="1"/>
              <a:t>zaporedij</a:t>
            </a:r>
            <a:r>
              <a:rPr lang="en-GB" dirty="0"/>
              <a:t> je </a:t>
            </a:r>
            <a:r>
              <a:rPr lang="en-GB" dirty="0" err="1"/>
              <a:t>mogoče</a:t>
            </a:r>
            <a:r>
              <a:rPr lang="en-GB" dirty="0"/>
              <a:t> </a:t>
            </a:r>
            <a:r>
              <a:rPr lang="en-GB" dirty="0" err="1"/>
              <a:t>določiti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matriko</a:t>
            </a:r>
            <a:r>
              <a:rPr lang="en-GB" dirty="0"/>
              <a:t> </a:t>
            </a:r>
            <a:r>
              <a:rPr lang="en-GB" dirty="0" err="1"/>
              <a:t>zamenjav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je </a:t>
            </a:r>
            <a:r>
              <a:rPr lang="en-GB" i="1" dirty="0"/>
              <a:t>BLOSUM</a:t>
            </a:r>
            <a:r>
              <a:rPr lang="en-GB" dirty="0"/>
              <a:t>. </a:t>
            </a:r>
            <a:r>
              <a:rPr lang="sl-SI" dirty="0"/>
              <a:t>M</a:t>
            </a:r>
            <a:r>
              <a:rPr lang="en-GB" dirty="0" err="1"/>
              <a:t>atrike</a:t>
            </a:r>
            <a:r>
              <a:rPr lang="sl-SI" dirty="0"/>
              <a:t> zamenjav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je </a:t>
            </a:r>
            <a:r>
              <a:rPr lang="en-GB" i="1" dirty="0"/>
              <a:t>blosum62</a:t>
            </a:r>
            <a:r>
              <a:rPr lang="en-GB" dirty="0"/>
              <a:t>, so </a:t>
            </a:r>
            <a:r>
              <a:rPr lang="en-GB" dirty="0" err="1"/>
              <a:t>prisotne</a:t>
            </a:r>
            <a:r>
              <a:rPr lang="en-GB" dirty="0"/>
              <a:t> v </a:t>
            </a:r>
            <a:r>
              <a:rPr lang="en-GB" dirty="0" err="1"/>
              <a:t>Biopythonu</a:t>
            </a:r>
            <a:r>
              <a:rPr lang="en-GB" dirty="0"/>
              <a:t>, pred </a:t>
            </a:r>
            <a:r>
              <a:rPr lang="en-GB" dirty="0" err="1"/>
              <a:t>uporabo</a:t>
            </a:r>
            <a:r>
              <a:rPr lang="en-GB" dirty="0"/>
              <a:t> pa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moramo</a:t>
            </a:r>
            <a:r>
              <a:rPr lang="en-GB" dirty="0"/>
              <a:t> </a:t>
            </a:r>
            <a:r>
              <a:rPr lang="en-GB" dirty="0" err="1"/>
              <a:t>uvozit</a:t>
            </a:r>
            <a:r>
              <a:rPr lang="sl-SI" dirty="0"/>
              <a:t>i. Seznam matrik: </a:t>
            </a:r>
            <a:r>
              <a:rPr lang="sl-SI" dirty="0">
                <a:hlinkClick r:id="rId2"/>
              </a:rPr>
              <a:t>https://web.archive.org/web/19991014010917/http://www.embl-heidelberg.de/~vogt/matrices/mlist1.html</a:t>
            </a:r>
            <a:endParaRPr lang="sl-SI" dirty="0"/>
          </a:p>
          <a:p>
            <a:endParaRPr lang="sl-S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047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rectangular box with black letters&#10;&#10;AI-generated content may be incorrect.">
            <a:extLst>
              <a:ext uri="{FF2B5EF4-FFF2-40B4-BE49-F238E27FC236}">
                <a16:creationId xmlns:a16="http://schemas.microsoft.com/office/drawing/2014/main" id="{C256EF69-3725-52A7-B8BD-DEC4F9F9F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4257675"/>
            <a:ext cx="6076950" cy="26003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8E284D-746B-83D3-9478-FA2917AF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075633" cy="835268"/>
          </a:xfrm>
        </p:spPr>
        <p:txBody>
          <a:bodyPr>
            <a:normAutofit/>
          </a:bodyPr>
          <a:lstStyle/>
          <a:p>
            <a:r>
              <a:rPr lang="sl-SI" dirty="0"/>
              <a:t>Parna poravnava</a:t>
            </a:r>
            <a:endParaRPr lang="LID4096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8635C-FCA2-44FD-C277-530C7C86342A}"/>
              </a:ext>
            </a:extLst>
          </p:cNvPr>
          <p:cNvCxnSpPr>
            <a:cxnSpLocks/>
          </p:cNvCxnSpPr>
          <p:nvPr/>
        </p:nvCxnSpPr>
        <p:spPr>
          <a:xfrm>
            <a:off x="5316071" y="1972235"/>
            <a:ext cx="1039905" cy="3558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F3B23A-DCDC-7E61-7AF3-D77B9B9D1D9C}"/>
              </a:ext>
            </a:extLst>
          </p:cNvPr>
          <p:cNvCxnSpPr/>
          <p:nvPr/>
        </p:nvCxnSpPr>
        <p:spPr>
          <a:xfrm>
            <a:off x="3550024" y="1972235"/>
            <a:ext cx="2805952" cy="2483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E12C-95FE-3C8A-5B0A-A7F96291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268"/>
            <a:ext cx="10950388" cy="5521081"/>
          </a:xfrm>
        </p:spPr>
        <p:txBody>
          <a:bodyPr>
            <a:normAutofit/>
          </a:bodyPr>
          <a:lstStyle/>
          <a:p>
            <a:r>
              <a:rPr lang="en-GB" dirty="0" err="1"/>
              <a:t>Biopython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lasten</a:t>
            </a:r>
            <a:r>
              <a:rPr lang="en-GB" dirty="0"/>
              <a:t> </a:t>
            </a:r>
            <a:r>
              <a:rPr lang="en-GB" dirty="0" err="1"/>
              <a:t>modul</a:t>
            </a:r>
            <a:r>
              <a:rPr lang="en-GB" dirty="0"/>
              <a:t> za </a:t>
            </a:r>
            <a:r>
              <a:rPr lang="en-GB" dirty="0" err="1"/>
              <a:t>izvedbo</a:t>
            </a:r>
            <a:r>
              <a:rPr lang="en-GB" dirty="0"/>
              <a:t> </a:t>
            </a:r>
            <a:r>
              <a:rPr lang="en-GB" dirty="0" err="1"/>
              <a:t>parne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. Modul </a:t>
            </a:r>
            <a:r>
              <a:rPr lang="en-GB" i="1" dirty="0" err="1"/>
              <a:t>Bio.Align</a:t>
            </a:r>
            <a:r>
              <a:rPr lang="en-GB" i="1" dirty="0"/>
              <a:t> </a:t>
            </a:r>
            <a:r>
              <a:rPr lang="en-GB" dirty="0" err="1"/>
              <a:t>vsebuje</a:t>
            </a:r>
            <a:r>
              <a:rPr lang="en-GB" dirty="0"/>
              <a:t> </a:t>
            </a:r>
            <a:r>
              <a:rPr lang="en-GB" i="1" dirty="0" err="1"/>
              <a:t>PairwiseAligner</a:t>
            </a:r>
            <a:r>
              <a:rPr lang="en-GB" dirty="0"/>
              <a:t> za </a:t>
            </a:r>
            <a:r>
              <a:rPr lang="en-GB" dirty="0" err="1"/>
              <a:t>globalno</a:t>
            </a:r>
            <a:r>
              <a:rPr lang="en-GB" dirty="0"/>
              <a:t> in </a:t>
            </a:r>
            <a:r>
              <a:rPr lang="en-GB" dirty="0" err="1"/>
              <a:t>lokalno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globalnih</a:t>
            </a:r>
            <a:r>
              <a:rPr lang="en-GB" dirty="0"/>
              <a:t> in </a:t>
            </a:r>
            <a:r>
              <a:rPr lang="en-GB" dirty="0" err="1"/>
              <a:t>lokalnih</a:t>
            </a:r>
            <a:r>
              <a:rPr lang="en-GB" dirty="0"/>
              <a:t> </a:t>
            </a:r>
            <a:r>
              <a:rPr lang="en-GB" dirty="0" err="1"/>
              <a:t>algoritmov</a:t>
            </a:r>
            <a:r>
              <a:rPr lang="en-GB" dirty="0"/>
              <a:t> za </a:t>
            </a:r>
            <a:r>
              <a:rPr lang="en-GB" dirty="0" err="1"/>
              <a:t>parno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Needleman-Wunsch, Smith-Waterman, Gotoh in Waterman-Smith-Beyer </a:t>
            </a:r>
            <a:r>
              <a:rPr lang="sl-SI" dirty="0"/>
              <a:t>in</a:t>
            </a:r>
            <a:r>
              <a:rPr lang="en-GB" dirty="0"/>
              <a:t> FOGSAA, s </a:t>
            </a:r>
            <a:r>
              <a:rPr lang="en-GB" dirty="0" err="1"/>
              <a:t>številnimi</a:t>
            </a:r>
            <a:r>
              <a:rPr lang="en-GB" dirty="0"/>
              <a:t> </a:t>
            </a:r>
            <a:r>
              <a:rPr lang="en-GB" dirty="0" err="1"/>
              <a:t>možnostmi</a:t>
            </a:r>
            <a:r>
              <a:rPr lang="en-GB" dirty="0"/>
              <a:t> za </a:t>
            </a:r>
            <a:r>
              <a:rPr lang="en-GB" dirty="0" err="1"/>
              <a:t>spreminjanje</a:t>
            </a:r>
            <a:r>
              <a:rPr lang="en-GB" dirty="0"/>
              <a:t> </a:t>
            </a:r>
            <a:r>
              <a:rPr lang="en-GB" dirty="0" err="1"/>
              <a:t>parametrov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.</a:t>
            </a:r>
            <a:endParaRPr lang="sl-SI" dirty="0"/>
          </a:p>
          <a:p>
            <a:endParaRPr lang="sl-SI" dirty="0"/>
          </a:p>
          <a:p>
            <a:r>
              <a:rPr lang="en-GB" dirty="0" err="1"/>
              <a:t>Če</a:t>
            </a:r>
            <a:r>
              <a:rPr lang="en-GB" dirty="0"/>
              <a:t> </a:t>
            </a:r>
            <a:r>
              <a:rPr lang="sl-SI" dirty="0"/>
              <a:t>delamo </a:t>
            </a:r>
            <a:r>
              <a:rPr lang="en-GB" dirty="0" err="1"/>
              <a:t>parne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, </a:t>
            </a:r>
            <a:r>
              <a:rPr lang="en-GB" dirty="0" err="1"/>
              <a:t>najprej</a:t>
            </a:r>
            <a:r>
              <a:rPr lang="sl-SI" dirty="0"/>
              <a:t> moramo </a:t>
            </a:r>
            <a:r>
              <a:rPr lang="en-GB" dirty="0" err="1"/>
              <a:t>ustvari</a:t>
            </a:r>
            <a:r>
              <a:rPr lang="sl-SI" dirty="0"/>
              <a:t>ti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i="1" dirty="0" err="1"/>
              <a:t>PairwiseAligner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from Bio import Align</a:t>
            </a:r>
          </a:p>
          <a:p>
            <a:r>
              <a:rPr lang="en-GB" dirty="0">
                <a:solidFill>
                  <a:srgbClr val="FF0000"/>
                </a:solidFill>
              </a:rPr>
              <a:t>aligner = </a:t>
            </a:r>
            <a:r>
              <a:rPr lang="en-GB" dirty="0" err="1">
                <a:solidFill>
                  <a:srgbClr val="FF0000"/>
                </a:solidFill>
              </a:rPr>
              <a:t>Align.PairwiseAligner</a:t>
            </a:r>
            <a:r>
              <a:rPr lang="en-GB" dirty="0">
                <a:solidFill>
                  <a:srgbClr val="FF0000"/>
                </a:solidFill>
              </a:rPr>
              <a:t>()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49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18FB8-49E2-1060-B676-99F46A28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E2B7-A6E3-ED34-36BE-A9991424D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i="1" dirty="0" err="1"/>
              <a:t>PairwiseAligner</a:t>
            </a:r>
            <a:r>
              <a:rPr lang="en-GB" dirty="0"/>
              <a:t> </a:t>
            </a:r>
            <a:r>
              <a:rPr lang="sl-SI" dirty="0"/>
              <a:t>objekt </a:t>
            </a:r>
            <a:r>
              <a:rPr lang="en-GB" i="1" dirty="0"/>
              <a:t>aligner</a:t>
            </a:r>
            <a:r>
              <a:rPr lang="en-GB" dirty="0"/>
              <a:t> </a:t>
            </a:r>
            <a:r>
              <a:rPr lang="en-GB" dirty="0" err="1"/>
              <a:t>shranjuje</a:t>
            </a:r>
            <a:r>
              <a:rPr lang="en-GB" dirty="0"/>
              <a:t> </a:t>
            </a:r>
            <a:r>
              <a:rPr lang="en-GB" dirty="0" err="1"/>
              <a:t>parametre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, ki se </a:t>
            </a:r>
            <a:r>
              <a:rPr lang="en-GB" dirty="0" err="1"/>
              <a:t>uporabljajo</a:t>
            </a:r>
            <a:r>
              <a:rPr lang="en-GB" dirty="0"/>
              <a:t> za </a:t>
            </a:r>
            <a:r>
              <a:rPr lang="sl-SI" dirty="0"/>
              <a:t>parne </a:t>
            </a:r>
            <a:r>
              <a:rPr lang="en-GB" dirty="0" err="1"/>
              <a:t>poravnav</a:t>
            </a:r>
            <a:r>
              <a:rPr lang="sl-SI" dirty="0"/>
              <a:t>e</a:t>
            </a:r>
            <a:r>
              <a:rPr lang="en-GB" dirty="0"/>
              <a:t>. Ti </a:t>
            </a:r>
            <a:r>
              <a:rPr lang="en-GB" dirty="0" err="1"/>
              <a:t>atributi</a:t>
            </a:r>
            <a:r>
              <a:rPr lang="en-GB" dirty="0"/>
              <a:t> se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nastavijo</a:t>
            </a:r>
            <a:r>
              <a:rPr lang="en-GB" dirty="0"/>
              <a:t> v </a:t>
            </a:r>
            <a:r>
              <a:rPr lang="en-GB" dirty="0" err="1"/>
              <a:t>konstruktorju</a:t>
            </a:r>
            <a:r>
              <a:rPr lang="en-GB" dirty="0"/>
              <a:t> </a:t>
            </a:r>
            <a:r>
              <a:rPr lang="en-GB" dirty="0" err="1"/>
              <a:t>objekta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 err="1">
                <a:solidFill>
                  <a:srgbClr val="FF0000"/>
                </a:solidFill>
              </a:rPr>
              <a:t>aligner.match_score</a:t>
            </a:r>
            <a:r>
              <a:rPr lang="en-GB" dirty="0">
                <a:solidFill>
                  <a:srgbClr val="FF0000"/>
                </a:solidFill>
              </a:rPr>
              <a:t> = 1.0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sl-SI" dirty="0"/>
              <a:t>Ali</a:t>
            </a:r>
          </a:p>
          <a:p>
            <a:r>
              <a:rPr lang="en-GB" dirty="0">
                <a:solidFill>
                  <a:srgbClr val="FF0000"/>
                </a:solidFill>
              </a:rPr>
              <a:t>Aligner = </a:t>
            </a:r>
            <a:r>
              <a:rPr lang="en-GB" dirty="0" err="1">
                <a:solidFill>
                  <a:srgbClr val="FF0000"/>
                </a:solidFill>
              </a:rPr>
              <a:t>Align.PairwiseAligner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match_score</a:t>
            </a:r>
            <a:r>
              <a:rPr lang="en-GB" dirty="0">
                <a:solidFill>
                  <a:srgbClr val="FF0000"/>
                </a:solidFill>
              </a:rPr>
              <a:t>=1.0)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/>
              <a:t>Uporabi</a:t>
            </a:r>
            <a:r>
              <a:rPr lang="sl-SI" dirty="0" err="1"/>
              <a:t>mo</a:t>
            </a:r>
            <a:r>
              <a:rPr lang="en-GB" dirty="0"/>
              <a:t> </a:t>
            </a:r>
            <a:r>
              <a:rPr lang="en-GB" i="1" dirty="0" err="1"/>
              <a:t>aligner.score</a:t>
            </a:r>
            <a:r>
              <a:rPr lang="en-GB" i="1" dirty="0"/>
              <a:t> </a:t>
            </a:r>
            <a:r>
              <a:rPr lang="en-GB" dirty="0"/>
              <a:t>za </a:t>
            </a:r>
            <a:r>
              <a:rPr lang="en-GB" dirty="0" err="1"/>
              <a:t>izračun</a:t>
            </a:r>
            <a:r>
              <a:rPr lang="en-GB" dirty="0"/>
              <a:t> </a:t>
            </a:r>
            <a:r>
              <a:rPr lang="en-GB" dirty="0" err="1"/>
              <a:t>ocene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med </a:t>
            </a:r>
            <a:r>
              <a:rPr lang="en-GB" dirty="0" err="1"/>
              <a:t>dvema</a:t>
            </a:r>
            <a:r>
              <a:rPr lang="en-GB" dirty="0"/>
              <a:t> </a:t>
            </a:r>
            <a:r>
              <a:rPr lang="en-GB" dirty="0" err="1"/>
              <a:t>zaporedjema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target = "GAACT"</a:t>
            </a:r>
          </a:p>
          <a:p>
            <a:r>
              <a:rPr lang="en-GB" dirty="0">
                <a:solidFill>
                  <a:srgbClr val="FF0000"/>
                </a:solidFill>
              </a:rPr>
              <a:t>query = "GAT"</a:t>
            </a:r>
          </a:p>
          <a:p>
            <a:r>
              <a:rPr lang="en-GB" dirty="0">
                <a:solidFill>
                  <a:srgbClr val="FF0000"/>
                </a:solidFill>
              </a:rPr>
              <a:t>score = </a:t>
            </a:r>
            <a:r>
              <a:rPr lang="en-GB" dirty="0" err="1">
                <a:solidFill>
                  <a:srgbClr val="FF0000"/>
                </a:solidFill>
              </a:rPr>
              <a:t>aligner.score</a:t>
            </a:r>
            <a:r>
              <a:rPr lang="en-GB" dirty="0">
                <a:solidFill>
                  <a:srgbClr val="FF0000"/>
                </a:solidFill>
              </a:rPr>
              <a:t>(target, query)</a:t>
            </a:r>
          </a:p>
          <a:p>
            <a:r>
              <a:rPr lang="en-GB" dirty="0">
                <a:solidFill>
                  <a:srgbClr val="FF0000"/>
                </a:solidFill>
              </a:rPr>
              <a:t>score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42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04CF-7122-BDE3-F5E8-FD4CED69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8FE6A-73F9-F699-1307-E1F7E523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i="1" dirty="0" err="1"/>
              <a:t>aligner.align</a:t>
            </a:r>
            <a:r>
              <a:rPr lang="en-GB" i="1" dirty="0"/>
              <a:t>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i="1" dirty="0" err="1"/>
              <a:t>PairwiseAlignments</a:t>
            </a:r>
            <a:r>
              <a:rPr lang="en-GB" dirty="0"/>
              <a:t>, ki je iterator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najdenimi</a:t>
            </a:r>
            <a:r>
              <a:rPr lang="en-GB" dirty="0"/>
              <a:t> </a:t>
            </a:r>
            <a:r>
              <a:rPr lang="en-GB" dirty="0" err="1"/>
              <a:t>poravnavami</a:t>
            </a:r>
            <a:r>
              <a:rPr lang="en-GB" dirty="0"/>
              <a:t>.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i="1" dirty="0" err="1"/>
              <a:t>PairwiseAlignments</a:t>
            </a:r>
            <a:r>
              <a:rPr lang="en-GB" dirty="0"/>
              <a:t> </a:t>
            </a:r>
            <a:r>
              <a:rPr lang="sl-SI" dirty="0"/>
              <a:t>nam</a:t>
            </a:r>
            <a:r>
              <a:rPr lang="en-GB" dirty="0"/>
              <a:t> </a:t>
            </a:r>
            <a:r>
              <a:rPr lang="en-GB" dirty="0" err="1"/>
              <a:t>pove</a:t>
            </a:r>
            <a:r>
              <a:rPr lang="en-GB" dirty="0"/>
              <a:t>, </a:t>
            </a:r>
            <a:r>
              <a:rPr lang="en-GB" dirty="0" err="1"/>
              <a:t>koliko</a:t>
            </a:r>
            <a:r>
              <a:rPr lang="en-GB" dirty="0"/>
              <a:t> </a:t>
            </a:r>
            <a:r>
              <a:rPr lang="en-GB" dirty="0" err="1"/>
              <a:t>poravnav</a:t>
            </a:r>
            <a:r>
              <a:rPr lang="en-GB" dirty="0"/>
              <a:t> je </a:t>
            </a:r>
            <a:r>
              <a:rPr lang="en-GB" dirty="0" err="1"/>
              <a:t>bilo</a:t>
            </a:r>
            <a:r>
              <a:rPr lang="en-GB" dirty="0"/>
              <a:t> </a:t>
            </a:r>
            <a:r>
              <a:rPr lang="en-GB" dirty="0" err="1"/>
              <a:t>najdenih</a:t>
            </a:r>
            <a:r>
              <a:rPr lang="en-GB" dirty="0"/>
              <a:t> in </a:t>
            </a:r>
            <a:r>
              <a:rPr lang="en-GB" dirty="0" err="1"/>
              <a:t>kakšen</a:t>
            </a:r>
            <a:r>
              <a:rPr lang="en-GB" dirty="0"/>
              <a:t> je </a:t>
            </a:r>
            <a:r>
              <a:rPr lang="en-GB" dirty="0" err="1"/>
              <a:t>njihov</a:t>
            </a:r>
            <a:r>
              <a:rPr lang="en-GB" dirty="0"/>
              <a:t> </a:t>
            </a:r>
            <a:r>
              <a:rPr lang="en-GB" dirty="0" err="1"/>
              <a:t>rezultat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(target, query)</a:t>
            </a:r>
          </a:p>
          <a:p>
            <a:r>
              <a:rPr lang="sl-SI" dirty="0">
                <a:solidFill>
                  <a:srgbClr val="FF0000"/>
                </a:solidFill>
              </a:rPr>
              <a:t>a</a:t>
            </a:r>
            <a:r>
              <a:rPr lang="en-GB" dirty="0" err="1">
                <a:solidFill>
                  <a:srgbClr val="FF0000"/>
                </a:solidFill>
              </a:rPr>
              <a:t>lignments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/>
              <a:t>Vsaka</a:t>
            </a:r>
            <a:r>
              <a:rPr lang="en-GB" dirty="0"/>
              <a:t> </a:t>
            </a:r>
            <a:r>
              <a:rPr lang="en-GB" dirty="0" err="1"/>
              <a:t>poravnava</a:t>
            </a:r>
            <a:r>
              <a:rPr lang="en-GB" dirty="0"/>
              <a:t> med </a:t>
            </a:r>
            <a:r>
              <a:rPr lang="en-GB" dirty="0" err="1"/>
              <a:t>dvema</a:t>
            </a:r>
            <a:r>
              <a:rPr lang="en-GB" dirty="0"/>
              <a:t> </a:t>
            </a:r>
            <a:r>
              <a:rPr lang="en-GB" dirty="0" err="1"/>
              <a:t>zaporedjema</a:t>
            </a:r>
            <a:r>
              <a:rPr lang="en-GB" dirty="0"/>
              <a:t> je </a:t>
            </a:r>
            <a:r>
              <a:rPr lang="en-GB" dirty="0" err="1"/>
              <a:t>shranjena</a:t>
            </a:r>
            <a:r>
              <a:rPr lang="en-GB" dirty="0"/>
              <a:t> v </a:t>
            </a:r>
            <a:r>
              <a:rPr lang="en-GB" i="1" dirty="0"/>
              <a:t>Alignment</a:t>
            </a:r>
            <a:r>
              <a:rPr lang="sl-SI" i="1" dirty="0"/>
              <a:t> </a:t>
            </a:r>
            <a:r>
              <a:rPr lang="en-GB" dirty="0" err="1"/>
              <a:t>objektu</a:t>
            </a:r>
            <a:r>
              <a:rPr lang="en-GB" dirty="0"/>
              <a:t>. </a:t>
            </a:r>
            <a:r>
              <a:rPr lang="en-GB" dirty="0" err="1"/>
              <a:t>Objekte</a:t>
            </a:r>
            <a:r>
              <a:rPr lang="en-GB" dirty="0"/>
              <a:t> </a:t>
            </a:r>
            <a:r>
              <a:rPr lang="sl-SI" i="1" dirty="0" err="1"/>
              <a:t>Alignment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pridobimo</a:t>
            </a:r>
            <a:r>
              <a:rPr lang="en-GB" dirty="0"/>
              <a:t> z </a:t>
            </a:r>
            <a:r>
              <a:rPr lang="en-GB" dirty="0" err="1"/>
              <a:t>iteracijo</a:t>
            </a:r>
            <a:r>
              <a:rPr lang="en-GB" dirty="0"/>
              <a:t> </a:t>
            </a:r>
            <a:r>
              <a:rPr lang="en-GB" dirty="0" err="1"/>
              <a:t>nad</a:t>
            </a:r>
            <a:r>
              <a:rPr lang="en-GB" dirty="0"/>
              <a:t> </a:t>
            </a:r>
            <a:r>
              <a:rPr lang="en-GB" dirty="0" err="1"/>
              <a:t>poravnavami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z </a:t>
            </a:r>
            <a:r>
              <a:rPr lang="en-GB" dirty="0" err="1"/>
              <a:t>indeksiranjem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alignment = alignments[0]</a:t>
            </a:r>
          </a:p>
          <a:p>
            <a:r>
              <a:rPr lang="en-GB" dirty="0">
                <a:solidFill>
                  <a:srgbClr val="FF0000"/>
                </a:solidFill>
              </a:rPr>
              <a:t>alignment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57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3CD7-204E-F1A0-80DB-007643F6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3013-485F-92F1-6A50-F1BEBC97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Iteriraj</a:t>
            </a:r>
            <a:r>
              <a:rPr lang="sl-SI" dirty="0" err="1"/>
              <a:t>mo</a:t>
            </a:r>
            <a:r>
              <a:rPr lang="en-GB" dirty="0"/>
              <a:t> </a:t>
            </a:r>
            <a:r>
              <a:rPr lang="sl-SI" i="1" dirty="0" err="1"/>
              <a:t>Alignment</a:t>
            </a:r>
            <a:r>
              <a:rPr lang="sl-SI" i="1" dirty="0"/>
              <a:t> </a:t>
            </a:r>
            <a:r>
              <a:rPr lang="en-GB" dirty="0" err="1"/>
              <a:t>objekt</a:t>
            </a:r>
            <a:r>
              <a:rPr lang="sl-SI" dirty="0"/>
              <a:t>e</a:t>
            </a:r>
            <a:r>
              <a:rPr lang="en-GB" dirty="0"/>
              <a:t> in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sl-SI" dirty="0"/>
              <a:t>prikažimo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for alignment in alignments: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sl-SI" dirty="0">
                <a:solidFill>
                  <a:srgbClr val="FF000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print(alignment)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/>
              <a:t>Uporaba</a:t>
            </a:r>
            <a:r>
              <a:rPr lang="en-GB" dirty="0"/>
              <a:t> </a:t>
            </a:r>
            <a:r>
              <a:rPr lang="en-GB" dirty="0" err="1"/>
              <a:t>indeksov</a:t>
            </a:r>
            <a:r>
              <a:rPr lang="en-GB" dirty="0"/>
              <a:t> za </a:t>
            </a:r>
            <a:r>
              <a:rPr lang="en-GB" dirty="0" err="1"/>
              <a:t>pridobitev</a:t>
            </a:r>
            <a:r>
              <a:rPr lang="en-GB" dirty="0"/>
              <a:t> </a:t>
            </a:r>
            <a:r>
              <a:rPr lang="en-GB" dirty="0" err="1"/>
              <a:t>poravnanega</a:t>
            </a:r>
            <a:r>
              <a:rPr lang="en-GB" dirty="0"/>
              <a:t> </a:t>
            </a:r>
            <a:r>
              <a:rPr lang="en-GB" dirty="0" err="1"/>
              <a:t>zaporedja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alignment[0]</a:t>
            </a:r>
          </a:p>
          <a:p>
            <a:r>
              <a:rPr lang="en-GB" dirty="0">
                <a:solidFill>
                  <a:srgbClr val="0070C0"/>
                </a:solidFill>
              </a:rPr>
              <a:t>'GAACT'</a:t>
            </a:r>
          </a:p>
          <a:p>
            <a:r>
              <a:rPr lang="en-GB" dirty="0">
                <a:solidFill>
                  <a:srgbClr val="FF0000"/>
                </a:solidFill>
              </a:rPr>
              <a:t>alignment[1]</a:t>
            </a:r>
          </a:p>
          <a:p>
            <a:r>
              <a:rPr lang="en-GB" dirty="0">
                <a:solidFill>
                  <a:srgbClr val="0070C0"/>
                </a:solidFill>
              </a:rPr>
              <a:t>'G-A-T'</a:t>
            </a:r>
            <a:endParaRPr lang="sl-SI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4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1F0CF-810C-DCEA-888B-B92F3B5D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8501-FF65-DF79-9EAC-7E015DA5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D4EC-AD2C-487E-CF2E-9B12DC54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Vsaka</a:t>
            </a:r>
            <a:r>
              <a:rPr lang="it-IT" dirty="0"/>
              <a:t> </a:t>
            </a:r>
            <a:r>
              <a:rPr lang="it-IT" dirty="0" err="1"/>
              <a:t>poravnava</a:t>
            </a:r>
            <a:r>
              <a:rPr lang="it-IT" dirty="0"/>
              <a:t> </a:t>
            </a:r>
            <a:r>
              <a:rPr lang="it-IT" dirty="0" err="1"/>
              <a:t>hrani</a:t>
            </a:r>
            <a:r>
              <a:rPr lang="sl-SI" dirty="0"/>
              <a:t> </a:t>
            </a:r>
            <a:r>
              <a:rPr lang="it-IT" dirty="0" err="1"/>
              <a:t>oceno</a:t>
            </a:r>
            <a:r>
              <a:rPr lang="it-IT" dirty="0"/>
              <a:t> </a:t>
            </a:r>
            <a:r>
              <a:rPr lang="it-IT" dirty="0" err="1"/>
              <a:t>poravnave</a:t>
            </a:r>
            <a:r>
              <a:rPr lang="it-IT" dirty="0"/>
              <a:t>:</a:t>
            </a:r>
            <a:endParaRPr lang="sl-SI" dirty="0"/>
          </a:p>
          <a:p>
            <a:r>
              <a:rPr lang="en-GB" dirty="0" err="1">
                <a:solidFill>
                  <a:srgbClr val="FF0000"/>
                </a:solidFill>
              </a:rPr>
              <a:t>alignment.score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pl-PL" dirty="0"/>
              <a:t>In zaporedja, ki so bila poravnana: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alignment.target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alignment.query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sl-SI" dirty="0"/>
              <a:t>P</a:t>
            </a:r>
            <a:r>
              <a:rPr lang="en-GB" dirty="0" err="1"/>
              <a:t>oravnava</a:t>
            </a:r>
            <a:r>
              <a:rPr lang="en-GB" dirty="0"/>
              <a:t> </a:t>
            </a:r>
            <a:r>
              <a:rPr lang="sl-SI" dirty="0"/>
              <a:t>je </a:t>
            </a:r>
            <a:r>
              <a:rPr lang="en-GB" dirty="0" err="1"/>
              <a:t>shranjena</a:t>
            </a:r>
            <a:r>
              <a:rPr lang="en-GB" dirty="0"/>
              <a:t> v </a:t>
            </a:r>
            <a:r>
              <a:rPr lang="en-GB" dirty="0" err="1"/>
              <a:t>obliki</a:t>
            </a:r>
            <a:r>
              <a:rPr lang="en-GB" dirty="0"/>
              <a:t> </a:t>
            </a:r>
            <a:r>
              <a:rPr lang="en-GB" dirty="0" err="1"/>
              <a:t>koordinat</a:t>
            </a:r>
            <a:r>
              <a:rPr lang="en-GB" dirty="0"/>
              <a:t> </a:t>
            </a:r>
            <a:r>
              <a:rPr lang="en-GB" dirty="0" err="1"/>
              <a:t>zaporedja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>
                <a:solidFill>
                  <a:srgbClr val="FF0000"/>
                </a:solidFill>
              </a:rPr>
              <a:t>alignment = alignments[0]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alignment.coordinates</a:t>
            </a:r>
            <a:endParaRPr lang="LID4096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7F8E9-8623-53DF-DF08-FA7B1D53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185" y="5836024"/>
            <a:ext cx="8029815" cy="10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30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CF31A-CDA1-421B-E547-7141BEC5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9230-E2CA-2696-016E-9EF6FF9D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C7D-46C8-714A-8A3B-559FD2D2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poravnanih</a:t>
            </a:r>
            <a:r>
              <a:rPr lang="en-GB" dirty="0"/>
              <a:t> </a:t>
            </a:r>
            <a:r>
              <a:rPr lang="en-GB" dirty="0" err="1"/>
              <a:t>zaporedij</a:t>
            </a:r>
            <a:r>
              <a:rPr lang="en-GB" dirty="0"/>
              <a:t> je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parni</a:t>
            </a:r>
            <a:r>
              <a:rPr lang="en-GB" dirty="0"/>
              <a:t> </a:t>
            </a:r>
            <a:r>
              <a:rPr lang="en-GB" dirty="0" err="1"/>
              <a:t>poravnavi</a:t>
            </a:r>
            <a:r>
              <a:rPr lang="en-GB" dirty="0"/>
              <a:t> </a:t>
            </a:r>
            <a:r>
              <a:rPr lang="en-GB" dirty="0" err="1"/>
              <a:t>vedno</a:t>
            </a:r>
            <a:r>
              <a:rPr lang="en-GB" dirty="0"/>
              <a:t> 2:</a:t>
            </a:r>
            <a:endParaRPr lang="sl-SI" dirty="0"/>
          </a:p>
          <a:p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(alignment)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/>
              <a:t>Dolžina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je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stolpcev</a:t>
            </a:r>
            <a:r>
              <a:rPr lang="en-GB" dirty="0"/>
              <a:t> v </a:t>
            </a:r>
            <a:r>
              <a:rPr lang="en-GB" dirty="0" err="1"/>
              <a:t>izpisani</a:t>
            </a:r>
            <a:r>
              <a:rPr lang="en-GB" dirty="0"/>
              <a:t> </a:t>
            </a:r>
            <a:r>
              <a:rPr lang="en-GB" dirty="0" err="1"/>
              <a:t>poravnavi</a:t>
            </a:r>
            <a:r>
              <a:rPr lang="en-GB" dirty="0"/>
              <a:t>. To je </a:t>
            </a:r>
            <a:r>
              <a:rPr lang="en-GB" dirty="0" err="1"/>
              <a:t>enako</a:t>
            </a:r>
            <a:r>
              <a:rPr lang="en-GB" dirty="0"/>
              <a:t> </a:t>
            </a:r>
            <a:r>
              <a:rPr lang="en-GB" dirty="0" err="1"/>
              <a:t>vsoti</a:t>
            </a:r>
            <a:r>
              <a:rPr lang="en-GB" dirty="0"/>
              <a:t> </a:t>
            </a:r>
            <a:r>
              <a:rPr lang="en-GB" dirty="0" err="1"/>
              <a:t>števila</a:t>
            </a:r>
            <a:r>
              <a:rPr lang="en-GB" dirty="0"/>
              <a:t> </a:t>
            </a:r>
            <a:r>
              <a:rPr lang="en-GB" dirty="0" err="1"/>
              <a:t>ujemanj</a:t>
            </a:r>
            <a:r>
              <a:rPr lang="en-GB" dirty="0"/>
              <a:t>, </a:t>
            </a:r>
            <a:r>
              <a:rPr lang="en-GB" dirty="0" err="1"/>
              <a:t>števila</a:t>
            </a:r>
            <a:r>
              <a:rPr lang="en-GB" dirty="0"/>
              <a:t> </a:t>
            </a:r>
            <a:r>
              <a:rPr lang="en-GB" dirty="0" err="1"/>
              <a:t>neskladij</a:t>
            </a:r>
            <a:r>
              <a:rPr lang="en-GB" dirty="0"/>
              <a:t> in </a:t>
            </a:r>
            <a:r>
              <a:rPr lang="en-GB" dirty="0" err="1"/>
              <a:t>skupne</a:t>
            </a:r>
            <a:r>
              <a:rPr lang="en-GB" dirty="0"/>
              <a:t> </a:t>
            </a:r>
            <a:r>
              <a:rPr lang="en-GB" dirty="0" err="1"/>
              <a:t>dolžine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v </a:t>
            </a:r>
            <a:r>
              <a:rPr lang="sl-SI" i="1" dirty="0" err="1"/>
              <a:t>target</a:t>
            </a:r>
            <a:r>
              <a:rPr lang="sl-SI" i="1" dirty="0"/>
              <a:t> </a:t>
            </a:r>
            <a:r>
              <a:rPr lang="en-GB" dirty="0"/>
              <a:t>in </a:t>
            </a:r>
            <a:r>
              <a:rPr lang="sl-SI" i="1" dirty="0" err="1"/>
              <a:t>query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 err="1">
                <a:solidFill>
                  <a:srgbClr val="FF0000"/>
                </a:solidFill>
              </a:rPr>
              <a:t>alignment.length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87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238A-EE67-D00E-D171-F372C969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C823D-740A-E381-4279-C1BC2E809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Upoštevajte</a:t>
            </a:r>
            <a:r>
              <a:rPr lang="en-GB" dirty="0"/>
              <a:t>, da so </a:t>
            </a:r>
            <a:r>
              <a:rPr lang="en-GB" dirty="0" err="1"/>
              <a:t>lahko</a:t>
            </a:r>
            <a:r>
              <a:rPr lang="en-GB" dirty="0"/>
              <a:t> v </a:t>
            </a:r>
            <a:r>
              <a:rPr lang="en-GB" dirty="0" err="1"/>
              <a:t>različnih</a:t>
            </a:r>
            <a:r>
              <a:rPr lang="en-GB" dirty="0"/>
              <a:t> </a:t>
            </a:r>
            <a:r>
              <a:rPr lang="en-GB" dirty="0" err="1"/>
              <a:t>poravnavah</a:t>
            </a:r>
            <a:r>
              <a:rPr lang="en-GB" dirty="0"/>
              <a:t> </a:t>
            </a:r>
            <a:r>
              <a:rPr lang="en-GB" dirty="0" err="1"/>
              <a:t>enaki</a:t>
            </a:r>
            <a:r>
              <a:rPr lang="en-GB" dirty="0"/>
              <a:t> deli </a:t>
            </a:r>
            <a:r>
              <a:rPr lang="en-GB" dirty="0" err="1"/>
              <a:t>poravnani</a:t>
            </a:r>
            <a:r>
              <a:rPr lang="en-GB" dirty="0"/>
              <a:t> med </a:t>
            </a:r>
            <a:r>
              <a:rPr lang="en-GB" dirty="0" err="1"/>
              <a:t>seboj</a:t>
            </a:r>
            <a:r>
              <a:rPr lang="en-GB" dirty="0"/>
              <a:t>. To se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zgodi</a:t>
            </a:r>
            <a:r>
              <a:rPr lang="en-GB" dirty="0"/>
              <a:t>, </a:t>
            </a:r>
            <a:r>
              <a:rPr lang="en-GB" dirty="0" err="1"/>
              <a:t>če</a:t>
            </a:r>
            <a:r>
              <a:rPr lang="en-GB" dirty="0"/>
              <a:t> se </a:t>
            </a:r>
            <a:r>
              <a:rPr lang="en-GB" dirty="0" err="1"/>
              <a:t>poravnave</a:t>
            </a:r>
            <a:r>
              <a:rPr lang="en-GB" dirty="0"/>
              <a:t> med </a:t>
            </a:r>
            <a:r>
              <a:rPr lang="en-GB" dirty="0" err="1"/>
              <a:t>seboj</a:t>
            </a:r>
            <a:r>
              <a:rPr lang="en-GB" dirty="0"/>
              <a:t> </a:t>
            </a:r>
            <a:r>
              <a:rPr lang="en-GB" dirty="0" err="1"/>
              <a:t>razlikujejo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po </a:t>
            </a:r>
            <a:r>
              <a:rPr lang="en-GB" dirty="0" err="1"/>
              <a:t>postavitvi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 err="1">
                <a:solidFill>
                  <a:srgbClr val="FF0000"/>
                </a:solidFill>
              </a:rPr>
              <a:t>aligner.mode</a:t>
            </a:r>
            <a:r>
              <a:rPr lang="en-GB" dirty="0">
                <a:solidFill>
                  <a:srgbClr val="FF0000"/>
                </a:solidFill>
              </a:rPr>
              <a:t> = "global"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aligner.mismatch_score</a:t>
            </a:r>
            <a:r>
              <a:rPr lang="en-GB" dirty="0">
                <a:solidFill>
                  <a:srgbClr val="FF0000"/>
                </a:solidFill>
              </a:rPr>
              <a:t> = -10</a:t>
            </a:r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("AAACAAA", "AAAGAAA")</a:t>
            </a:r>
          </a:p>
          <a:p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(alignments)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fr-FR" dirty="0" err="1">
                <a:solidFill>
                  <a:srgbClr val="FF0000"/>
                </a:solidFill>
              </a:rPr>
              <a:t>print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alignments</a:t>
            </a:r>
            <a:r>
              <a:rPr lang="fr-FR" dirty="0">
                <a:solidFill>
                  <a:srgbClr val="FF0000"/>
                </a:solidFill>
              </a:rPr>
              <a:t>[0])</a:t>
            </a:r>
          </a:p>
          <a:p>
            <a:r>
              <a:rPr lang="fr-FR" dirty="0" err="1">
                <a:solidFill>
                  <a:srgbClr val="FF0000"/>
                </a:solidFill>
              </a:rPr>
              <a:t>print</a:t>
            </a:r>
            <a:r>
              <a:rPr lang="fr-FR" dirty="0">
                <a:solidFill>
                  <a:srgbClr val="FF0000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alignments</a:t>
            </a:r>
            <a:r>
              <a:rPr lang="fr-FR" dirty="0">
                <a:solidFill>
                  <a:srgbClr val="FF0000"/>
                </a:solidFill>
              </a:rPr>
              <a:t>[1])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5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045-8EB0-8457-3552-E3EDAE3A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Lokalna 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61212-A353-201D-7594-39C373DE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Privzeto</a:t>
            </a:r>
            <a:r>
              <a:rPr lang="en-GB" dirty="0"/>
              <a:t> se </a:t>
            </a:r>
            <a:r>
              <a:rPr lang="en-GB" dirty="0" err="1"/>
              <a:t>izvede</a:t>
            </a:r>
            <a:r>
              <a:rPr lang="en-GB" dirty="0"/>
              <a:t> </a:t>
            </a:r>
            <a:r>
              <a:rPr lang="en-GB" dirty="0" err="1"/>
              <a:t>globalna</a:t>
            </a:r>
            <a:r>
              <a:rPr lang="en-GB" dirty="0"/>
              <a:t> par</a:t>
            </a:r>
            <a:r>
              <a:rPr lang="sl-SI" dirty="0"/>
              <a:t>na </a:t>
            </a:r>
            <a:r>
              <a:rPr lang="en-GB" dirty="0" err="1"/>
              <a:t>poravnava</a:t>
            </a:r>
            <a:r>
              <a:rPr lang="en-GB" dirty="0"/>
              <a:t>, ki </a:t>
            </a:r>
            <a:r>
              <a:rPr lang="en-GB" dirty="0" err="1"/>
              <a:t>poišče</a:t>
            </a:r>
            <a:r>
              <a:rPr lang="en-GB" dirty="0"/>
              <a:t> </a:t>
            </a:r>
            <a:r>
              <a:rPr lang="en-GB" dirty="0" err="1"/>
              <a:t>optimalno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po </a:t>
            </a:r>
            <a:r>
              <a:rPr lang="en-GB" dirty="0" err="1"/>
              <a:t>celotni</a:t>
            </a:r>
            <a:r>
              <a:rPr lang="en-GB" dirty="0"/>
              <a:t> </a:t>
            </a:r>
            <a:r>
              <a:rPr lang="en-GB" dirty="0" err="1"/>
              <a:t>dolžini</a:t>
            </a:r>
            <a:r>
              <a:rPr lang="en-GB" dirty="0"/>
              <a:t> </a:t>
            </a:r>
            <a:r>
              <a:rPr lang="sl-SI" i="1" dirty="0" err="1"/>
              <a:t>target</a:t>
            </a:r>
            <a:r>
              <a:rPr lang="sl-SI" i="1" dirty="0"/>
              <a:t> </a:t>
            </a:r>
            <a:r>
              <a:rPr lang="sl-SI" dirty="0"/>
              <a:t>in </a:t>
            </a:r>
            <a:r>
              <a:rPr lang="sl-SI" i="1" dirty="0" err="1"/>
              <a:t>query</a:t>
            </a:r>
            <a:r>
              <a:rPr lang="en-GB" dirty="0"/>
              <a:t>. </a:t>
            </a:r>
            <a:r>
              <a:rPr lang="sl-SI" dirty="0"/>
              <a:t>Z</a:t>
            </a:r>
            <a:r>
              <a:rPr lang="en-GB" dirty="0"/>
              <a:t> </a:t>
            </a:r>
            <a:r>
              <a:rPr lang="en-GB" dirty="0" err="1"/>
              <a:t>lokalno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</a:t>
            </a:r>
            <a:r>
              <a:rPr lang="sl-SI" dirty="0"/>
              <a:t>se </a:t>
            </a:r>
            <a:r>
              <a:rPr lang="en-GB" dirty="0" err="1"/>
              <a:t>poišče</a:t>
            </a:r>
            <a:r>
              <a:rPr lang="en-GB" dirty="0"/>
              <a:t> </a:t>
            </a:r>
            <a:r>
              <a:rPr lang="sl-SI" dirty="0" err="1"/>
              <a:t>podsekvenca</a:t>
            </a:r>
            <a:r>
              <a:rPr lang="sl-SI" dirty="0"/>
              <a:t> </a:t>
            </a:r>
            <a:r>
              <a:rPr lang="sl-SI" i="1" dirty="0" err="1"/>
              <a:t>target</a:t>
            </a:r>
            <a:r>
              <a:rPr lang="sl-SI" i="1" dirty="0"/>
              <a:t> </a:t>
            </a:r>
            <a:r>
              <a:rPr lang="en-GB" dirty="0"/>
              <a:t>in </a:t>
            </a:r>
            <a:r>
              <a:rPr lang="sl-SI" i="1" dirty="0" err="1"/>
              <a:t>query</a:t>
            </a:r>
            <a:r>
              <a:rPr lang="sl-SI" i="1" dirty="0"/>
              <a:t> </a:t>
            </a:r>
            <a:r>
              <a:rPr lang="en-GB" dirty="0"/>
              <a:t>z </a:t>
            </a:r>
            <a:r>
              <a:rPr lang="en-GB" dirty="0" err="1"/>
              <a:t>najvišj</a:t>
            </a:r>
            <a:r>
              <a:rPr lang="sl-SI" dirty="0"/>
              <a:t>o oceno poravnave</a:t>
            </a:r>
            <a:r>
              <a:rPr lang="en-GB" dirty="0"/>
              <a:t>. </a:t>
            </a:r>
            <a:r>
              <a:rPr lang="en-GB" dirty="0" err="1"/>
              <a:t>Lokaln</a:t>
            </a:r>
            <a:r>
              <a:rPr lang="sl-SI" dirty="0"/>
              <a:t>o parno </a:t>
            </a:r>
            <a:r>
              <a:rPr lang="en-GB" dirty="0" err="1"/>
              <a:t>poravnav</a:t>
            </a:r>
            <a:r>
              <a:rPr lang="sl-SI" dirty="0"/>
              <a:t>o</a:t>
            </a:r>
            <a:r>
              <a:rPr lang="en-GB" dirty="0"/>
              <a:t> </a:t>
            </a:r>
            <a:r>
              <a:rPr lang="sl-SI" dirty="0"/>
              <a:t>nastavimo z </a:t>
            </a:r>
            <a:r>
              <a:rPr lang="sl-SI" i="1" dirty="0"/>
              <a:t>mode</a:t>
            </a:r>
            <a:r>
              <a:rPr lang="sl-SI" dirty="0"/>
              <a:t>: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aligner.mode</a:t>
            </a:r>
            <a:r>
              <a:rPr lang="en-GB" dirty="0">
                <a:solidFill>
                  <a:srgbClr val="FF0000"/>
                </a:solidFill>
              </a:rPr>
              <a:t> = "local"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target = "AGAACTC"</a:t>
            </a:r>
          </a:p>
          <a:p>
            <a:r>
              <a:rPr lang="en-GB" dirty="0">
                <a:solidFill>
                  <a:srgbClr val="FF0000"/>
                </a:solidFill>
              </a:rPr>
              <a:t>query = "GAACT"</a:t>
            </a:r>
          </a:p>
          <a:p>
            <a:r>
              <a:rPr lang="en-GB" dirty="0">
                <a:solidFill>
                  <a:srgbClr val="FF0000"/>
                </a:solidFill>
              </a:rPr>
              <a:t>score = </a:t>
            </a:r>
            <a:r>
              <a:rPr lang="en-GB" dirty="0" err="1">
                <a:solidFill>
                  <a:srgbClr val="FF0000"/>
                </a:solidFill>
              </a:rPr>
              <a:t>aligner.score</a:t>
            </a:r>
            <a:r>
              <a:rPr lang="en-GB" dirty="0">
                <a:solidFill>
                  <a:srgbClr val="FF0000"/>
                </a:solidFill>
              </a:rPr>
              <a:t>(target, query)</a:t>
            </a:r>
          </a:p>
          <a:p>
            <a:r>
              <a:rPr lang="sl-SI" dirty="0">
                <a:solidFill>
                  <a:srgbClr val="FF0000"/>
                </a:solidFill>
              </a:rPr>
              <a:t>s</a:t>
            </a:r>
            <a:r>
              <a:rPr lang="en-GB" dirty="0">
                <a:solidFill>
                  <a:srgbClr val="FF0000"/>
                </a:solidFill>
              </a:rPr>
              <a:t>core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(target, query)</a:t>
            </a:r>
          </a:p>
          <a:p>
            <a:r>
              <a:rPr lang="en-GB" dirty="0">
                <a:solidFill>
                  <a:srgbClr val="FF0000"/>
                </a:solidFill>
              </a:rPr>
              <a:t>for alignment in alignments: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sl-SI" dirty="0">
                <a:solidFill>
                  <a:srgbClr val="FF0000"/>
                </a:solidFill>
              </a:rPr>
              <a:t>	</a:t>
            </a:r>
            <a:r>
              <a:rPr lang="en-GB" dirty="0">
                <a:solidFill>
                  <a:srgbClr val="FF0000"/>
                </a:solidFill>
              </a:rPr>
              <a:t>print(alignment)</a:t>
            </a:r>
          </a:p>
        </p:txBody>
      </p:sp>
    </p:spTree>
    <p:extLst>
      <p:ext uri="{BB962C8B-B14F-4D97-AF65-F5344CB8AC3E}">
        <p14:creationId xmlns:p14="http://schemas.microsoft.com/office/powerpoint/2010/main" val="5158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4214-F227-9339-6952-A2F36666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Poravnava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zaporedij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33AC-DC7C-881C-7B25-B7DA03A5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pove</a:t>
            </a:r>
            <a:r>
              <a:rPr lang="en-GB" dirty="0"/>
              <a:t> </a:t>
            </a:r>
            <a:r>
              <a:rPr lang="en-GB" dirty="0" err="1"/>
              <a:t>že</a:t>
            </a:r>
            <a:r>
              <a:rPr lang="en-GB" dirty="0"/>
              <a:t> </a:t>
            </a:r>
            <a:r>
              <a:rPr lang="en-GB" dirty="0" err="1"/>
              <a:t>ime</a:t>
            </a:r>
            <a:r>
              <a:rPr lang="en-GB" dirty="0"/>
              <a:t>, so </a:t>
            </a:r>
            <a:r>
              <a:rPr lang="en-GB" dirty="0" err="1"/>
              <a:t>zbirka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zaporedij</a:t>
            </a:r>
            <a:r>
              <a:rPr lang="en-GB" dirty="0"/>
              <a:t>, ki so </a:t>
            </a:r>
            <a:r>
              <a:rPr lang="en-GB" dirty="0" err="1"/>
              <a:t>bila</a:t>
            </a:r>
            <a:r>
              <a:rPr lang="en-GB" dirty="0"/>
              <a:t> </a:t>
            </a:r>
            <a:r>
              <a:rPr lang="en-GB" dirty="0" err="1"/>
              <a:t>poravnana</a:t>
            </a:r>
            <a:r>
              <a:rPr lang="en-GB" dirty="0"/>
              <a:t> </a:t>
            </a:r>
            <a:r>
              <a:rPr lang="en-GB" dirty="0" err="1"/>
              <a:t>skupaj</a:t>
            </a:r>
            <a:r>
              <a:rPr lang="en-GB" dirty="0"/>
              <a:t> - </a:t>
            </a:r>
            <a:r>
              <a:rPr lang="en-GB" dirty="0" err="1"/>
              <a:t>običajno</a:t>
            </a:r>
            <a:r>
              <a:rPr lang="en-GB" dirty="0"/>
              <a:t> z </a:t>
            </a:r>
            <a:r>
              <a:rPr lang="en-GB" dirty="0" err="1"/>
              <a:t>vstavljanjem</a:t>
            </a:r>
            <a:r>
              <a:rPr lang="en-GB" dirty="0"/>
              <a:t> </a:t>
            </a:r>
            <a:r>
              <a:rPr lang="en-GB" dirty="0" err="1"/>
              <a:t>znakov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in </a:t>
            </a:r>
            <a:r>
              <a:rPr lang="en-GB" dirty="0" err="1"/>
              <a:t>dodajanjem</a:t>
            </a:r>
            <a:r>
              <a:rPr lang="en-GB" dirty="0"/>
              <a:t> </a:t>
            </a:r>
            <a:r>
              <a:rPr lang="en-GB" dirty="0" err="1"/>
              <a:t>vodilnih</a:t>
            </a:r>
            <a:r>
              <a:rPr lang="en-GB" dirty="0"/>
              <a:t> </a:t>
            </a:r>
            <a:r>
              <a:rPr lang="en-GB" dirty="0" err="1"/>
              <a:t>ali</a:t>
            </a:r>
            <a:r>
              <a:rPr lang="en-GB" dirty="0"/>
              <a:t> </a:t>
            </a:r>
            <a:r>
              <a:rPr lang="en-GB" dirty="0" err="1"/>
              <a:t>končnih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- </a:t>
            </a:r>
            <a:r>
              <a:rPr lang="en-GB" dirty="0" err="1"/>
              <a:t>tako</a:t>
            </a:r>
            <a:r>
              <a:rPr lang="en-GB" dirty="0"/>
              <a:t> da so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nizi</a:t>
            </a:r>
            <a:r>
              <a:rPr lang="en-GB" dirty="0"/>
              <a:t> </a:t>
            </a:r>
            <a:r>
              <a:rPr lang="en-GB" dirty="0" err="1"/>
              <a:t>zaporedij</a:t>
            </a:r>
            <a:r>
              <a:rPr lang="en-GB" dirty="0"/>
              <a:t> </a:t>
            </a:r>
            <a:r>
              <a:rPr lang="en-GB" dirty="0" err="1"/>
              <a:t>enako</a:t>
            </a:r>
            <a:r>
              <a:rPr lang="en-GB" dirty="0"/>
              <a:t> </a:t>
            </a:r>
            <a:r>
              <a:rPr lang="en-GB" dirty="0" err="1"/>
              <a:t>dolgi</a:t>
            </a:r>
            <a:r>
              <a:rPr lang="en-GB" dirty="0"/>
              <a:t>.</a:t>
            </a:r>
          </a:p>
          <a:p>
            <a:endParaRPr lang="LID4096" dirty="0"/>
          </a:p>
        </p:txBody>
      </p:sp>
      <p:pic>
        <p:nvPicPr>
          <p:cNvPr id="5" name="Picture 4" descr="A close up of a screen&#10;&#10;Description automatically generated">
            <a:extLst>
              <a:ext uri="{FF2B5EF4-FFF2-40B4-BE49-F238E27FC236}">
                <a16:creationId xmlns:a16="http://schemas.microsoft.com/office/drawing/2014/main" id="{F8739F24-B44F-591B-7B12-8C148E634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6" y="2212704"/>
            <a:ext cx="8125196" cy="45925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DD24E-B04A-2C3F-9FF2-2648A646C47E}"/>
              </a:ext>
            </a:extLst>
          </p:cNvPr>
          <p:cNvSpPr txBox="1"/>
          <p:nvPr/>
        </p:nvSpPr>
        <p:spPr>
          <a:xfrm>
            <a:off x="8622437" y="2212704"/>
            <a:ext cx="30073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/>
              <a:t>Takšno</a:t>
            </a:r>
            <a:r>
              <a:rPr lang="en-GB" sz="2000" dirty="0"/>
              <a:t> </a:t>
            </a:r>
            <a:r>
              <a:rPr lang="en-GB" sz="2000" dirty="0" err="1"/>
              <a:t>poravnavo</a:t>
            </a:r>
            <a:r>
              <a:rPr lang="en-GB" sz="2000" dirty="0"/>
              <a:t> </a:t>
            </a:r>
            <a:r>
              <a:rPr lang="en-GB" sz="2000" dirty="0" err="1"/>
              <a:t>lahko</a:t>
            </a:r>
            <a:r>
              <a:rPr lang="en-GB" sz="2000" dirty="0"/>
              <a:t> </a:t>
            </a:r>
            <a:r>
              <a:rPr lang="en-GB" sz="2000" dirty="0" err="1"/>
              <a:t>obravnavamo</a:t>
            </a:r>
            <a:r>
              <a:rPr lang="en-GB" sz="2000" dirty="0"/>
              <a:t> </a:t>
            </a:r>
            <a:r>
              <a:rPr lang="en-GB" sz="2000" dirty="0" err="1"/>
              <a:t>kot</a:t>
            </a:r>
            <a:r>
              <a:rPr lang="en-GB" sz="2000" dirty="0"/>
              <a:t> </a:t>
            </a:r>
            <a:r>
              <a:rPr lang="en-GB" sz="2000" dirty="0" err="1"/>
              <a:t>matriko</a:t>
            </a:r>
            <a:r>
              <a:rPr lang="en-GB" sz="2000" dirty="0"/>
              <a:t> </a:t>
            </a:r>
            <a:r>
              <a:rPr lang="en-GB" sz="2000" dirty="0" err="1"/>
              <a:t>črk</a:t>
            </a:r>
            <a:r>
              <a:rPr lang="en-GB" sz="2000" dirty="0"/>
              <a:t>, </a:t>
            </a:r>
            <a:r>
              <a:rPr lang="en-GB" sz="2000" dirty="0" err="1"/>
              <a:t>pri</a:t>
            </a:r>
            <a:r>
              <a:rPr lang="en-GB" sz="2000" dirty="0"/>
              <a:t> </a:t>
            </a:r>
            <a:r>
              <a:rPr lang="en-GB" sz="2000" dirty="0" err="1"/>
              <a:t>čemer</a:t>
            </a:r>
            <a:r>
              <a:rPr lang="en-GB" sz="2000" dirty="0"/>
              <a:t> je v </a:t>
            </a:r>
            <a:r>
              <a:rPr lang="en-GB" sz="2000" dirty="0" err="1"/>
              <a:t>biopytonu</a:t>
            </a:r>
            <a:r>
              <a:rPr lang="en-GB" sz="2000" dirty="0"/>
              <a:t> </a:t>
            </a:r>
            <a:r>
              <a:rPr lang="en-GB" sz="2000" dirty="0" err="1"/>
              <a:t>vsaka</a:t>
            </a:r>
            <a:r>
              <a:rPr lang="en-GB" sz="2000" dirty="0"/>
              <a:t> </a:t>
            </a:r>
            <a:r>
              <a:rPr lang="en-GB" sz="2000" dirty="0" err="1"/>
              <a:t>vrstica</a:t>
            </a:r>
            <a:r>
              <a:rPr lang="en-GB" sz="2000" dirty="0"/>
              <a:t> </a:t>
            </a:r>
            <a:r>
              <a:rPr lang="en-GB" sz="2000" dirty="0" err="1"/>
              <a:t>objekt</a:t>
            </a:r>
            <a:r>
              <a:rPr lang="en-GB" sz="2000" dirty="0"/>
              <a:t> </a:t>
            </a:r>
            <a:r>
              <a:rPr lang="en-GB" sz="2000" i="1" dirty="0" err="1"/>
              <a:t>SeqRecord</a:t>
            </a:r>
            <a:r>
              <a:rPr lang="en-GB" sz="2000" dirty="0"/>
              <a:t>.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poravnave</a:t>
            </a:r>
            <a:r>
              <a:rPr lang="en-GB" sz="2000" dirty="0"/>
              <a:t> so </a:t>
            </a:r>
            <a:r>
              <a:rPr lang="en-GB" sz="2000" dirty="0" err="1"/>
              <a:t>shranjene</a:t>
            </a:r>
            <a:r>
              <a:rPr lang="en-GB" sz="2000" dirty="0"/>
              <a:t> v </a:t>
            </a:r>
            <a:r>
              <a:rPr lang="en-GB" sz="2000" dirty="0" err="1"/>
              <a:t>objektu</a:t>
            </a:r>
            <a:r>
              <a:rPr lang="en-GB" sz="2000" dirty="0"/>
              <a:t> </a:t>
            </a:r>
            <a:r>
              <a:rPr lang="en-GB" sz="2000" i="1" dirty="0" err="1"/>
              <a:t>MultipleSeqAlignment</a:t>
            </a:r>
            <a:endParaRPr lang="LID4096" sz="2000" i="1" dirty="0"/>
          </a:p>
        </p:txBody>
      </p:sp>
    </p:spTree>
    <p:extLst>
      <p:ext uri="{BB962C8B-B14F-4D97-AF65-F5344CB8AC3E}">
        <p14:creationId xmlns:p14="http://schemas.microsoft.com/office/powerpoint/2010/main" val="1374417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AC-277F-CFED-3194-FD7A83DE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Parna 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BF11-FFFE-AC86-7243-45986CC10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l-SI" dirty="0"/>
              <a:t>V objektu </a:t>
            </a:r>
            <a:r>
              <a:rPr lang="sl-SI" i="1" dirty="0" err="1"/>
              <a:t>PairwiseAligner</a:t>
            </a:r>
            <a:r>
              <a:rPr lang="sl-SI" i="1" dirty="0"/>
              <a:t> </a:t>
            </a:r>
            <a:r>
              <a:rPr lang="sl-SI" dirty="0"/>
              <a:t>so shranjeni vsi parametri poravnave, ki se uporabljajo za parne poravnave. Za ogled vrednosti vseh parametrov, uporabimo:</a:t>
            </a:r>
          </a:p>
          <a:p>
            <a:r>
              <a:rPr lang="en-GB" dirty="0">
                <a:solidFill>
                  <a:srgbClr val="FF0000"/>
                </a:solidFill>
              </a:rPr>
              <a:t>print(aligner)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sl-SI" dirty="0"/>
              <a:t>Na podlagi parametrov ocenjevanja (</a:t>
            </a:r>
            <a:r>
              <a:rPr lang="sl-SI" dirty="0" err="1"/>
              <a:t>scoring</a:t>
            </a:r>
            <a:r>
              <a:rPr lang="sl-SI" dirty="0"/>
              <a:t> </a:t>
            </a:r>
            <a:r>
              <a:rPr lang="sl-SI" dirty="0" err="1"/>
              <a:t>parameters</a:t>
            </a:r>
            <a:r>
              <a:rPr lang="sl-SI" dirty="0"/>
              <a:t>) in </a:t>
            </a:r>
            <a:r>
              <a:rPr lang="sl-SI" i="1" dirty="0"/>
              <a:t>mode </a:t>
            </a:r>
            <a:r>
              <a:rPr lang="sl-SI" dirty="0"/>
              <a:t>samodejno izbere ustrezen algoritem, ki se uporabi za parno poravnavo. Za preverit izbran algoritem uporabimo: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aligner.algorithm</a:t>
            </a:r>
            <a:endParaRPr lang="sl-SI" dirty="0">
              <a:solidFill>
                <a:srgbClr val="FF0000"/>
              </a:solidFill>
            </a:endParaRPr>
          </a:p>
          <a:p>
            <a:endParaRPr lang="sl-SI" dirty="0">
              <a:solidFill>
                <a:srgbClr val="FF0000"/>
              </a:solidFill>
            </a:endParaRPr>
          </a:p>
          <a:p>
            <a:r>
              <a:rPr lang="en-GB" dirty="0"/>
              <a:t>V </a:t>
            </a:r>
            <a:r>
              <a:rPr lang="en-GB" dirty="0" err="1"/>
              <a:t>objektu</a:t>
            </a:r>
            <a:r>
              <a:rPr lang="en-GB" dirty="0"/>
              <a:t> </a:t>
            </a:r>
            <a:r>
              <a:rPr lang="en-GB" i="1" dirty="0" err="1"/>
              <a:t>PairwiseAligner</a:t>
            </a:r>
            <a:r>
              <a:rPr lang="en-GB" dirty="0"/>
              <a:t> je </a:t>
            </a:r>
            <a:r>
              <a:rPr lang="en-GB" dirty="0" err="1"/>
              <a:t>shranjena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natančnost</a:t>
            </a:r>
            <a:r>
              <a:rPr lang="en-GB" dirty="0"/>
              <a:t>, ki se </a:t>
            </a:r>
            <a:r>
              <a:rPr lang="en-GB" dirty="0" err="1"/>
              <a:t>uporabi</a:t>
            </a:r>
            <a:r>
              <a:rPr lang="en-GB" dirty="0"/>
              <a:t> med </a:t>
            </a:r>
            <a:r>
              <a:rPr lang="en-GB" dirty="0" err="1"/>
              <a:t>poravnavo</a:t>
            </a:r>
            <a:r>
              <a:rPr lang="en-GB" dirty="0"/>
              <a:t>. </a:t>
            </a:r>
            <a:r>
              <a:rPr lang="en-GB" dirty="0" err="1"/>
              <a:t>Vrednost</a:t>
            </a:r>
            <a:r>
              <a:rPr lang="en-GB" dirty="0"/>
              <a:t> </a:t>
            </a:r>
            <a:r>
              <a:rPr lang="el-GR" b="1" dirty="0"/>
              <a:t>ε</a:t>
            </a:r>
            <a:r>
              <a:rPr lang="en-GB" dirty="0"/>
              <a:t> je </a:t>
            </a:r>
            <a:r>
              <a:rPr lang="en-GB" dirty="0" err="1"/>
              <a:t>shranjena</a:t>
            </a:r>
            <a:r>
              <a:rPr lang="en-GB" dirty="0"/>
              <a:t> v </a:t>
            </a:r>
            <a:r>
              <a:rPr lang="en-GB" dirty="0" err="1"/>
              <a:t>atributu</a:t>
            </a:r>
            <a:r>
              <a:rPr lang="en-GB" dirty="0"/>
              <a:t> </a:t>
            </a:r>
            <a:r>
              <a:rPr lang="en-GB" i="1" dirty="0" err="1"/>
              <a:t>aligner.epsilon</a:t>
            </a:r>
            <a:r>
              <a:rPr lang="en-GB" i="1" dirty="0"/>
              <a:t> </a:t>
            </a:r>
            <a:r>
              <a:rPr lang="en-GB" dirty="0"/>
              <a:t>in je </a:t>
            </a:r>
            <a:r>
              <a:rPr lang="en-GB" dirty="0" err="1"/>
              <a:t>privzeto</a:t>
            </a:r>
            <a:r>
              <a:rPr lang="en-GB" dirty="0"/>
              <a:t> </a:t>
            </a:r>
            <a:r>
              <a:rPr lang="en-GB" dirty="0" err="1"/>
              <a:t>enaka</a:t>
            </a:r>
            <a:r>
              <a:rPr lang="en-GB" dirty="0"/>
              <a:t> </a:t>
            </a:r>
            <a:r>
              <a:rPr lang="sl-SI" dirty="0"/>
              <a:t>10</a:t>
            </a:r>
            <a:r>
              <a:rPr lang="en-US" dirty="0"/>
              <a:t>^-6</a:t>
            </a:r>
            <a:r>
              <a:rPr lang="en-GB" dirty="0"/>
              <a:t>:</a:t>
            </a:r>
            <a:endParaRPr lang="sl-SI" dirty="0"/>
          </a:p>
          <a:p>
            <a:r>
              <a:rPr lang="sl-SI" dirty="0" err="1">
                <a:solidFill>
                  <a:srgbClr val="FF0000"/>
                </a:solidFill>
              </a:rPr>
              <a:t>aligner.epsilon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sl-SI" dirty="0"/>
              <a:t>Dva rezultata se za namen poravnave štejeta za enaka, če je absolutna razlika med njima manjša od </a:t>
            </a:r>
            <a:r>
              <a:rPr lang="el-GR" b="1" dirty="0"/>
              <a:t>ε</a:t>
            </a:r>
            <a:r>
              <a:rPr lang="sl-SI" dirty="0"/>
              <a:t>.</a:t>
            </a:r>
          </a:p>
          <a:p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99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5CFA-5144-1C7B-89DA-743D4DC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- </a:t>
            </a:r>
            <a:r>
              <a:rPr lang="en-US" dirty="0" err="1"/>
              <a:t>globalna</a:t>
            </a:r>
            <a:r>
              <a:rPr lang="en-US" dirty="0"/>
              <a:t> </a:t>
            </a:r>
            <a:r>
              <a:rPr lang="en-US" dirty="0" err="1"/>
              <a:t>parna</a:t>
            </a:r>
            <a:r>
              <a:rPr lang="en-US" dirty="0"/>
              <a:t> </a:t>
            </a:r>
            <a:r>
              <a:rPr lang="en-US" dirty="0" err="1"/>
              <a:t>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B4C8-D225-EC99-874B-0F023901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/>
              <a:t>Želimo ustvariti globalno parno poravnavo med zaporedji hemoglobina a in b.</a:t>
            </a:r>
            <a:endParaRPr lang="en-GB" dirty="0"/>
          </a:p>
          <a:p>
            <a:r>
              <a:rPr lang="sl-SI" dirty="0">
                <a:solidFill>
                  <a:srgbClr val="FF0000"/>
                </a:solidFill>
              </a:rPr>
              <a:t>seq1 </a:t>
            </a:r>
            <a:r>
              <a:rPr lang="en-US" dirty="0">
                <a:solidFill>
                  <a:srgbClr val="FF0000"/>
                </a:solidFill>
              </a:rPr>
              <a:t>= Seq("</a:t>
            </a:r>
            <a:r>
              <a:rPr lang="en-GB" dirty="0">
                <a:solidFill>
                  <a:srgbClr val="FF0000"/>
                </a:solidFill>
              </a:rPr>
              <a:t>MVLSPADKTNVKAAWGKVGAHAGEYGAEALERMFLSFPTTKTYFPHFDLSHGSAQVKGHGKKVADALTNAVAHVDDMPNALSALSDLHAHKLRVDPVNFKLLSHCLLVTLAAHLPAEFTPAVHASLDKFLASVSTVLTSKYR")</a:t>
            </a:r>
          </a:p>
          <a:p>
            <a:r>
              <a:rPr lang="en-GB" dirty="0">
                <a:solidFill>
                  <a:srgbClr val="FF0000"/>
                </a:solidFill>
              </a:rPr>
              <a:t>seq2 = </a:t>
            </a:r>
            <a:r>
              <a:rPr lang="en-GB" dirty="0" err="1">
                <a:solidFill>
                  <a:srgbClr val="FF0000"/>
                </a:solidFill>
              </a:rPr>
              <a:t>Seq</a:t>
            </a:r>
            <a:r>
              <a:rPr lang="en-GB" dirty="0">
                <a:solidFill>
                  <a:srgbClr val="FF0000"/>
                </a:solidFill>
              </a:rPr>
              <a:t>("MVHLTPEEKSAVTALWGKVNVDEVGGEALGRLLVVYPWTQRFFESFGDLSTPDAVMGNPKVKAHGKKVLGAFSDGLAHLDNLKGTFATLSELHCDKLHVDPENFRLLGNVLVCVLAHHFGKEFTPPVQAAYQKVVAGVANALAHKYH")</a:t>
            </a:r>
          </a:p>
          <a:p>
            <a:r>
              <a:rPr lang="en-GB" dirty="0">
                <a:solidFill>
                  <a:srgbClr val="FF0000"/>
                </a:solidFill>
              </a:rPr>
              <a:t>aligner = </a:t>
            </a:r>
            <a:r>
              <a:rPr lang="en-GB" dirty="0" err="1">
                <a:solidFill>
                  <a:srgbClr val="FF0000"/>
                </a:solidFill>
              </a:rPr>
              <a:t>Align.PairwiseAligner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r>
              <a:rPr lang="en-GB" dirty="0">
                <a:solidFill>
                  <a:srgbClr val="FF0000"/>
                </a:solidFill>
              </a:rPr>
              <a:t>score = </a:t>
            </a:r>
            <a:r>
              <a:rPr lang="en-GB" dirty="0" err="1">
                <a:solidFill>
                  <a:srgbClr val="FF0000"/>
                </a:solidFill>
              </a:rPr>
              <a:t>aligner.score</a:t>
            </a:r>
            <a:r>
              <a:rPr lang="en-GB" dirty="0">
                <a:solidFill>
                  <a:srgbClr val="FF0000"/>
                </a:solidFill>
              </a:rPr>
              <a:t>(seq1, seq2)</a:t>
            </a:r>
          </a:p>
          <a:p>
            <a:r>
              <a:rPr lang="en-GB" dirty="0">
                <a:solidFill>
                  <a:srgbClr val="FF0000"/>
                </a:solidFill>
              </a:rPr>
              <a:t>print(score)</a:t>
            </a:r>
          </a:p>
        </p:txBody>
      </p:sp>
    </p:spTree>
    <p:extLst>
      <p:ext uri="{BB962C8B-B14F-4D97-AF65-F5344CB8AC3E}">
        <p14:creationId xmlns:p14="http://schemas.microsoft.com/office/powerpoint/2010/main" val="1035998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E39D-FB12-C4F5-57FA-27CC373A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FA31-8CEA-B401-305F-987EACCE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Če</a:t>
            </a:r>
            <a:r>
              <a:rPr lang="it-IT" dirty="0"/>
              <a:t> si </a:t>
            </a:r>
            <a:r>
              <a:rPr lang="it-IT" dirty="0" err="1"/>
              <a:t>želimo</a:t>
            </a:r>
            <a:r>
              <a:rPr lang="it-IT" dirty="0"/>
              <a:t> </a:t>
            </a:r>
            <a:r>
              <a:rPr lang="it-IT" dirty="0" err="1"/>
              <a:t>ogledati</a:t>
            </a:r>
            <a:r>
              <a:rPr lang="it-IT" dirty="0"/>
              <a:t> </a:t>
            </a:r>
            <a:r>
              <a:rPr lang="it-IT" dirty="0" err="1"/>
              <a:t>posamezne</a:t>
            </a:r>
            <a:r>
              <a:rPr lang="it-IT" dirty="0"/>
              <a:t> </a:t>
            </a:r>
            <a:r>
              <a:rPr lang="it-IT" dirty="0" err="1"/>
              <a:t>poravnave</a:t>
            </a:r>
            <a:r>
              <a:rPr lang="it-IT" dirty="0"/>
              <a:t>, </a:t>
            </a:r>
            <a:r>
              <a:rPr lang="it-IT" dirty="0" err="1"/>
              <a:t>uporabimo</a:t>
            </a:r>
            <a:r>
              <a:rPr lang="it-IT" dirty="0"/>
              <a:t>:</a:t>
            </a: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(seq1, seq2)</a:t>
            </a:r>
            <a:endParaRPr lang="LID4096" dirty="0">
              <a:solidFill>
                <a:srgbClr val="FF0000"/>
              </a:solidFill>
            </a:endParaRPr>
          </a:p>
          <a:p>
            <a:r>
              <a:rPr lang="en-GB" dirty="0"/>
              <a:t>V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primeru</a:t>
            </a:r>
            <a:r>
              <a:rPr lang="en-GB" dirty="0"/>
              <a:t> je </a:t>
            </a:r>
            <a:r>
              <a:rPr lang="en-GB" dirty="0" err="1"/>
              <a:t>skupno</a:t>
            </a:r>
            <a:r>
              <a:rPr lang="en-GB" dirty="0"/>
              <a:t>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optimalnih</a:t>
            </a:r>
            <a:r>
              <a:rPr lang="en-GB" dirty="0"/>
              <a:t> </a:t>
            </a:r>
            <a:r>
              <a:rPr lang="en-GB" dirty="0" err="1"/>
              <a:t>poravnav</a:t>
            </a:r>
            <a:r>
              <a:rPr lang="en-GB" dirty="0"/>
              <a:t> </a:t>
            </a:r>
            <a:r>
              <a:rPr lang="en-GB" dirty="0" err="1"/>
              <a:t>veliko</a:t>
            </a:r>
            <a:r>
              <a:rPr lang="en-GB" dirty="0"/>
              <a:t> (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4*10</a:t>
            </a:r>
            <a:r>
              <a:rPr lang="en-US" dirty="0"/>
              <a:t>^37</a:t>
            </a:r>
            <a:r>
              <a:rPr lang="en-GB" dirty="0"/>
              <a:t>), </a:t>
            </a:r>
            <a:r>
              <a:rPr lang="en-GB" dirty="0" err="1"/>
              <a:t>zato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len</a:t>
            </a:r>
            <a:r>
              <a:rPr lang="en-GB" dirty="0"/>
              <a:t>(alignments) </a:t>
            </a:r>
            <a:r>
              <a:rPr lang="en-GB" dirty="0" err="1"/>
              <a:t>povzročil</a:t>
            </a:r>
            <a:r>
              <a:rPr lang="en-GB" dirty="0"/>
              <a:t> </a:t>
            </a:r>
            <a:r>
              <a:rPr lang="en-GB" dirty="0" err="1"/>
              <a:t>napako</a:t>
            </a:r>
            <a:r>
              <a:rPr lang="en-GB" dirty="0"/>
              <a:t> </a:t>
            </a:r>
            <a:r>
              <a:rPr lang="en-GB" dirty="0" err="1"/>
              <a:t>OverflowError</a:t>
            </a:r>
            <a:r>
              <a:rPr lang="en-GB" dirty="0"/>
              <a:t>.</a:t>
            </a:r>
          </a:p>
          <a:p>
            <a:r>
              <a:rPr lang="en-GB" dirty="0" err="1"/>
              <a:t>Oglejmo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prvo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:</a:t>
            </a:r>
          </a:p>
          <a:p>
            <a:r>
              <a:rPr lang="en-GB" dirty="0">
                <a:solidFill>
                  <a:srgbClr val="FF0000"/>
                </a:solidFill>
              </a:rPr>
              <a:t>alignment = alignments[0]</a:t>
            </a:r>
          </a:p>
          <a:p>
            <a:r>
              <a:rPr lang="en-GB" dirty="0">
                <a:solidFill>
                  <a:srgbClr val="FF0000"/>
                </a:solidFill>
              </a:rPr>
              <a:t>print(alignment)</a:t>
            </a:r>
          </a:p>
          <a:p>
            <a:r>
              <a:rPr lang="en-GB" dirty="0">
                <a:solidFill>
                  <a:srgbClr val="FF0000"/>
                </a:solidFill>
              </a:rPr>
              <a:t>print(</a:t>
            </a:r>
            <a:r>
              <a:rPr lang="en-GB" dirty="0" err="1">
                <a:solidFill>
                  <a:srgbClr val="FF0000"/>
                </a:solidFill>
              </a:rPr>
              <a:t>alignment.score</a:t>
            </a:r>
            <a:r>
              <a:rPr lang="en-GB" dirty="0">
                <a:solidFill>
                  <a:srgbClr val="FF0000"/>
                </a:solidFill>
              </a:rPr>
              <a:t>)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18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AE4F-71F0-1FDE-DF6F-63FD4715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A2AC-B43F-C872-040D-0205BD1D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/>
              <a:t>Boljše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</a:t>
            </a:r>
            <a:r>
              <a:rPr lang="en-GB" dirty="0" err="1"/>
              <a:t>običajno</a:t>
            </a:r>
            <a:r>
              <a:rPr lang="en-GB" dirty="0"/>
              <a:t> </a:t>
            </a:r>
            <a:r>
              <a:rPr lang="en-GB" dirty="0" err="1"/>
              <a:t>dosežemo</a:t>
            </a:r>
            <a:r>
              <a:rPr lang="en-GB" dirty="0"/>
              <a:t> s </a:t>
            </a:r>
            <a:r>
              <a:rPr lang="en-GB" dirty="0" err="1"/>
              <a:t>kaznovanjem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: </a:t>
            </a:r>
            <a:r>
              <a:rPr lang="en-GB" dirty="0" err="1"/>
              <a:t>višje</a:t>
            </a:r>
            <a:r>
              <a:rPr lang="en-GB" dirty="0"/>
              <a:t> </a:t>
            </a:r>
            <a:r>
              <a:rPr lang="en-GB" dirty="0" err="1"/>
              <a:t>kazni</a:t>
            </a:r>
            <a:r>
              <a:rPr lang="en-GB" dirty="0"/>
              <a:t> za </a:t>
            </a:r>
            <a:r>
              <a:rPr lang="en-GB" dirty="0" err="1"/>
              <a:t>odprtje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in </a:t>
            </a:r>
            <a:r>
              <a:rPr lang="en-GB" dirty="0" err="1"/>
              <a:t>nižje</a:t>
            </a:r>
            <a:r>
              <a:rPr lang="en-GB" dirty="0"/>
              <a:t> </a:t>
            </a:r>
            <a:r>
              <a:rPr lang="en-GB" dirty="0" err="1"/>
              <a:t>kazni</a:t>
            </a:r>
            <a:r>
              <a:rPr lang="en-GB" dirty="0"/>
              <a:t> za </a:t>
            </a:r>
            <a:r>
              <a:rPr lang="en-GB" dirty="0" err="1"/>
              <a:t>razširitev</a:t>
            </a:r>
            <a:r>
              <a:rPr lang="en-GB" dirty="0"/>
              <a:t> </a:t>
            </a:r>
            <a:r>
              <a:rPr lang="en-GB" dirty="0" err="1"/>
              <a:t>obstoječe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. Pri </a:t>
            </a:r>
            <a:r>
              <a:rPr lang="en-GB" dirty="0" err="1"/>
              <a:t>aminokislinskih</a:t>
            </a:r>
            <a:r>
              <a:rPr lang="en-GB" dirty="0"/>
              <a:t> </a:t>
            </a:r>
            <a:r>
              <a:rPr lang="en-GB" dirty="0" err="1"/>
              <a:t>zaporedjih</a:t>
            </a:r>
            <a:r>
              <a:rPr lang="en-GB" dirty="0"/>
              <a:t> so </a:t>
            </a:r>
            <a:r>
              <a:rPr lang="en-GB" dirty="0" err="1"/>
              <a:t>ocene</a:t>
            </a:r>
            <a:r>
              <a:rPr lang="en-GB" dirty="0"/>
              <a:t> </a:t>
            </a:r>
            <a:r>
              <a:rPr lang="en-GB" dirty="0" err="1"/>
              <a:t>ujemanja</a:t>
            </a:r>
            <a:r>
              <a:rPr lang="en-GB" dirty="0"/>
              <a:t> </a:t>
            </a:r>
            <a:r>
              <a:rPr lang="en-GB" dirty="0" err="1"/>
              <a:t>običajno</a:t>
            </a:r>
            <a:r>
              <a:rPr lang="en-GB" dirty="0"/>
              <a:t> </a:t>
            </a:r>
            <a:r>
              <a:rPr lang="en-GB" dirty="0" err="1"/>
              <a:t>kodirane</a:t>
            </a:r>
            <a:r>
              <a:rPr lang="en-GB" dirty="0"/>
              <a:t> v </a:t>
            </a:r>
            <a:r>
              <a:rPr lang="en-GB" dirty="0" err="1"/>
              <a:t>matrikah</a:t>
            </a:r>
            <a:r>
              <a:rPr lang="en-GB" dirty="0"/>
              <a:t>,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PAM </a:t>
            </a:r>
            <a:r>
              <a:rPr lang="en-GB" dirty="0" err="1"/>
              <a:t>ali</a:t>
            </a:r>
            <a:r>
              <a:rPr lang="en-GB" dirty="0"/>
              <a:t> BLOSUM. Tako </a:t>
            </a:r>
            <a:r>
              <a:rPr lang="en-GB" dirty="0" err="1"/>
              <a:t>lahko</a:t>
            </a:r>
            <a:r>
              <a:rPr lang="en-GB" dirty="0"/>
              <a:t> za </a:t>
            </a:r>
            <a:r>
              <a:rPr lang="en-GB" dirty="0" err="1"/>
              <a:t>naš</a:t>
            </a:r>
            <a:r>
              <a:rPr lang="en-GB" dirty="0"/>
              <a:t> primer </a:t>
            </a:r>
            <a:r>
              <a:rPr lang="en-GB" dirty="0" err="1"/>
              <a:t>dobimo</a:t>
            </a:r>
            <a:r>
              <a:rPr lang="en-GB" dirty="0"/>
              <a:t> </a:t>
            </a:r>
            <a:r>
              <a:rPr lang="en-GB" dirty="0" err="1"/>
              <a:t>bolj</a:t>
            </a:r>
            <a:r>
              <a:rPr lang="en-GB" dirty="0"/>
              <a:t> </a:t>
            </a:r>
            <a:r>
              <a:rPr lang="en-GB" dirty="0" err="1"/>
              <a:t>smiselno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matrike</a:t>
            </a:r>
            <a:r>
              <a:rPr lang="en-GB" dirty="0"/>
              <a:t> BLOSUM62 </a:t>
            </a:r>
            <a:r>
              <a:rPr lang="en-GB" dirty="0" err="1"/>
              <a:t>skupaj</a:t>
            </a:r>
            <a:r>
              <a:rPr lang="en-GB" dirty="0"/>
              <a:t> s </a:t>
            </a:r>
            <a:r>
              <a:rPr lang="en-GB" dirty="0" err="1"/>
              <a:t>kaznijo</a:t>
            </a:r>
            <a:r>
              <a:rPr lang="en-GB" dirty="0"/>
              <a:t> za </a:t>
            </a:r>
            <a:r>
              <a:rPr lang="en-GB" dirty="0" err="1"/>
              <a:t>odpiranje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10 in </a:t>
            </a:r>
            <a:r>
              <a:rPr lang="en-GB" dirty="0" err="1"/>
              <a:t>kaznijo</a:t>
            </a:r>
            <a:r>
              <a:rPr lang="en-GB" dirty="0"/>
              <a:t> za </a:t>
            </a:r>
            <a:r>
              <a:rPr lang="en-GB" dirty="0" err="1"/>
              <a:t>podaljševanje</a:t>
            </a:r>
            <a:r>
              <a:rPr lang="en-GB" dirty="0"/>
              <a:t> </a:t>
            </a:r>
            <a:r>
              <a:rPr lang="en-GB" dirty="0" err="1"/>
              <a:t>vrzeli</a:t>
            </a:r>
            <a:r>
              <a:rPr lang="en-GB" dirty="0"/>
              <a:t> 0,5:</a:t>
            </a:r>
          </a:p>
          <a:p>
            <a:r>
              <a:rPr lang="en-GB" dirty="0">
                <a:solidFill>
                  <a:srgbClr val="FF0000"/>
                </a:solidFill>
              </a:rPr>
              <a:t>from </a:t>
            </a:r>
            <a:r>
              <a:rPr lang="en-GB" dirty="0" err="1">
                <a:solidFill>
                  <a:srgbClr val="FF0000"/>
                </a:solidFill>
              </a:rPr>
              <a:t>Bio.Align</a:t>
            </a:r>
            <a:r>
              <a:rPr lang="en-GB" dirty="0">
                <a:solidFill>
                  <a:srgbClr val="FF0000"/>
                </a:solidFill>
              </a:rPr>
              <a:t> import </a:t>
            </a:r>
            <a:r>
              <a:rPr lang="en-GB" dirty="0" err="1">
                <a:solidFill>
                  <a:srgbClr val="FF0000"/>
                </a:solidFill>
              </a:rPr>
              <a:t>substitution_matrices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aligner = </a:t>
            </a:r>
            <a:r>
              <a:rPr lang="en-GB" dirty="0" err="1">
                <a:solidFill>
                  <a:srgbClr val="FF0000"/>
                </a:solidFill>
              </a:rPr>
              <a:t>Align.PairwiseAligner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aligner.open_gap_score</a:t>
            </a:r>
            <a:r>
              <a:rPr lang="en-GB" dirty="0">
                <a:solidFill>
                  <a:srgbClr val="FF0000"/>
                </a:solidFill>
              </a:rPr>
              <a:t> = -10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aligner.extend_gap_score</a:t>
            </a:r>
            <a:r>
              <a:rPr lang="en-GB" dirty="0">
                <a:solidFill>
                  <a:srgbClr val="FF0000"/>
                </a:solidFill>
              </a:rPr>
              <a:t> = -0.5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aligner.substitution_matrix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substitution_matrices.load</a:t>
            </a:r>
            <a:r>
              <a:rPr lang="en-GB" dirty="0">
                <a:solidFill>
                  <a:srgbClr val="FF0000"/>
                </a:solidFill>
              </a:rPr>
              <a:t>("BLOSUM62")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score = </a:t>
            </a:r>
            <a:r>
              <a:rPr lang="en-GB" dirty="0" err="1">
                <a:solidFill>
                  <a:srgbClr val="FF0000"/>
                </a:solidFill>
              </a:rPr>
              <a:t>aligner.score</a:t>
            </a:r>
            <a:r>
              <a:rPr lang="en-GB" dirty="0">
                <a:solidFill>
                  <a:srgbClr val="FF0000"/>
                </a:solidFill>
              </a:rPr>
              <a:t>(seq1, seq2)</a:t>
            </a:r>
          </a:p>
          <a:p>
            <a:r>
              <a:rPr lang="en-GB" dirty="0">
                <a:solidFill>
                  <a:srgbClr val="FF0000"/>
                </a:solidFill>
              </a:rPr>
              <a:t>print(score)</a:t>
            </a:r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(seq1, seq2)</a:t>
            </a:r>
          </a:p>
          <a:p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(alignments)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print(alignments[0].score)</a:t>
            </a:r>
          </a:p>
          <a:p>
            <a:r>
              <a:rPr lang="en-GB" dirty="0">
                <a:solidFill>
                  <a:srgbClr val="FF0000"/>
                </a:solidFill>
              </a:rPr>
              <a:t>print(alignments[0])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aligner.algorithm</a:t>
            </a:r>
            <a:r>
              <a:rPr lang="en-GB" dirty="0">
                <a:solidFill>
                  <a:srgbClr val="FF0000"/>
                </a:solidFill>
              </a:rPr>
              <a:t> #pogledamo </a:t>
            </a:r>
            <a:r>
              <a:rPr lang="en-GB" dirty="0" err="1">
                <a:solidFill>
                  <a:srgbClr val="FF0000"/>
                </a:solidFill>
              </a:rPr>
              <a:t>uporabljen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algoritem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5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8A6D-C05D-04F5-72A5-84918FDA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- </a:t>
            </a:r>
            <a:r>
              <a:rPr lang="en-US" dirty="0" err="1"/>
              <a:t>lokalna</a:t>
            </a:r>
            <a:r>
              <a:rPr lang="en-US" dirty="0"/>
              <a:t> </a:t>
            </a:r>
            <a:r>
              <a:rPr lang="en-US" dirty="0" err="1"/>
              <a:t>parna</a:t>
            </a:r>
            <a:r>
              <a:rPr lang="en-US" dirty="0"/>
              <a:t> </a:t>
            </a:r>
            <a:r>
              <a:rPr lang="en-US" dirty="0" err="1"/>
              <a:t>poravnava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3C116-B1DD-63BF-8984-34DB8E2B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želite</a:t>
            </a:r>
            <a:r>
              <a:rPr lang="en-GB" dirty="0"/>
              <a:t> </a:t>
            </a:r>
            <a:r>
              <a:rPr lang="en-GB" dirty="0" err="1"/>
              <a:t>izvesti</a:t>
            </a:r>
            <a:r>
              <a:rPr lang="en-GB" dirty="0"/>
              <a:t> </a:t>
            </a:r>
            <a:r>
              <a:rPr lang="en-GB" dirty="0" err="1"/>
              <a:t>lokalno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, </a:t>
            </a:r>
            <a:r>
              <a:rPr lang="en-GB" dirty="0" err="1"/>
              <a:t>nastavite</a:t>
            </a:r>
            <a:r>
              <a:rPr lang="en-GB" dirty="0"/>
              <a:t> parameter </a:t>
            </a:r>
            <a:r>
              <a:rPr lang="en-GB" dirty="0" err="1"/>
              <a:t>aligner.mode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'local':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aligner.mode</a:t>
            </a:r>
            <a:r>
              <a:rPr lang="en-GB" dirty="0">
                <a:solidFill>
                  <a:srgbClr val="FF0000"/>
                </a:solidFill>
              </a:rPr>
              <a:t> = "local"</a:t>
            </a:r>
          </a:p>
          <a:p>
            <a:r>
              <a:rPr lang="en-GB" dirty="0">
                <a:solidFill>
                  <a:srgbClr val="FF0000"/>
                </a:solidFill>
              </a:rPr>
              <a:t>alignments = </a:t>
            </a:r>
            <a:r>
              <a:rPr lang="en-GB" dirty="0" err="1">
                <a:solidFill>
                  <a:srgbClr val="FF0000"/>
                </a:solidFill>
              </a:rPr>
              <a:t>aligner.align</a:t>
            </a:r>
            <a:r>
              <a:rPr lang="en-GB" dirty="0">
                <a:solidFill>
                  <a:srgbClr val="FF0000"/>
                </a:solidFill>
              </a:rPr>
              <a:t>("LSPADKTNVKAA", "PEEKSAV")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print(</a:t>
            </a:r>
            <a:r>
              <a:rPr lang="en-GB" dirty="0" err="1">
                <a:solidFill>
                  <a:srgbClr val="FF0000"/>
                </a:solidFill>
              </a:rPr>
              <a:t>len</a:t>
            </a:r>
            <a:r>
              <a:rPr lang="en-GB" dirty="0">
                <a:solidFill>
                  <a:srgbClr val="FF0000"/>
                </a:solidFill>
              </a:rPr>
              <a:t>(alignments))</a:t>
            </a:r>
          </a:p>
          <a:p>
            <a:r>
              <a:rPr lang="en-GB" dirty="0">
                <a:solidFill>
                  <a:srgbClr val="FF0000"/>
                </a:solidFill>
              </a:rPr>
              <a:t>alignment = alignments[0]</a:t>
            </a:r>
          </a:p>
          <a:p>
            <a:r>
              <a:rPr lang="en-GB" dirty="0">
                <a:solidFill>
                  <a:srgbClr val="FF0000"/>
                </a:solidFill>
              </a:rPr>
              <a:t>print(alignment)</a:t>
            </a:r>
          </a:p>
          <a:p>
            <a:r>
              <a:rPr lang="en-GB" dirty="0">
                <a:solidFill>
                  <a:srgbClr val="FF0000"/>
                </a:solidFill>
              </a:rPr>
              <a:t>print(</a:t>
            </a:r>
            <a:r>
              <a:rPr lang="en-GB" dirty="0" err="1">
                <a:solidFill>
                  <a:srgbClr val="FF0000"/>
                </a:solidFill>
              </a:rPr>
              <a:t>alignment.score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 err="1">
                <a:solidFill>
                  <a:srgbClr val="FF0000"/>
                </a:solidFill>
              </a:rPr>
              <a:t>aligner.algorithm</a:t>
            </a:r>
            <a:r>
              <a:rPr lang="en-GB" dirty="0">
                <a:solidFill>
                  <a:srgbClr val="FF0000"/>
                </a:solidFill>
              </a:rPr>
              <a:t> #pogledamo </a:t>
            </a:r>
            <a:r>
              <a:rPr lang="en-GB" dirty="0" err="1">
                <a:solidFill>
                  <a:srgbClr val="FF0000"/>
                </a:solidFill>
              </a:rPr>
              <a:t>uporabljen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algoritem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0570-D3D4-D713-8F54-39D40CBB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Razčlenjevanje</a:t>
            </a:r>
            <a:r>
              <a:rPr lang="en-GB" dirty="0"/>
              <a:t> </a:t>
            </a:r>
            <a:r>
              <a:rPr lang="en-GB" dirty="0" err="1"/>
              <a:t>poravnav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zaporedij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042FA-5A24-FBA1-9579-BA4AE3F8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/>
              <a:t>Funkcija</a:t>
            </a:r>
            <a:r>
              <a:rPr lang="en-GB" dirty="0"/>
              <a:t> </a:t>
            </a:r>
            <a:r>
              <a:rPr lang="en-GB" i="1" dirty="0" err="1"/>
              <a:t>Bio.AlignIO.parse</a:t>
            </a:r>
            <a:r>
              <a:rPr lang="en-GB" i="1" dirty="0"/>
              <a:t>() </a:t>
            </a:r>
            <a:r>
              <a:rPr lang="en-GB" dirty="0" err="1"/>
              <a:t>vrne</a:t>
            </a:r>
            <a:r>
              <a:rPr lang="en-GB" dirty="0"/>
              <a:t> iterator </a:t>
            </a:r>
            <a:r>
              <a:rPr lang="en-GB" dirty="0" err="1"/>
              <a:t>objektov</a:t>
            </a:r>
            <a:r>
              <a:rPr lang="en-GB" dirty="0"/>
              <a:t> </a:t>
            </a:r>
            <a:r>
              <a:rPr lang="en-GB" i="1" dirty="0" err="1"/>
              <a:t>MultipleSeqAlignment</a:t>
            </a:r>
            <a:r>
              <a:rPr lang="en-GB" dirty="0"/>
              <a:t>. V </a:t>
            </a:r>
            <a:r>
              <a:rPr lang="en-GB" dirty="0" err="1"/>
              <a:t>pogostih</a:t>
            </a:r>
            <a:r>
              <a:rPr lang="en-GB" dirty="0"/>
              <a:t> </a:t>
            </a:r>
            <a:r>
              <a:rPr lang="en-GB" dirty="0" err="1"/>
              <a:t>primerih</a:t>
            </a:r>
            <a:r>
              <a:rPr lang="en-GB" dirty="0"/>
              <a:t>, ko </a:t>
            </a:r>
            <a:r>
              <a:rPr lang="en-GB" dirty="0" err="1"/>
              <a:t>moramo</a:t>
            </a:r>
            <a:r>
              <a:rPr lang="en-GB" dirty="0"/>
              <a:t> </a:t>
            </a:r>
            <a:r>
              <a:rPr lang="en-GB" dirty="0" err="1"/>
              <a:t>obravnavati</a:t>
            </a:r>
            <a:r>
              <a:rPr lang="en-GB" dirty="0"/>
              <a:t> </a:t>
            </a:r>
            <a:r>
              <a:rPr lang="en-GB" dirty="0" err="1"/>
              <a:t>eno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,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morali</a:t>
            </a:r>
            <a:r>
              <a:rPr lang="en-GB" dirty="0"/>
              <a:t> </a:t>
            </a:r>
            <a:r>
              <a:rPr lang="en-GB" dirty="0" err="1"/>
              <a:t>uporabiti</a:t>
            </a:r>
            <a:r>
              <a:rPr lang="en-GB" dirty="0"/>
              <a:t>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i="1" dirty="0" err="1"/>
              <a:t>Bio.AlignIO.read</a:t>
            </a:r>
            <a:r>
              <a:rPr lang="en-GB" i="1" dirty="0"/>
              <a:t>()</a:t>
            </a:r>
            <a:r>
              <a:rPr lang="en-GB" dirty="0"/>
              <a:t>.</a:t>
            </a:r>
          </a:p>
          <a:p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sintaksa</a:t>
            </a:r>
            <a:r>
              <a:rPr lang="en-GB" dirty="0"/>
              <a:t> </a:t>
            </a:r>
            <a:r>
              <a:rPr lang="en-GB" dirty="0" err="1"/>
              <a:t>obeh</a:t>
            </a:r>
            <a:r>
              <a:rPr lang="en-GB" dirty="0"/>
              <a:t> </a:t>
            </a:r>
            <a:r>
              <a:rPr lang="en-GB" dirty="0" err="1"/>
              <a:t>funkcij</a:t>
            </a:r>
            <a:r>
              <a:rPr lang="en-GB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Bio.AlignIO.parse</a:t>
            </a:r>
            <a:r>
              <a:rPr lang="en-GB" dirty="0"/>
              <a:t>(</a:t>
            </a:r>
            <a:r>
              <a:rPr lang="en-GB" dirty="0" err="1"/>
              <a:t>file_handle</a:t>
            </a:r>
            <a:r>
              <a:rPr lang="en-GB" dirty="0"/>
              <a:t>, </a:t>
            </a:r>
            <a:r>
              <a:rPr lang="en-GB" dirty="0" err="1"/>
              <a:t>alignment_format</a:t>
            </a:r>
            <a:r>
              <a:rPr lang="en-GB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Bio.AlignIO.read</a:t>
            </a:r>
            <a:r>
              <a:rPr lang="en-GB" dirty="0"/>
              <a:t>(</a:t>
            </a:r>
            <a:r>
              <a:rPr lang="en-GB" dirty="0" err="1"/>
              <a:t>file_handle</a:t>
            </a:r>
            <a:r>
              <a:rPr lang="en-GB" dirty="0"/>
              <a:t>, </a:t>
            </a:r>
            <a:r>
              <a:rPr lang="en-GB" dirty="0" err="1"/>
              <a:t>alignment_format</a:t>
            </a:r>
            <a:r>
              <a:rPr lang="en-GB" dirty="0"/>
              <a:t>)</a:t>
            </a:r>
          </a:p>
          <a:p>
            <a:r>
              <a:rPr lang="en-GB" dirty="0" err="1"/>
              <a:t>kjer</a:t>
            </a:r>
            <a:r>
              <a:rPr lang="en-GB" dirty="0"/>
              <a:t> je </a:t>
            </a:r>
            <a:r>
              <a:rPr lang="en-GB" i="1" dirty="0" err="1"/>
              <a:t>file_handle</a:t>
            </a:r>
            <a:r>
              <a:rPr lang="en-GB" i="1" dirty="0"/>
              <a:t> </a:t>
            </a:r>
            <a:r>
              <a:rPr lang="en-GB" dirty="0" err="1"/>
              <a:t>upravljalnik</a:t>
            </a:r>
            <a:r>
              <a:rPr lang="en-GB" dirty="0"/>
              <a:t> </a:t>
            </a:r>
            <a:r>
              <a:rPr lang="en-GB" dirty="0" err="1"/>
              <a:t>odprte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, </a:t>
            </a:r>
            <a:r>
              <a:rPr lang="en-GB" dirty="0" err="1"/>
              <a:t>medtem</a:t>
            </a:r>
            <a:r>
              <a:rPr lang="en-GB" dirty="0"/>
              <a:t> ko je </a:t>
            </a:r>
            <a:r>
              <a:rPr lang="en-GB" i="1" dirty="0" err="1"/>
              <a:t>alignment_format</a:t>
            </a:r>
            <a:r>
              <a:rPr lang="en-GB" i="1" dirty="0"/>
              <a:t> 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malih</a:t>
            </a:r>
            <a:r>
              <a:rPr lang="en-GB" dirty="0"/>
              <a:t> </a:t>
            </a:r>
            <a:r>
              <a:rPr lang="en-GB" dirty="0" err="1"/>
              <a:t>črk</a:t>
            </a:r>
            <a:r>
              <a:rPr lang="en-GB" dirty="0"/>
              <a:t> z </a:t>
            </a:r>
            <a:r>
              <a:rPr lang="en-GB" dirty="0" err="1"/>
              <a:t>obliko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fasta</a:t>
            </a:r>
            <a:r>
              <a:rPr lang="en-GB" dirty="0"/>
              <a:t>, </a:t>
            </a:r>
            <a:r>
              <a:rPr lang="en-GB" dirty="0" err="1"/>
              <a:t>clustal</a:t>
            </a:r>
            <a:r>
              <a:rPr lang="en-GB" dirty="0"/>
              <a:t>, </a:t>
            </a:r>
            <a:r>
              <a:rPr lang="en-GB" dirty="0" err="1"/>
              <a:t>stockholm</a:t>
            </a:r>
            <a:r>
              <a:rPr lang="en-GB" dirty="0"/>
              <a:t>, mauve, </a:t>
            </a:r>
            <a:r>
              <a:rPr lang="en-GB" dirty="0" err="1"/>
              <a:t>phylip</a:t>
            </a:r>
            <a:r>
              <a:rPr lang="en-GB" dirty="0"/>
              <a:t>,...). </a:t>
            </a:r>
            <a:r>
              <a:rPr lang="en-GB" dirty="0" err="1"/>
              <a:t>Vsi</a:t>
            </a:r>
            <a:r>
              <a:rPr lang="en-GB" dirty="0"/>
              <a:t> </a:t>
            </a:r>
            <a:r>
              <a:rPr lang="en-GB" dirty="0" err="1"/>
              <a:t>mo</a:t>
            </a:r>
            <a:r>
              <a:rPr lang="sl-SI" dirty="0" err="1"/>
              <a:t>žni</a:t>
            </a:r>
            <a:r>
              <a:rPr lang="sl-SI" dirty="0"/>
              <a:t> formati:</a:t>
            </a:r>
            <a:endParaRPr lang="en-GB" dirty="0"/>
          </a:p>
          <a:p>
            <a:r>
              <a:rPr lang="en-GB" dirty="0">
                <a:hlinkClick r:id="rId2"/>
              </a:rPr>
              <a:t>https://biopython.org/wiki/AlignIO</a:t>
            </a:r>
            <a:endParaRPr lang="sl-SI" dirty="0"/>
          </a:p>
          <a:p>
            <a:r>
              <a:rPr lang="en-GB" dirty="0"/>
              <a:t>Kadar je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prebrati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eno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sl-SI" dirty="0"/>
              <a:t> več zaporedij</a:t>
            </a:r>
            <a:r>
              <a:rPr lang="en-GB" dirty="0"/>
              <a:t>, </a:t>
            </a:r>
            <a:r>
              <a:rPr lang="en-GB" dirty="0" err="1"/>
              <a:t>bomo</a:t>
            </a:r>
            <a:r>
              <a:rPr lang="en-GB" dirty="0"/>
              <a:t> </a:t>
            </a:r>
            <a:r>
              <a:rPr lang="en-GB" dirty="0" err="1"/>
              <a:t>morali</a:t>
            </a:r>
            <a:r>
              <a:rPr lang="en-GB" dirty="0"/>
              <a:t> </a:t>
            </a:r>
            <a:r>
              <a:rPr lang="en-GB" dirty="0" err="1"/>
              <a:t>uporabiti</a:t>
            </a:r>
            <a:r>
              <a:rPr lang="en-GB" dirty="0"/>
              <a:t>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i="1" dirty="0"/>
              <a:t>parse</a:t>
            </a:r>
            <a:r>
              <a:rPr lang="en-GB" dirty="0"/>
              <a:t>, za </a:t>
            </a:r>
            <a:r>
              <a:rPr lang="en-GB" dirty="0" err="1"/>
              <a:t>posamezne</a:t>
            </a:r>
            <a:r>
              <a:rPr lang="en-GB" dirty="0"/>
              <a:t> </a:t>
            </a:r>
            <a:r>
              <a:rPr lang="en-GB" dirty="0" err="1"/>
              <a:t>vnose</a:t>
            </a:r>
            <a:r>
              <a:rPr lang="en-GB" dirty="0"/>
              <a:t> pa bi </a:t>
            </a:r>
            <a:r>
              <a:rPr lang="en-GB" dirty="0" err="1"/>
              <a:t>uporabili</a:t>
            </a:r>
            <a:r>
              <a:rPr lang="en-GB" dirty="0"/>
              <a:t>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i="1" dirty="0"/>
              <a:t>read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2090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599F-BB34-C4C9-57F4-196C1B97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43FB-E332-5B5C-E0A7-D8576ABB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Naložite</a:t>
            </a:r>
            <a:r>
              <a:rPr lang="en-GB" dirty="0"/>
              <a:t> in </a:t>
            </a:r>
            <a:r>
              <a:rPr lang="en-GB" dirty="0" err="1"/>
              <a:t>prikažite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</a:t>
            </a:r>
            <a:r>
              <a:rPr lang="sl-SI" dirty="0"/>
              <a:t>genov</a:t>
            </a:r>
            <a:r>
              <a:rPr lang="en-GB" dirty="0"/>
              <a:t> </a:t>
            </a:r>
            <a:r>
              <a:rPr lang="en-GB" dirty="0" err="1"/>
              <a:t>družine</a:t>
            </a:r>
            <a:r>
              <a:rPr lang="en-GB" dirty="0"/>
              <a:t> Piwi (PF02171 ), </a:t>
            </a:r>
            <a:r>
              <a:rPr lang="en-GB" dirty="0" err="1"/>
              <a:t>shranjenega</a:t>
            </a:r>
            <a:r>
              <a:rPr lang="en-GB" dirty="0"/>
              <a:t> v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pfam</a:t>
            </a:r>
            <a:r>
              <a:rPr lang="en-GB" dirty="0"/>
              <a:t> (</a:t>
            </a:r>
            <a:r>
              <a:rPr lang="en-GB" dirty="0" err="1"/>
              <a:t>stockholm</a:t>
            </a:r>
            <a:r>
              <a:rPr lang="en-GB" dirty="0"/>
              <a:t>). </a:t>
            </a:r>
            <a:r>
              <a:rPr lang="en-GB" dirty="0" err="1"/>
              <a:t>Informacije</a:t>
            </a:r>
            <a:r>
              <a:rPr lang="en-GB" dirty="0"/>
              <a:t> o </a:t>
            </a:r>
            <a:r>
              <a:rPr lang="en-GB" dirty="0" err="1"/>
              <a:t>formatu</a:t>
            </a:r>
            <a:r>
              <a:rPr lang="en-GB" dirty="0"/>
              <a:t> so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voljo</a:t>
            </a:r>
            <a:r>
              <a:rPr lang="en-GB" dirty="0"/>
              <a:t> </a:t>
            </a:r>
            <a:r>
              <a:rPr lang="en-GB" dirty="0" err="1"/>
              <a:t>tukaj</a:t>
            </a:r>
            <a:r>
              <a:rPr lang="sl-SI" dirty="0"/>
              <a:t>: </a:t>
            </a:r>
            <a:r>
              <a:rPr lang="sl-SI" dirty="0">
                <a:hlinkClick r:id="rId2"/>
              </a:rPr>
              <a:t>https://en.wikipedia.org/wiki/Stockholm_format</a:t>
            </a:r>
            <a:r>
              <a:rPr lang="sl-SI" dirty="0"/>
              <a:t>. Datoteka je na e-učilnici</a:t>
            </a:r>
          </a:p>
          <a:p>
            <a:r>
              <a:rPr lang="sl-SI" dirty="0" err="1">
                <a:solidFill>
                  <a:srgbClr val="FF0000"/>
                </a:solidFill>
              </a:rPr>
              <a:t>from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Bio</a:t>
            </a:r>
            <a:r>
              <a:rPr lang="sl-SI" dirty="0">
                <a:solidFill>
                  <a:srgbClr val="FF0000"/>
                </a:solidFill>
              </a:rPr>
              <a:t> import </a:t>
            </a:r>
            <a:r>
              <a:rPr lang="sl-SI" dirty="0" err="1">
                <a:solidFill>
                  <a:srgbClr val="FF0000"/>
                </a:solidFill>
              </a:rPr>
              <a:t>AlignIO</a:t>
            </a:r>
            <a:endParaRPr lang="sl-SI" dirty="0">
              <a:solidFill>
                <a:srgbClr val="FF0000"/>
              </a:solidFill>
            </a:endParaRPr>
          </a:p>
          <a:p>
            <a:pPr lvl="1"/>
            <a:r>
              <a:rPr lang="sl-SI" dirty="0" err="1"/>
              <a:t>alignments</a:t>
            </a:r>
            <a:r>
              <a:rPr lang="sl-SI" dirty="0"/>
              <a:t> = </a:t>
            </a:r>
            <a:r>
              <a:rPr lang="sl-SI" dirty="0" err="1"/>
              <a:t>AlignIO.read</a:t>
            </a:r>
            <a:r>
              <a:rPr lang="sl-SI" dirty="0"/>
              <a:t>("PF02171_seed.sth", "</a:t>
            </a:r>
            <a:r>
              <a:rPr lang="sl-SI" dirty="0" err="1"/>
              <a:t>stockholm</a:t>
            </a:r>
            <a:r>
              <a:rPr lang="sl-SI" dirty="0"/>
              <a:t>")</a:t>
            </a:r>
          </a:p>
          <a:p>
            <a:pPr lvl="1"/>
            <a:r>
              <a:rPr lang="sl-SI" dirty="0" err="1"/>
              <a:t>print</a:t>
            </a:r>
            <a:r>
              <a:rPr lang="sl-SI" dirty="0"/>
              <a:t>(</a:t>
            </a:r>
            <a:r>
              <a:rPr lang="sl-SI" dirty="0" err="1"/>
              <a:t>alignments</a:t>
            </a:r>
            <a:r>
              <a:rPr lang="sl-SI" dirty="0"/>
              <a:t>)</a:t>
            </a:r>
          </a:p>
          <a:p>
            <a:r>
              <a:rPr lang="sl-SI" dirty="0"/>
              <a:t>Zgornja koda izpiše povzetek informacij, vendar je vsaka poravnava </a:t>
            </a:r>
            <a:r>
              <a:rPr lang="sl-SI" i="1" dirty="0" err="1"/>
              <a:t>Bio.Align.MultipleSeqAlignment</a:t>
            </a:r>
            <a:r>
              <a:rPr lang="sl-SI" i="1" dirty="0"/>
              <a:t> </a:t>
            </a:r>
            <a:r>
              <a:rPr lang="sl-SI" dirty="0"/>
              <a:t>sestavljena iz več zapisov (</a:t>
            </a:r>
            <a:r>
              <a:rPr lang="sl-SI" i="1" dirty="0" err="1"/>
              <a:t>SeqRecord</a:t>
            </a:r>
            <a:r>
              <a:rPr lang="sl-SI" dirty="0"/>
              <a:t>), do katerih lahko dostopamo z vsemi njihovimi informacijami, če naredimo </a:t>
            </a:r>
            <a:r>
              <a:rPr lang="sl-SI" i="1" dirty="0"/>
              <a:t>zanko</a:t>
            </a:r>
            <a:r>
              <a:rPr lang="sl-SI" dirty="0"/>
              <a:t> skozi objekt. Vsak zapis </a:t>
            </a:r>
            <a:r>
              <a:rPr lang="sl-SI" i="1" dirty="0" err="1"/>
              <a:t>SeqRecord</a:t>
            </a:r>
            <a:r>
              <a:rPr lang="sl-SI" dirty="0"/>
              <a:t> vsebuje več informacij, kot so ID, ime, opis, število lastnosti, začetek, konec in zaporedje.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CE86A-3CC9-7883-DC07-F6947F9CF3C9}"/>
              </a:ext>
            </a:extLst>
          </p:cNvPr>
          <p:cNvSpPr txBox="1"/>
          <p:nvPr/>
        </p:nvSpPr>
        <p:spPr>
          <a:xfrm>
            <a:off x="9058704" y="-90197"/>
            <a:ext cx="44412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import </a:t>
            </a:r>
            <a:r>
              <a:rPr lang="en-GB" sz="2000" dirty="0" err="1">
                <a:solidFill>
                  <a:srgbClr val="FF0000"/>
                </a:solidFill>
              </a:rPr>
              <a:t>os</a:t>
            </a:r>
            <a:endParaRPr lang="sl-SI" sz="2000" dirty="0">
              <a:solidFill>
                <a:srgbClr val="FF0000"/>
              </a:solidFill>
            </a:endParaRPr>
          </a:p>
          <a:p>
            <a:r>
              <a:rPr lang="en-GB" sz="2000" b="0" i="0" u="none" strike="noStrike" baseline="0" dirty="0" err="1">
                <a:solidFill>
                  <a:srgbClr val="FF0000"/>
                </a:solidFill>
                <a:latin typeface="Aptos" panose="020B0004020202020204" pitchFamily="34" charset="0"/>
              </a:rPr>
              <a:t>os.getcwd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()</a:t>
            </a:r>
            <a:endParaRPr lang="sl-SI" sz="2000" b="0" i="0" u="none" strike="noStrike" baseline="0" dirty="0">
              <a:solidFill>
                <a:srgbClr val="FF0000"/>
              </a:solidFill>
              <a:latin typeface="Aptos" panose="020B0004020202020204" pitchFamily="34" charset="0"/>
            </a:endParaRPr>
          </a:p>
          <a:p>
            <a:r>
              <a:rPr lang="en-GB" sz="2000" b="0" i="0" u="none" strike="noStrike" baseline="0" dirty="0" err="1">
                <a:solidFill>
                  <a:srgbClr val="FF0000"/>
                </a:solidFill>
                <a:latin typeface="Aptos" panose="020B0004020202020204" pitchFamily="34" charset="0"/>
              </a:rPr>
              <a:t>os.chdir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("/home/</a:t>
            </a:r>
            <a:r>
              <a:rPr lang="en-GB" sz="2000" b="0" i="0" u="none" strike="noStrike" baseline="0" dirty="0" err="1">
                <a:solidFill>
                  <a:srgbClr val="FF0000"/>
                </a:solidFill>
                <a:latin typeface="Aptos" panose="020B0004020202020204" pitchFamily="34" charset="0"/>
              </a:rPr>
              <a:t>newdir</a:t>
            </a:r>
            <a:r>
              <a:rPr lang="en-GB" sz="2000" b="0" i="0" u="none" strike="noStrike" baseline="0" dirty="0">
                <a:solidFill>
                  <a:srgbClr val="FF0000"/>
                </a:solidFill>
                <a:latin typeface="Aptos" panose="020B0004020202020204" pitchFamily="34" charset="0"/>
              </a:rPr>
              <a:t>")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52923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C009-59BD-99DB-19D1-A4C5BC60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767AA-B902-3A06-D149-DDF5C51F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Za </a:t>
            </a:r>
            <a:r>
              <a:rPr lang="en-GB" dirty="0" err="1"/>
              <a:t>vsak</a:t>
            </a:r>
            <a:r>
              <a:rPr lang="en-GB" dirty="0"/>
              <a:t> </a:t>
            </a:r>
            <a:r>
              <a:rPr lang="en-GB" dirty="0" err="1"/>
              <a:t>zapis</a:t>
            </a:r>
            <a:r>
              <a:rPr lang="en-GB" dirty="0"/>
              <a:t> </a:t>
            </a:r>
            <a:r>
              <a:rPr lang="en-GB" dirty="0" err="1"/>
              <a:t>izpišite</a:t>
            </a:r>
            <a:r>
              <a:rPr lang="en-GB" dirty="0"/>
              <a:t> </a:t>
            </a:r>
            <a:r>
              <a:rPr lang="en-GB" dirty="0" err="1"/>
              <a:t>opis</a:t>
            </a:r>
            <a:r>
              <a:rPr lang="en-GB" dirty="0"/>
              <a:t>, </a:t>
            </a:r>
            <a:r>
              <a:rPr lang="en-GB" dirty="0" err="1"/>
              <a:t>začetno</a:t>
            </a:r>
            <a:r>
              <a:rPr lang="en-GB" dirty="0"/>
              <a:t> in </a:t>
            </a:r>
            <a:r>
              <a:rPr lang="en-GB" dirty="0" err="1"/>
              <a:t>končno</a:t>
            </a:r>
            <a:r>
              <a:rPr lang="en-GB" dirty="0"/>
              <a:t> </a:t>
            </a:r>
            <a:r>
              <a:rPr lang="en-GB" dirty="0" err="1"/>
              <a:t>točko</a:t>
            </a:r>
            <a:r>
              <a:rPr lang="en-GB" dirty="0"/>
              <a:t>, </a:t>
            </a:r>
            <a:r>
              <a:rPr lang="en-GB" dirty="0" err="1"/>
              <a:t>zaporedje</a:t>
            </a:r>
            <a:r>
              <a:rPr lang="en-GB" dirty="0"/>
              <a:t> in </a:t>
            </a:r>
            <a:r>
              <a:rPr lang="en-GB" dirty="0" err="1"/>
              <a:t>zunanje</a:t>
            </a:r>
            <a:r>
              <a:rPr lang="en-GB" dirty="0"/>
              <a:t> </a:t>
            </a:r>
            <a:r>
              <a:rPr lang="en-GB" dirty="0" err="1"/>
              <a:t>db</a:t>
            </a:r>
            <a:r>
              <a:rPr lang="sl-SI" dirty="0"/>
              <a:t>_</a:t>
            </a:r>
            <a:r>
              <a:rPr lang="sl-SI" dirty="0" err="1"/>
              <a:t>xrefs</a:t>
            </a:r>
            <a:r>
              <a:rPr lang="sl-SI" dirty="0"/>
              <a:t> </a:t>
            </a:r>
            <a:r>
              <a:rPr lang="en-GB" dirty="0"/>
              <a:t>(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obstajajo</a:t>
            </a:r>
            <a:r>
              <a:rPr lang="en-GB" dirty="0"/>
              <a:t>)</a:t>
            </a:r>
            <a:r>
              <a:rPr lang="sl-SI" dirty="0"/>
              <a:t> za datoteko PF02171_seed.sth</a:t>
            </a:r>
            <a:r>
              <a:rPr lang="en-GB" dirty="0"/>
              <a:t>.</a:t>
            </a:r>
            <a:endParaRPr lang="sl-SI" dirty="0"/>
          </a:p>
          <a:p>
            <a:pPr lvl="1"/>
            <a:r>
              <a:rPr lang="en-GB" dirty="0"/>
              <a:t>from Bio import </a:t>
            </a:r>
            <a:r>
              <a:rPr lang="en-GB" dirty="0" err="1"/>
              <a:t>AlignIO</a:t>
            </a:r>
            <a:endParaRPr lang="sl-SI" dirty="0"/>
          </a:p>
          <a:p>
            <a:pPr lvl="1"/>
            <a:r>
              <a:rPr lang="en-GB" dirty="0"/>
              <a:t>alignments = </a:t>
            </a:r>
            <a:r>
              <a:rPr lang="en-GB" dirty="0" err="1"/>
              <a:t>AlignIO.read</a:t>
            </a:r>
            <a:r>
              <a:rPr lang="en-GB" dirty="0"/>
              <a:t>("PF02171_seed.sth", "</a:t>
            </a:r>
            <a:r>
              <a:rPr lang="en-GB" dirty="0" err="1"/>
              <a:t>stockholm</a:t>
            </a:r>
            <a:r>
              <a:rPr lang="en-GB" dirty="0"/>
              <a:t>")</a:t>
            </a:r>
          </a:p>
          <a:p>
            <a:pPr lvl="1"/>
            <a:r>
              <a:rPr lang="en-GB" dirty="0"/>
              <a:t>for align in alignments: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start = </a:t>
            </a:r>
            <a:r>
              <a:rPr lang="en-GB" dirty="0" err="1"/>
              <a:t>align.annotations</a:t>
            </a:r>
            <a:r>
              <a:rPr lang="en-GB" dirty="0"/>
              <a:t>["start"]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end = </a:t>
            </a:r>
            <a:r>
              <a:rPr lang="en-GB" dirty="0" err="1"/>
              <a:t>align.annotations</a:t>
            </a:r>
            <a:r>
              <a:rPr lang="en-GB" dirty="0"/>
              <a:t>["end"]</a:t>
            </a:r>
          </a:p>
          <a:p>
            <a:pPr lvl="1"/>
            <a:r>
              <a:rPr lang="sl-SI" dirty="0"/>
              <a:t>	</a:t>
            </a:r>
            <a:r>
              <a:rPr lang="en-GB" dirty="0" err="1"/>
              <a:t>seq</a:t>
            </a:r>
            <a:r>
              <a:rPr lang="en-GB" dirty="0"/>
              <a:t> = </a:t>
            </a:r>
            <a:r>
              <a:rPr lang="en-GB" dirty="0" err="1"/>
              <a:t>align.seq</a:t>
            </a:r>
            <a:endParaRPr lang="en-GB" dirty="0"/>
          </a:p>
          <a:p>
            <a:pPr lvl="1"/>
            <a:r>
              <a:rPr lang="sl-SI" dirty="0"/>
              <a:t>	</a:t>
            </a:r>
            <a:r>
              <a:rPr lang="en-GB" dirty="0" err="1"/>
              <a:t>desc</a:t>
            </a:r>
            <a:r>
              <a:rPr lang="en-GB" dirty="0"/>
              <a:t> = </a:t>
            </a:r>
            <a:r>
              <a:rPr lang="en-GB" dirty="0" err="1"/>
              <a:t>align.description</a:t>
            </a:r>
            <a:endParaRPr lang="en-GB" dirty="0"/>
          </a:p>
          <a:p>
            <a:pPr lvl="1"/>
            <a:r>
              <a:rPr lang="sl-SI" dirty="0"/>
              <a:t>	</a:t>
            </a:r>
            <a:r>
              <a:rPr lang="en-GB" dirty="0" err="1"/>
              <a:t>dbref</a:t>
            </a:r>
            <a:r>
              <a:rPr lang="en-GB" dirty="0"/>
              <a:t> = ",".join([x for x in </a:t>
            </a:r>
            <a:r>
              <a:rPr lang="en-GB" dirty="0" err="1"/>
              <a:t>align.dbxrefs</a:t>
            </a:r>
            <a:r>
              <a:rPr lang="en-GB" dirty="0"/>
              <a:t>])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print("{} S:{} E:{}".format(</a:t>
            </a:r>
            <a:r>
              <a:rPr lang="en-GB" dirty="0" err="1"/>
              <a:t>desc</a:t>
            </a:r>
            <a:r>
              <a:rPr lang="en-GB" dirty="0"/>
              <a:t>, start, end))</a:t>
            </a:r>
          </a:p>
          <a:p>
            <a:pPr lvl="1"/>
            <a:r>
              <a:rPr lang="sl-SI" dirty="0"/>
              <a:t>	i</a:t>
            </a:r>
            <a:r>
              <a:rPr lang="en-GB" dirty="0"/>
              <a:t>f(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dbref</a:t>
            </a:r>
            <a:r>
              <a:rPr lang="en-GB" dirty="0"/>
              <a:t>) &gt; 0):</a:t>
            </a:r>
          </a:p>
          <a:p>
            <a:pPr lvl="1"/>
            <a:r>
              <a:rPr lang="sl-SI" dirty="0"/>
              <a:t>		</a:t>
            </a:r>
            <a:r>
              <a:rPr lang="en-GB" dirty="0"/>
              <a:t>print(</a:t>
            </a:r>
            <a:r>
              <a:rPr lang="en-GB" dirty="0" err="1"/>
              <a:t>dbref</a:t>
            </a:r>
            <a:r>
              <a:rPr lang="en-GB" dirty="0"/>
              <a:t>)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print("{}".format(</a:t>
            </a:r>
            <a:r>
              <a:rPr lang="en-GB" dirty="0" err="1"/>
              <a:t>seq</a:t>
            </a:r>
            <a:r>
              <a:rPr lang="en-GB" dirty="0"/>
              <a:t>))</a:t>
            </a:r>
          </a:p>
          <a:p>
            <a:pPr lvl="1"/>
            <a:r>
              <a:rPr lang="sl-SI" dirty="0"/>
              <a:t>	</a:t>
            </a:r>
            <a:r>
              <a:rPr lang="en-GB" dirty="0"/>
              <a:t>print("")</a:t>
            </a:r>
            <a:endParaRPr lang="sl-SI" dirty="0"/>
          </a:p>
          <a:p>
            <a:pPr lvl="1"/>
            <a:endParaRPr lang="sl-SI" dirty="0"/>
          </a:p>
          <a:p>
            <a:pPr lvl="2"/>
            <a:r>
              <a:rPr lang="en-GB" dirty="0"/>
              <a:t>AGO1_SCHPO/500-799 S:500 E:799</a:t>
            </a:r>
          </a:p>
          <a:p>
            <a:pPr marL="0" lvl="2" indent="0"/>
            <a:r>
              <a:rPr lang="en-GB" dirty="0"/>
              <a:t>YLFFILDK-NSPEP-YGSIKRVCNTMLGVPSQCAISKHILQS---------</a:t>
            </a:r>
            <a:r>
              <a:rPr lang="sl-SI" dirty="0"/>
              <a:t>….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66BC3-1AAE-8D5D-3865-F08616817044}"/>
              </a:ext>
            </a:extLst>
          </p:cNvPr>
          <p:cNvSpPr txBox="1"/>
          <p:nvPr/>
        </p:nvSpPr>
        <p:spPr>
          <a:xfrm>
            <a:off x="838200" y="5264457"/>
            <a:ext cx="456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Opis			   začetek  konec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03A1E-47BE-A66B-1D89-17553894967C}"/>
              </a:ext>
            </a:extLst>
          </p:cNvPr>
          <p:cNvSpPr txBox="1"/>
          <p:nvPr/>
        </p:nvSpPr>
        <p:spPr>
          <a:xfrm>
            <a:off x="3290048" y="0"/>
            <a:ext cx="9377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 err="1"/>
              <a:t>db_xrefs</a:t>
            </a:r>
            <a:r>
              <a:rPr lang="sl-SI" dirty="0"/>
              <a:t> = </a:t>
            </a:r>
            <a:r>
              <a:rPr lang="LID4096" dirty="0"/>
              <a:t>povezovanje zapisov zaporedij DN</a:t>
            </a:r>
            <a:r>
              <a:rPr lang="sl-SI" dirty="0"/>
              <a:t>A </a:t>
            </a:r>
            <a:r>
              <a:rPr lang="LID4096" dirty="0"/>
              <a:t>z drugimi zunanjimi podatkovnimi zbirkami.</a:t>
            </a:r>
          </a:p>
        </p:txBody>
      </p:sp>
    </p:spTree>
    <p:extLst>
      <p:ext uri="{BB962C8B-B14F-4D97-AF65-F5344CB8AC3E}">
        <p14:creationId xmlns:p14="http://schemas.microsoft.com/office/powerpoint/2010/main" val="114203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4A41-EAAD-B6B6-E130-DEC5C0FE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Pisanje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poravnav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7BB0-A211-8382-4EF6-DCAE2FCF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Biopython</a:t>
            </a:r>
            <a:r>
              <a:rPr lang="en-GB" dirty="0"/>
              <a:t> </a:t>
            </a:r>
            <a:r>
              <a:rPr lang="en-GB" dirty="0" err="1"/>
              <a:t>ponuja</a:t>
            </a:r>
            <a:r>
              <a:rPr lang="en-GB" dirty="0"/>
              <a:t> </a:t>
            </a:r>
            <a:r>
              <a:rPr lang="en-GB" dirty="0" err="1"/>
              <a:t>funkcijo</a:t>
            </a:r>
            <a:r>
              <a:rPr lang="en-GB" dirty="0"/>
              <a:t> </a:t>
            </a:r>
            <a:r>
              <a:rPr lang="en-GB" i="1" dirty="0" err="1"/>
              <a:t>Bio.AlignIO.write</a:t>
            </a:r>
            <a:r>
              <a:rPr lang="en-GB" i="1" dirty="0"/>
              <a:t>() </a:t>
            </a:r>
            <a:r>
              <a:rPr lang="en-GB" dirty="0"/>
              <a:t>za </a:t>
            </a:r>
            <a:r>
              <a:rPr lang="en-GB" dirty="0" err="1"/>
              <a:t>zapisovanje</a:t>
            </a:r>
            <a:r>
              <a:rPr lang="en-GB" dirty="0"/>
              <a:t> </a:t>
            </a:r>
            <a:r>
              <a:rPr lang="en-GB" dirty="0" err="1"/>
              <a:t>poravnav</a:t>
            </a:r>
            <a:r>
              <a:rPr lang="en-GB" dirty="0"/>
              <a:t> v </a:t>
            </a:r>
            <a:r>
              <a:rPr lang="en-GB" dirty="0" err="1"/>
              <a:t>datoteko</a:t>
            </a:r>
            <a:r>
              <a:rPr lang="en-GB" dirty="0"/>
              <a:t>. </a:t>
            </a:r>
            <a:r>
              <a:rPr lang="en-GB" dirty="0" err="1"/>
              <a:t>Osnovna</a:t>
            </a:r>
            <a:r>
              <a:rPr lang="en-GB" dirty="0"/>
              <a:t> </a:t>
            </a:r>
            <a:r>
              <a:rPr lang="en-GB" dirty="0" err="1"/>
              <a:t>sintaksa</a:t>
            </a:r>
            <a:r>
              <a:rPr lang="en-GB" dirty="0"/>
              <a:t> je:</a:t>
            </a:r>
            <a:endParaRPr lang="sl-SI" dirty="0"/>
          </a:p>
          <a:p>
            <a:r>
              <a:rPr lang="en-GB" dirty="0"/>
              <a:t>N = </a:t>
            </a:r>
            <a:r>
              <a:rPr lang="en-GB" dirty="0" err="1"/>
              <a:t>Bio.AlignIO.write</a:t>
            </a:r>
            <a:r>
              <a:rPr lang="en-GB" dirty="0"/>
              <a:t>(</a:t>
            </a:r>
            <a:r>
              <a:rPr lang="en-GB" dirty="0" err="1"/>
              <a:t>alignments,outfile,file_format</a:t>
            </a:r>
            <a:r>
              <a:rPr lang="en-GB" dirty="0"/>
              <a:t>)</a:t>
            </a:r>
            <a:endParaRPr lang="sl-SI" dirty="0"/>
          </a:p>
          <a:p>
            <a:r>
              <a:rPr lang="en-GB" dirty="0" err="1"/>
              <a:t>kjer</a:t>
            </a:r>
            <a:r>
              <a:rPr lang="en-GB" dirty="0"/>
              <a:t> so </a:t>
            </a:r>
            <a:r>
              <a:rPr lang="sl-SI" i="1" dirty="0" err="1"/>
              <a:t>alignments</a:t>
            </a:r>
            <a:r>
              <a:rPr lang="en-GB" dirty="0"/>
              <a:t> </a:t>
            </a:r>
            <a:r>
              <a:rPr lang="en-GB" dirty="0" err="1"/>
              <a:t>objekt</a:t>
            </a:r>
            <a:r>
              <a:rPr lang="en-GB" dirty="0"/>
              <a:t> </a:t>
            </a:r>
            <a:r>
              <a:rPr lang="en-GB" i="1" dirty="0" err="1"/>
              <a:t>MultipleSeqAlignment</a:t>
            </a:r>
            <a:r>
              <a:rPr lang="en-GB" dirty="0"/>
              <a:t> s </a:t>
            </a:r>
            <a:r>
              <a:rPr lang="en-GB" dirty="0" err="1"/>
              <a:t>poravnavami</a:t>
            </a:r>
            <a:r>
              <a:rPr lang="en-GB" dirty="0"/>
              <a:t>, ki se </a:t>
            </a:r>
            <a:r>
              <a:rPr lang="en-GB" dirty="0" err="1"/>
              <a:t>zapišejo</a:t>
            </a:r>
            <a:r>
              <a:rPr lang="en-GB" dirty="0"/>
              <a:t> v </a:t>
            </a:r>
            <a:r>
              <a:rPr lang="en-GB" dirty="0" err="1"/>
              <a:t>izhodno</a:t>
            </a:r>
            <a:r>
              <a:rPr lang="en-GB" dirty="0"/>
              <a:t> </a:t>
            </a:r>
            <a:r>
              <a:rPr lang="en-GB" dirty="0" err="1"/>
              <a:t>datoteko</a:t>
            </a:r>
            <a:r>
              <a:rPr lang="en-GB" dirty="0"/>
              <a:t> z </a:t>
            </a:r>
            <a:r>
              <a:rPr lang="en-GB" dirty="0" err="1"/>
              <a:t>imenom</a:t>
            </a:r>
            <a:r>
              <a:rPr lang="en-GB" dirty="0"/>
              <a:t> </a:t>
            </a:r>
            <a:r>
              <a:rPr lang="en-GB" i="1" dirty="0" err="1"/>
              <a:t>outfile</a:t>
            </a:r>
            <a:r>
              <a:rPr lang="en-GB" dirty="0"/>
              <a:t>, ki </a:t>
            </a:r>
            <a:r>
              <a:rPr lang="en-GB" dirty="0" err="1"/>
              <a:t>ima</a:t>
            </a:r>
            <a:r>
              <a:rPr lang="en-GB" dirty="0"/>
              <a:t> format </a:t>
            </a:r>
            <a:r>
              <a:rPr lang="en-GB" i="1" dirty="0" err="1"/>
              <a:t>file_format</a:t>
            </a:r>
            <a:r>
              <a:rPr lang="en-GB" i="1" dirty="0"/>
              <a:t> </a:t>
            </a:r>
            <a:r>
              <a:rPr lang="en-GB" dirty="0"/>
              <a:t>(</a:t>
            </a:r>
            <a:r>
              <a:rPr lang="en-GB" dirty="0" err="1"/>
              <a:t>niz</a:t>
            </a:r>
            <a:r>
              <a:rPr lang="en-GB" dirty="0"/>
              <a:t> </a:t>
            </a:r>
            <a:r>
              <a:rPr lang="en-GB" dirty="0" err="1"/>
              <a:t>malih</a:t>
            </a:r>
            <a:r>
              <a:rPr lang="en-GB" dirty="0"/>
              <a:t> </a:t>
            </a:r>
            <a:r>
              <a:rPr lang="en-GB" dirty="0" err="1"/>
              <a:t>črk</a:t>
            </a:r>
            <a:r>
              <a:rPr lang="en-GB" dirty="0"/>
              <a:t> z </a:t>
            </a:r>
            <a:r>
              <a:rPr lang="en-GB" dirty="0" err="1"/>
              <a:t>obliko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). </a:t>
            </a:r>
            <a:r>
              <a:rPr lang="en-GB" i="1" dirty="0"/>
              <a:t>N</a:t>
            </a:r>
            <a:r>
              <a:rPr lang="en-GB" dirty="0"/>
              <a:t> je </a:t>
            </a:r>
            <a:r>
              <a:rPr lang="en-GB" dirty="0" err="1"/>
              <a:t>število</a:t>
            </a:r>
            <a:r>
              <a:rPr lang="en-GB" dirty="0"/>
              <a:t> </a:t>
            </a:r>
            <a:r>
              <a:rPr lang="en-GB" dirty="0" err="1"/>
              <a:t>vnosov</a:t>
            </a:r>
            <a:r>
              <a:rPr lang="en-GB" dirty="0"/>
              <a:t>, </a:t>
            </a:r>
            <a:r>
              <a:rPr lang="en-GB" dirty="0" err="1"/>
              <a:t>zapisanih</a:t>
            </a:r>
            <a:r>
              <a:rPr lang="en-GB" dirty="0"/>
              <a:t> v </a:t>
            </a:r>
            <a:r>
              <a:rPr lang="en-GB" dirty="0" err="1"/>
              <a:t>datoteko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5529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8B69-BC67-9344-023F-AD827B5C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C58C-A922-9D24-BE8B-241CDFBEB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 err="1"/>
              <a:t>Ustvarimo</a:t>
            </a:r>
            <a:r>
              <a:rPr lang="en-GB" dirty="0"/>
              <a:t> </a:t>
            </a:r>
            <a:r>
              <a:rPr lang="en-GB" dirty="0" err="1"/>
              <a:t>nekaj</a:t>
            </a:r>
            <a:r>
              <a:rPr lang="en-GB" dirty="0"/>
              <a:t> </a:t>
            </a:r>
            <a:r>
              <a:rPr lang="en-GB" dirty="0" err="1"/>
              <a:t>poravnav</a:t>
            </a:r>
            <a:r>
              <a:rPr lang="en-GB" dirty="0"/>
              <a:t> </a:t>
            </a:r>
            <a:r>
              <a:rPr lang="en-GB" dirty="0" err="1"/>
              <a:t>več</a:t>
            </a:r>
            <a:r>
              <a:rPr lang="en-GB" dirty="0"/>
              <a:t> </a:t>
            </a:r>
            <a:r>
              <a:rPr lang="en-GB" dirty="0" err="1"/>
              <a:t>zaporedij</a:t>
            </a:r>
            <a:r>
              <a:rPr lang="en-GB" dirty="0"/>
              <a:t> in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shranimo</a:t>
            </a:r>
            <a:r>
              <a:rPr lang="en-GB" dirty="0"/>
              <a:t> v </a:t>
            </a:r>
            <a:r>
              <a:rPr lang="en-GB" dirty="0" err="1"/>
              <a:t>formatu</a:t>
            </a:r>
            <a:r>
              <a:rPr lang="en-GB" dirty="0"/>
              <a:t> </a:t>
            </a:r>
            <a:r>
              <a:rPr lang="en-GB" dirty="0" err="1"/>
              <a:t>phylip</a:t>
            </a:r>
            <a:r>
              <a:rPr lang="en-GB" dirty="0"/>
              <a:t>. </a:t>
            </a:r>
            <a:r>
              <a:rPr lang="en-GB" dirty="0" err="1"/>
              <a:t>Izhodna</a:t>
            </a:r>
            <a:r>
              <a:rPr lang="en-GB" dirty="0"/>
              <a:t> </a:t>
            </a:r>
            <a:r>
              <a:rPr lang="en-GB" dirty="0" err="1"/>
              <a:t>datoteka</a:t>
            </a:r>
            <a:r>
              <a:rPr lang="en-GB" dirty="0"/>
              <a:t> je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i="1" dirty="0" err="1"/>
              <a:t>my_malign.phy</a:t>
            </a:r>
            <a:r>
              <a:rPr lang="en-GB" dirty="0"/>
              <a:t>. Na </a:t>
            </a:r>
            <a:r>
              <a:rPr lang="en-GB" dirty="0" err="1"/>
              <a:t>koncu</a:t>
            </a:r>
            <a:r>
              <a:rPr lang="en-GB" dirty="0"/>
              <a:t> </a:t>
            </a:r>
            <a:r>
              <a:rPr lang="en-GB" dirty="0" err="1"/>
              <a:t>preberite</a:t>
            </a:r>
            <a:r>
              <a:rPr lang="en-GB" dirty="0"/>
              <a:t> in </a:t>
            </a:r>
            <a:r>
              <a:rPr lang="en-GB" dirty="0" err="1"/>
              <a:t>izpišite</a:t>
            </a:r>
            <a:r>
              <a:rPr lang="en-GB" dirty="0"/>
              <a:t> </a:t>
            </a:r>
            <a:r>
              <a:rPr lang="en-GB" dirty="0" err="1"/>
              <a:t>vsebino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.</a:t>
            </a:r>
            <a:endParaRPr lang="sl-SI" dirty="0"/>
          </a:p>
          <a:p>
            <a:pPr lvl="1"/>
            <a:r>
              <a:rPr lang="en-GB" dirty="0"/>
              <a:t>from </a:t>
            </a:r>
            <a:r>
              <a:rPr lang="en-GB" dirty="0" err="1"/>
              <a:t>Bio.Seq</a:t>
            </a:r>
            <a:r>
              <a:rPr lang="en-GB" dirty="0"/>
              <a:t> import </a:t>
            </a:r>
            <a:r>
              <a:rPr lang="en-GB" dirty="0" err="1"/>
              <a:t>Seq</a:t>
            </a:r>
            <a:endParaRPr lang="en-GB" dirty="0"/>
          </a:p>
          <a:p>
            <a:pPr lvl="1"/>
            <a:r>
              <a:rPr lang="en-GB" dirty="0"/>
              <a:t>from </a:t>
            </a:r>
            <a:r>
              <a:rPr lang="en-GB" dirty="0" err="1"/>
              <a:t>Bio.SeqRecord</a:t>
            </a:r>
            <a:r>
              <a:rPr lang="en-GB" dirty="0"/>
              <a:t> import </a:t>
            </a:r>
            <a:r>
              <a:rPr lang="en-GB" dirty="0" err="1"/>
              <a:t>SeqRecord</a:t>
            </a:r>
            <a:endParaRPr lang="en-GB" dirty="0"/>
          </a:p>
          <a:p>
            <a:pPr lvl="1"/>
            <a:r>
              <a:rPr lang="en-GB" dirty="0"/>
              <a:t>from </a:t>
            </a:r>
            <a:r>
              <a:rPr lang="en-GB" dirty="0" err="1"/>
              <a:t>Bio.Align</a:t>
            </a:r>
            <a:r>
              <a:rPr lang="en-GB" dirty="0"/>
              <a:t> import </a:t>
            </a:r>
            <a:r>
              <a:rPr lang="en-GB" dirty="0" err="1"/>
              <a:t>MultipleSeqAlignment</a:t>
            </a:r>
            <a:endParaRPr lang="en-GB" dirty="0"/>
          </a:p>
          <a:p>
            <a:pPr lvl="1"/>
            <a:r>
              <a:rPr lang="en-GB" dirty="0"/>
              <a:t>from Bio import </a:t>
            </a:r>
            <a:r>
              <a:rPr lang="en-GB" dirty="0" err="1"/>
              <a:t>AlignIO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align1 = </a:t>
            </a:r>
            <a:r>
              <a:rPr lang="en-GB" dirty="0" err="1"/>
              <a:t>MultipleSeqAlignment</a:t>
            </a:r>
            <a:r>
              <a:rPr lang="en-GB" dirty="0"/>
              <a:t>([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("ACTGCTAGCTAG"), id="Alpha"),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("ACT-CTAGCTAG"), id="Beta"),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("ACTGCTAGDTAG"), id="Gamma"),</a:t>
            </a:r>
          </a:p>
          <a:p>
            <a:pPr lvl="1"/>
            <a:r>
              <a:rPr lang="en-GB" dirty="0"/>
              <a:t>])</a:t>
            </a:r>
          </a:p>
          <a:p>
            <a:pPr lvl="1"/>
            <a:r>
              <a:rPr lang="en-GB" dirty="0"/>
              <a:t>align2 = </a:t>
            </a:r>
            <a:r>
              <a:rPr lang="en-GB" dirty="0" err="1"/>
              <a:t>MultipleSeqAlignment</a:t>
            </a:r>
            <a:r>
              <a:rPr lang="en-GB" dirty="0"/>
              <a:t>([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("GTCAGC-AG"), id="Delta"),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("GACAGCTAG"), id="Epsilon"),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("GTCAGCTAG"), id="Zeta"),</a:t>
            </a:r>
          </a:p>
          <a:p>
            <a:pPr lvl="1"/>
            <a:r>
              <a:rPr lang="en-GB" dirty="0"/>
              <a:t>])</a:t>
            </a:r>
          </a:p>
          <a:p>
            <a:pPr lvl="1"/>
            <a:r>
              <a:rPr lang="en-GB" dirty="0"/>
              <a:t>align3 = </a:t>
            </a:r>
            <a:r>
              <a:rPr lang="en-GB" dirty="0" err="1"/>
              <a:t>MultipleSeqAlignment</a:t>
            </a:r>
            <a:r>
              <a:rPr lang="en-GB" dirty="0"/>
              <a:t>([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("ACTAGTACAGCTG"), id="Eta"),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("ACTAGTACAGCT-"), id="Theta"),</a:t>
            </a:r>
          </a:p>
          <a:p>
            <a:pPr lvl="1"/>
            <a:r>
              <a:rPr lang="en-GB" dirty="0" err="1"/>
              <a:t>SeqRecord</a:t>
            </a:r>
            <a:r>
              <a:rPr lang="en-GB" dirty="0"/>
              <a:t>(</a:t>
            </a:r>
            <a:r>
              <a:rPr lang="en-GB" dirty="0" err="1"/>
              <a:t>Seq</a:t>
            </a:r>
            <a:r>
              <a:rPr lang="en-GB" dirty="0"/>
              <a:t>("-CTACTACAGGTG"), id="Iota"),</a:t>
            </a:r>
          </a:p>
          <a:p>
            <a:pPr lvl="1"/>
            <a:r>
              <a:rPr lang="en-GB" dirty="0"/>
              <a:t>])</a:t>
            </a:r>
          </a:p>
          <a:p>
            <a:pPr lvl="1"/>
            <a:endParaRPr lang="en-GB" dirty="0"/>
          </a:p>
          <a:p>
            <a:pPr lvl="1"/>
            <a:r>
              <a:rPr lang="en-GB" dirty="0" err="1"/>
              <a:t>my_alignments</a:t>
            </a:r>
            <a:r>
              <a:rPr lang="en-GB" dirty="0"/>
              <a:t> = [align1, align2, align3]</a:t>
            </a:r>
            <a:r>
              <a:rPr lang="sl-SI" dirty="0"/>
              <a:t> #</a:t>
            </a:r>
            <a:r>
              <a:rPr lang="sl-SI" dirty="0">
                <a:solidFill>
                  <a:schemeClr val="tx1"/>
                </a:solidFill>
              </a:rPr>
              <a:t>ponovitev: kakšen tip objekta je "</a:t>
            </a:r>
            <a:r>
              <a:rPr lang="sl-SI" dirty="0" err="1">
                <a:solidFill>
                  <a:schemeClr val="tx1"/>
                </a:solidFill>
              </a:rPr>
              <a:t>my_alignments</a:t>
            </a:r>
            <a:r>
              <a:rPr lang="sl-SI" dirty="0">
                <a:solidFill>
                  <a:schemeClr val="tx1"/>
                </a:solidFill>
              </a:rPr>
              <a:t>"?</a:t>
            </a:r>
            <a:endParaRPr lang="en-GB" dirty="0"/>
          </a:p>
          <a:p>
            <a:pPr lvl="1"/>
            <a:r>
              <a:rPr lang="en-GB" dirty="0"/>
              <a:t>N = </a:t>
            </a:r>
            <a:r>
              <a:rPr lang="en-GB" dirty="0" err="1"/>
              <a:t>AlignIO.write</a:t>
            </a:r>
            <a:r>
              <a:rPr lang="en-GB" dirty="0"/>
              <a:t>(</a:t>
            </a:r>
            <a:r>
              <a:rPr lang="en-GB" dirty="0" err="1"/>
              <a:t>my_alignments</a:t>
            </a:r>
            <a:r>
              <a:rPr lang="en-GB" dirty="0"/>
              <a:t>, "</a:t>
            </a:r>
            <a:r>
              <a:rPr lang="en-GB" dirty="0" err="1"/>
              <a:t>my_malign.phy</a:t>
            </a:r>
            <a:r>
              <a:rPr lang="en-GB" dirty="0"/>
              <a:t>", "</a:t>
            </a:r>
            <a:r>
              <a:rPr lang="en-GB" dirty="0" err="1"/>
              <a:t>phylip</a:t>
            </a:r>
            <a:r>
              <a:rPr lang="en-GB" dirty="0"/>
              <a:t>")</a:t>
            </a:r>
            <a:r>
              <a:rPr lang="sl-SI" dirty="0"/>
              <a:t> #</a:t>
            </a:r>
            <a:r>
              <a:rPr lang="sl-SI" dirty="0">
                <a:solidFill>
                  <a:schemeClr val="tx1"/>
                </a:solidFill>
              </a:rPr>
              <a:t>shranimo </a:t>
            </a:r>
            <a:r>
              <a:rPr lang="sl-SI" dirty="0" err="1">
                <a:solidFill>
                  <a:schemeClr val="tx1"/>
                </a:solidFill>
              </a:rPr>
              <a:t>my_alignment</a:t>
            </a:r>
            <a:r>
              <a:rPr lang="sl-SI" dirty="0">
                <a:solidFill>
                  <a:schemeClr val="tx1"/>
                </a:solidFill>
              </a:rPr>
              <a:t> v </a:t>
            </a:r>
            <a:r>
              <a:rPr lang="sl-SI" dirty="0" err="1">
                <a:solidFill>
                  <a:schemeClr val="tx1"/>
                </a:solidFill>
              </a:rPr>
              <a:t>phylip</a:t>
            </a:r>
            <a:r>
              <a:rPr lang="sl-SI" dirty="0">
                <a:solidFill>
                  <a:schemeClr val="tx1"/>
                </a:solidFill>
              </a:rPr>
              <a:t> format</a:t>
            </a:r>
            <a:endParaRPr lang="sl-SI" dirty="0"/>
          </a:p>
          <a:p>
            <a:pPr lvl="1"/>
            <a:endParaRPr lang="sl-SI" dirty="0"/>
          </a:p>
          <a:p>
            <a:pPr lvl="1"/>
            <a:r>
              <a:rPr lang="en-GB" dirty="0"/>
              <a:t>print("{} entries written to the </a:t>
            </a:r>
            <a:r>
              <a:rPr lang="en-GB" dirty="0" err="1"/>
              <a:t>file".format</a:t>
            </a:r>
            <a:r>
              <a:rPr lang="en-GB" dirty="0"/>
              <a:t>(N))</a:t>
            </a:r>
          </a:p>
          <a:p>
            <a:pPr lvl="1"/>
            <a:endParaRPr lang="sl-SI" dirty="0"/>
          </a:p>
          <a:p>
            <a:pPr lvl="1"/>
            <a:r>
              <a:rPr lang="en-GB" dirty="0"/>
              <a:t>alignments = </a:t>
            </a:r>
            <a:r>
              <a:rPr lang="en-GB" dirty="0" err="1"/>
              <a:t>AlignIO.parse</a:t>
            </a:r>
            <a:r>
              <a:rPr lang="en-GB" dirty="0"/>
              <a:t>("</a:t>
            </a:r>
            <a:r>
              <a:rPr lang="en-GB" dirty="0" err="1"/>
              <a:t>my_malign.phy</a:t>
            </a:r>
            <a:r>
              <a:rPr lang="en-GB" dirty="0"/>
              <a:t>", "</a:t>
            </a:r>
            <a:r>
              <a:rPr lang="en-GB" dirty="0" err="1"/>
              <a:t>phylip</a:t>
            </a:r>
            <a:r>
              <a:rPr lang="en-GB" dirty="0"/>
              <a:t>")</a:t>
            </a:r>
          </a:p>
          <a:p>
            <a:pPr lvl="1"/>
            <a:r>
              <a:rPr lang="en-GB" dirty="0"/>
              <a:t>for align in alignments:</a:t>
            </a:r>
            <a:endParaRPr lang="sl-SI" dirty="0"/>
          </a:p>
          <a:p>
            <a:pPr lvl="1"/>
            <a:r>
              <a:rPr lang="sl-SI" dirty="0"/>
              <a:t>	p</a:t>
            </a:r>
            <a:r>
              <a:rPr lang="en-GB" dirty="0" err="1"/>
              <a:t>rint</a:t>
            </a:r>
            <a:r>
              <a:rPr lang="en-GB" dirty="0"/>
              <a:t>(align)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486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5550-12DD-D68B-7E4E-C3CBD123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Pretvorba</a:t>
            </a:r>
            <a:r>
              <a:rPr lang="en-GB" dirty="0"/>
              <a:t> med </a:t>
            </a:r>
            <a:r>
              <a:rPr lang="en-GB" dirty="0" err="1"/>
              <a:t>različnimi</a:t>
            </a:r>
            <a:r>
              <a:rPr lang="en-GB" dirty="0"/>
              <a:t> </a:t>
            </a:r>
            <a:r>
              <a:rPr lang="en-GB" dirty="0" err="1"/>
              <a:t>formati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43C3-B9D0-02A0-D20B-6A6829C0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Upoštevajte</a:t>
            </a:r>
            <a:r>
              <a:rPr lang="en-GB" dirty="0"/>
              <a:t>, da je </a:t>
            </a:r>
            <a:r>
              <a:rPr lang="en-GB" dirty="0" err="1"/>
              <a:t>mogoče</a:t>
            </a:r>
            <a:r>
              <a:rPr lang="en-GB" dirty="0"/>
              <a:t> </a:t>
            </a:r>
            <a:r>
              <a:rPr lang="en-GB" dirty="0" err="1"/>
              <a:t>eno</a:t>
            </a:r>
            <a:r>
              <a:rPr lang="en-GB" dirty="0"/>
              <a:t> </a:t>
            </a:r>
            <a:r>
              <a:rPr lang="en-GB" dirty="0" err="1"/>
              <a:t>obliko</a:t>
            </a:r>
            <a:r>
              <a:rPr lang="en-GB" dirty="0"/>
              <a:t> </a:t>
            </a:r>
            <a:r>
              <a:rPr lang="en-GB" dirty="0" err="1"/>
              <a:t>pretvoriti</a:t>
            </a:r>
            <a:r>
              <a:rPr lang="en-GB" dirty="0"/>
              <a:t> v </a:t>
            </a:r>
            <a:r>
              <a:rPr lang="en-GB" dirty="0" err="1"/>
              <a:t>drugo</a:t>
            </a:r>
            <a:r>
              <a:rPr lang="en-GB" dirty="0"/>
              <a:t> (</a:t>
            </a:r>
            <a:r>
              <a:rPr lang="en-GB" dirty="0" err="1"/>
              <a:t>če</a:t>
            </a:r>
            <a:r>
              <a:rPr lang="en-GB" dirty="0"/>
              <a:t> so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voljo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dirty="0" err="1"/>
              <a:t>informacije</a:t>
            </a:r>
            <a:r>
              <a:rPr lang="en-GB" dirty="0"/>
              <a:t>, </a:t>
            </a:r>
            <a:r>
              <a:rPr lang="en-GB" dirty="0" err="1"/>
              <a:t>potrebne</a:t>
            </a:r>
            <a:r>
              <a:rPr lang="en-GB" dirty="0"/>
              <a:t> za </a:t>
            </a:r>
            <a:r>
              <a:rPr lang="en-GB" dirty="0" err="1"/>
              <a:t>drugo</a:t>
            </a:r>
            <a:r>
              <a:rPr lang="en-GB" dirty="0"/>
              <a:t> </a:t>
            </a:r>
            <a:r>
              <a:rPr lang="en-GB" dirty="0" err="1"/>
              <a:t>obliko</a:t>
            </a:r>
            <a:r>
              <a:rPr lang="en-GB" dirty="0"/>
              <a:t>)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funkcije</a:t>
            </a:r>
            <a:r>
              <a:rPr lang="en-GB" dirty="0"/>
              <a:t>:</a:t>
            </a:r>
            <a:endParaRPr lang="sl-SI" dirty="0"/>
          </a:p>
          <a:p>
            <a:r>
              <a:rPr lang="en-GB" dirty="0" err="1"/>
              <a:t>Bio.AlignIO.convert</a:t>
            </a:r>
            <a:r>
              <a:rPr lang="en-GB" dirty="0"/>
              <a:t>(</a:t>
            </a:r>
            <a:r>
              <a:rPr lang="en-GB" dirty="0" err="1"/>
              <a:t>input_file</a:t>
            </a:r>
            <a:r>
              <a:rPr lang="en-GB" dirty="0"/>
              <a:t>, </a:t>
            </a:r>
            <a:r>
              <a:rPr lang="en-GB" dirty="0" err="1"/>
              <a:t>input_file_format</a:t>
            </a:r>
            <a:r>
              <a:rPr lang="en-GB" dirty="0"/>
              <a:t>, </a:t>
            </a:r>
            <a:r>
              <a:rPr lang="en-GB" dirty="0" err="1"/>
              <a:t>output_file</a:t>
            </a:r>
            <a:r>
              <a:rPr lang="en-GB" dirty="0"/>
              <a:t>, </a:t>
            </a:r>
            <a:r>
              <a:rPr lang="en-GB" dirty="0" err="1"/>
              <a:t>output_file_format</a:t>
            </a:r>
            <a:r>
              <a:rPr lang="en-GB" dirty="0"/>
              <a:t>)</a:t>
            </a:r>
            <a:endParaRPr lang="sl-SI" dirty="0"/>
          </a:p>
          <a:p>
            <a:r>
              <a:rPr lang="en-GB" dirty="0"/>
              <a:t>s </a:t>
            </a:r>
            <a:r>
              <a:rPr lang="en-GB" dirty="0" err="1"/>
              <a:t>posredovanjem</a:t>
            </a:r>
            <a:r>
              <a:rPr lang="en-GB" dirty="0"/>
              <a:t> </a:t>
            </a:r>
            <a:r>
              <a:rPr lang="en-GB" dirty="0" err="1"/>
              <a:t>imena</a:t>
            </a:r>
            <a:r>
              <a:rPr lang="en-GB" dirty="0"/>
              <a:t> in </a:t>
            </a:r>
            <a:r>
              <a:rPr lang="en-GB" dirty="0" err="1"/>
              <a:t>formata</a:t>
            </a:r>
            <a:r>
              <a:rPr lang="en-GB" dirty="0"/>
              <a:t> </a:t>
            </a:r>
            <a:r>
              <a:rPr lang="en-GB" dirty="0" err="1"/>
              <a:t>vhodne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imena</a:t>
            </a:r>
            <a:r>
              <a:rPr lang="en-GB" dirty="0"/>
              <a:t> in </a:t>
            </a:r>
            <a:r>
              <a:rPr lang="en-GB" dirty="0" err="1"/>
              <a:t>formata</a:t>
            </a:r>
            <a:r>
              <a:rPr lang="en-GB" dirty="0"/>
              <a:t> </a:t>
            </a:r>
            <a:r>
              <a:rPr lang="en-GB" dirty="0" err="1"/>
              <a:t>izhodne</a:t>
            </a:r>
            <a:r>
              <a:rPr lang="en-GB" dirty="0"/>
              <a:t> </a:t>
            </a:r>
            <a:r>
              <a:rPr lang="en-GB" dirty="0" err="1"/>
              <a:t>datoteke</a:t>
            </a:r>
            <a:r>
              <a:rPr lang="en-GB" dirty="0"/>
              <a:t>.</a:t>
            </a:r>
            <a:endParaRPr lang="sl-SI" dirty="0"/>
          </a:p>
          <a:p>
            <a:r>
              <a:rPr lang="sl-SI" dirty="0"/>
              <a:t>Npr.:</a:t>
            </a:r>
          </a:p>
          <a:p>
            <a:r>
              <a:rPr lang="en-GB" dirty="0" err="1">
                <a:solidFill>
                  <a:srgbClr val="FF0000"/>
                </a:solidFill>
              </a:rPr>
              <a:t>Bio.AlignIO.convert</a:t>
            </a:r>
            <a:r>
              <a:rPr lang="en-GB" dirty="0">
                <a:solidFill>
                  <a:srgbClr val="FF0000"/>
                </a:solidFill>
              </a:rPr>
              <a:t>("PF05371_seed.sth", "</a:t>
            </a:r>
            <a:r>
              <a:rPr lang="en-GB" dirty="0" err="1">
                <a:solidFill>
                  <a:srgbClr val="FF0000"/>
                </a:solidFill>
              </a:rPr>
              <a:t>stockholm</a:t>
            </a:r>
            <a:r>
              <a:rPr lang="en-GB" dirty="0">
                <a:solidFill>
                  <a:srgbClr val="FF0000"/>
                </a:solidFill>
              </a:rPr>
              <a:t>", "PF05371_seed.aln", "</a:t>
            </a:r>
            <a:r>
              <a:rPr lang="en-GB" dirty="0" err="1">
                <a:solidFill>
                  <a:srgbClr val="FF0000"/>
                </a:solidFill>
              </a:rPr>
              <a:t>clustal</a:t>
            </a:r>
            <a:r>
              <a:rPr lang="en-GB" dirty="0">
                <a:solidFill>
                  <a:srgbClr val="FF0000"/>
                </a:solidFill>
              </a:rPr>
              <a:t>")</a:t>
            </a:r>
            <a:endParaRPr lang="sl-SI" dirty="0">
              <a:solidFill>
                <a:srgbClr val="FF0000"/>
              </a:solidFill>
            </a:endParaRPr>
          </a:p>
          <a:p>
            <a:r>
              <a:rPr lang="en-GB" dirty="0" err="1"/>
              <a:t>pretvori</a:t>
            </a:r>
            <a:r>
              <a:rPr lang="en-GB" dirty="0"/>
              <a:t> </a:t>
            </a:r>
            <a:r>
              <a:rPr lang="en-GB" dirty="0" err="1"/>
              <a:t>stockholmsko</a:t>
            </a:r>
            <a:r>
              <a:rPr lang="en-GB" dirty="0"/>
              <a:t> </a:t>
            </a:r>
            <a:r>
              <a:rPr lang="en-GB" dirty="0" err="1"/>
              <a:t>datoteko</a:t>
            </a:r>
            <a:r>
              <a:rPr lang="en-GB" dirty="0"/>
              <a:t> v </a:t>
            </a:r>
            <a:r>
              <a:rPr lang="en-GB" dirty="0" err="1"/>
              <a:t>clustal</a:t>
            </a:r>
            <a:r>
              <a:rPr lang="en-GB" dirty="0"/>
              <a:t>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3894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9F44B-5C43-36EF-3505-402E8F0B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Upravljanje</a:t>
            </a:r>
            <a:r>
              <a:rPr lang="en-GB" dirty="0"/>
              <a:t> s </a:t>
            </a:r>
            <a:r>
              <a:rPr lang="en-GB" dirty="0" err="1"/>
              <a:t>poravnavami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DDCF-2D87-D1CA-E497-23A2B445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Poravnave</a:t>
            </a:r>
            <a:r>
              <a:rPr lang="en-GB" dirty="0"/>
              <a:t> je </a:t>
            </a:r>
            <a:r>
              <a:rPr lang="en-GB" dirty="0" err="1"/>
              <a:t>mogoče</a:t>
            </a:r>
            <a:r>
              <a:rPr lang="en-GB" dirty="0"/>
              <a:t> </a:t>
            </a:r>
            <a:r>
              <a:rPr lang="en-GB" dirty="0" err="1"/>
              <a:t>razrezati</a:t>
            </a:r>
            <a:r>
              <a:rPr lang="en-GB" dirty="0"/>
              <a:t> z </a:t>
            </a:r>
            <a:r>
              <a:rPr lang="en-GB" dirty="0" err="1"/>
              <a:t>uporabo</a:t>
            </a:r>
            <a:r>
              <a:rPr lang="en-GB" dirty="0"/>
              <a:t> </a:t>
            </a:r>
            <a:r>
              <a:rPr lang="en-GB" dirty="0" err="1"/>
              <a:t>operatorja</a:t>
            </a:r>
            <a:r>
              <a:rPr lang="en-GB" dirty="0"/>
              <a:t> </a:t>
            </a:r>
            <a:r>
              <a:rPr lang="en-GB" i="1" dirty="0"/>
              <a:t>[]</a:t>
            </a:r>
            <a:r>
              <a:rPr lang="en-GB" dirty="0"/>
              <a:t>, ki se </a:t>
            </a:r>
            <a:r>
              <a:rPr lang="en-GB" dirty="0" err="1"/>
              <a:t>uporabi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zapisu</a:t>
            </a:r>
            <a:r>
              <a:rPr lang="en-GB" dirty="0"/>
              <a:t> </a:t>
            </a:r>
            <a:r>
              <a:rPr lang="en-GB" i="1" dirty="0" err="1"/>
              <a:t>SeqRecord</a:t>
            </a:r>
            <a:r>
              <a:rPr lang="sl-SI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SeqRecord</a:t>
            </a:r>
            <a:r>
              <a:rPr lang="en-GB" dirty="0"/>
              <a:t>[</a:t>
            </a:r>
            <a:r>
              <a:rPr lang="en-GB" dirty="0" err="1"/>
              <a:t>i,j</a:t>
            </a:r>
            <a:r>
              <a:rPr lang="en-GB" dirty="0"/>
              <a:t>]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b="1" i="1" dirty="0"/>
              <a:t>j</a:t>
            </a:r>
            <a:r>
              <a:rPr lang="en-GB" dirty="0"/>
              <a:t>-</a:t>
            </a:r>
            <a:r>
              <a:rPr lang="en-GB" dirty="0" err="1"/>
              <a:t>ti</a:t>
            </a:r>
            <a:r>
              <a:rPr lang="en-GB" dirty="0"/>
              <a:t> </a:t>
            </a:r>
            <a:r>
              <a:rPr lang="en-GB" dirty="0" err="1"/>
              <a:t>znak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</a:t>
            </a:r>
            <a:r>
              <a:rPr lang="en-GB" b="1" i="1" dirty="0" err="1"/>
              <a:t>i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;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SeqRecord</a:t>
            </a:r>
            <a:r>
              <a:rPr lang="en-GB" dirty="0"/>
              <a:t>[:,j]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vse</a:t>
            </a:r>
            <a:r>
              <a:rPr lang="en-GB" dirty="0"/>
              <a:t> </a:t>
            </a:r>
            <a:r>
              <a:rPr lang="en-GB" b="1" i="1" dirty="0"/>
              <a:t>j</a:t>
            </a:r>
            <a:r>
              <a:rPr lang="en-GB" dirty="0"/>
              <a:t>-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znake</a:t>
            </a:r>
            <a:r>
              <a:rPr lang="en-GB" dirty="0"/>
              <a:t> </a:t>
            </a:r>
            <a:r>
              <a:rPr lang="en-GB" dirty="0" err="1"/>
              <a:t>večkratne</a:t>
            </a:r>
            <a:r>
              <a:rPr lang="en-GB" dirty="0"/>
              <a:t> </a:t>
            </a:r>
            <a:r>
              <a:rPr lang="en-GB" dirty="0" err="1"/>
              <a:t>poravnave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niz</a:t>
            </a:r>
            <a:r>
              <a:rPr lang="en-GB" dirty="0"/>
              <a:t>;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SeqRecord</a:t>
            </a:r>
            <a:r>
              <a:rPr lang="en-GB" dirty="0"/>
              <a:t>[:,</a:t>
            </a:r>
            <a:r>
              <a:rPr lang="en-GB" dirty="0" err="1"/>
              <a:t>i:j</a:t>
            </a:r>
            <a:r>
              <a:rPr lang="en-GB" dirty="0"/>
              <a:t>] </a:t>
            </a:r>
            <a:r>
              <a:rPr lang="en-GB" dirty="0" err="1"/>
              <a:t>vrne</a:t>
            </a:r>
            <a:r>
              <a:rPr lang="en-GB" dirty="0"/>
              <a:t> </a:t>
            </a:r>
            <a:r>
              <a:rPr lang="en-GB" dirty="0" err="1"/>
              <a:t>večkratno</a:t>
            </a:r>
            <a:r>
              <a:rPr lang="en-GB" dirty="0"/>
              <a:t> </a:t>
            </a:r>
            <a:r>
              <a:rPr lang="en-GB" dirty="0" err="1"/>
              <a:t>poravnavo</a:t>
            </a:r>
            <a:r>
              <a:rPr lang="en-GB" dirty="0"/>
              <a:t> s </a:t>
            </a:r>
            <a:r>
              <a:rPr lang="en-GB" dirty="0" err="1"/>
              <a:t>podporavnavo</a:t>
            </a:r>
            <a:r>
              <a:rPr lang="en-GB" dirty="0"/>
              <a:t>, ki </a:t>
            </a:r>
            <a:r>
              <a:rPr lang="en-GB" dirty="0" err="1"/>
              <a:t>poteka</a:t>
            </a:r>
            <a:r>
              <a:rPr lang="en-GB" dirty="0"/>
              <a:t> od </a:t>
            </a:r>
            <a:r>
              <a:rPr lang="sl-SI" b="1" i="1" dirty="0"/>
              <a:t>i</a:t>
            </a:r>
            <a:r>
              <a:rPr lang="en-GB" dirty="0"/>
              <a:t> do </a:t>
            </a:r>
            <a:r>
              <a:rPr lang="en-GB" b="1" i="1" dirty="0"/>
              <a:t>j</a:t>
            </a:r>
            <a:r>
              <a:rPr lang="en-GB" dirty="0"/>
              <a:t> (</a:t>
            </a:r>
            <a:r>
              <a:rPr lang="en-GB" dirty="0" err="1"/>
              <a:t>izključen</a:t>
            </a:r>
            <a:r>
              <a:rPr lang="sl-SI" dirty="0"/>
              <a:t> j</a:t>
            </a:r>
            <a:r>
              <a:rPr lang="en-GB" dirty="0"/>
              <a:t>)</a:t>
            </a:r>
            <a:endParaRPr lang="sl-SI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SeqRecord</a:t>
            </a:r>
            <a:r>
              <a:rPr lang="en-GB" dirty="0"/>
              <a:t>[</a:t>
            </a:r>
            <a:r>
              <a:rPr lang="en-GB" dirty="0" err="1"/>
              <a:t>a:b,i:j</a:t>
            </a:r>
            <a:r>
              <a:rPr lang="en-GB" dirty="0"/>
              <a:t>] </a:t>
            </a:r>
            <a:r>
              <a:rPr lang="en-GB" dirty="0" err="1"/>
              <a:t>podobno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3., </a:t>
            </a:r>
            <a:r>
              <a:rPr lang="en-GB" dirty="0" err="1"/>
              <a:t>vendar</a:t>
            </a:r>
            <a:r>
              <a:rPr lang="en-GB" dirty="0"/>
              <a:t> </a:t>
            </a:r>
            <a:r>
              <a:rPr lang="en-GB" dirty="0" err="1"/>
              <a:t>samo</a:t>
            </a:r>
            <a:r>
              <a:rPr lang="en-GB" dirty="0"/>
              <a:t> za </a:t>
            </a:r>
            <a:r>
              <a:rPr lang="en-GB" dirty="0" err="1"/>
              <a:t>poravnave</a:t>
            </a:r>
            <a:r>
              <a:rPr lang="en-GB" dirty="0"/>
              <a:t> od </a:t>
            </a:r>
            <a:r>
              <a:rPr lang="en-GB" b="1" i="1" dirty="0"/>
              <a:t>a</a:t>
            </a:r>
            <a:r>
              <a:rPr lang="en-GB" dirty="0"/>
              <a:t> do </a:t>
            </a:r>
            <a:r>
              <a:rPr lang="en-GB" b="1" i="1" dirty="0"/>
              <a:t>b</a:t>
            </a:r>
            <a:r>
              <a:rPr lang="en-GB" dirty="0"/>
              <a:t> (</a:t>
            </a:r>
            <a:r>
              <a:rPr lang="en-GB" dirty="0" err="1"/>
              <a:t>izključen</a:t>
            </a:r>
            <a:r>
              <a:rPr lang="sl-SI" dirty="0"/>
              <a:t> b</a:t>
            </a:r>
            <a:r>
              <a:rPr lang="en-GB" dirty="0"/>
              <a:t>)</a:t>
            </a:r>
            <a:endParaRPr lang="sl-SI" dirty="0"/>
          </a:p>
          <a:p>
            <a:r>
              <a:rPr lang="en-GB" dirty="0" err="1"/>
              <a:t>Različne</a:t>
            </a:r>
            <a:r>
              <a:rPr lang="en-GB" dirty="0"/>
              <a:t> dele </a:t>
            </a:r>
            <a:r>
              <a:rPr lang="en-GB" dirty="0" err="1"/>
              <a:t>poravnave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združimo</a:t>
            </a:r>
            <a:r>
              <a:rPr lang="en-GB" dirty="0"/>
              <a:t> </a:t>
            </a:r>
            <a:r>
              <a:rPr lang="en-GB" dirty="0" err="1"/>
              <a:t>tudi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, da </a:t>
            </a:r>
            <a:r>
              <a:rPr lang="en-GB" dirty="0" err="1"/>
              <a:t>razrežemo</a:t>
            </a:r>
            <a:r>
              <a:rPr lang="en-GB" dirty="0"/>
              <a:t> in </a:t>
            </a:r>
            <a:r>
              <a:rPr lang="en-GB" dirty="0" err="1"/>
              <a:t>jih</a:t>
            </a:r>
            <a:r>
              <a:rPr lang="en-GB" dirty="0"/>
              <a:t> </a:t>
            </a:r>
            <a:r>
              <a:rPr lang="en-GB" dirty="0" err="1"/>
              <a:t>seštejemo</a:t>
            </a:r>
            <a:r>
              <a:rPr lang="en-GB" dirty="0"/>
              <a:t> z</a:t>
            </a:r>
            <a:endParaRPr lang="sl-SI" dirty="0"/>
          </a:p>
          <a:p>
            <a:pPr marL="514350" indent="-514350">
              <a:buFont typeface="+mj-lt"/>
              <a:buAutoNum type="arabicPeriod" startAt="5"/>
            </a:pPr>
            <a:r>
              <a:rPr lang="en-GB" dirty="0" err="1"/>
              <a:t>SeqRecord</a:t>
            </a:r>
            <a:r>
              <a:rPr lang="en-GB" dirty="0"/>
              <a:t>[:,</a:t>
            </a:r>
            <a:r>
              <a:rPr lang="en-GB" dirty="0" err="1"/>
              <a:t>i:j</a:t>
            </a:r>
            <a:r>
              <a:rPr lang="en-GB" dirty="0"/>
              <a:t>] + </a:t>
            </a:r>
            <a:r>
              <a:rPr lang="en-GB" dirty="0" err="1"/>
              <a:t>SeqRecord</a:t>
            </a:r>
            <a:r>
              <a:rPr lang="en-GB" dirty="0"/>
              <a:t>[:,</a:t>
            </a:r>
            <a:r>
              <a:rPr lang="en-GB" dirty="0" err="1"/>
              <a:t>t:k</a:t>
            </a:r>
            <a:r>
              <a:rPr lang="en-GB" dirty="0"/>
              <a:t>]</a:t>
            </a:r>
            <a:endParaRPr lang="sl-SI" dirty="0"/>
          </a:p>
          <a:p>
            <a:r>
              <a:rPr lang="sl-SI" dirty="0"/>
              <a:t>Primer:</a:t>
            </a:r>
          </a:p>
          <a:p>
            <a:pPr lvl="1"/>
            <a:r>
              <a:rPr lang="sl-SI" dirty="0" err="1"/>
              <a:t>print</a:t>
            </a:r>
            <a:r>
              <a:rPr lang="sl-SI" dirty="0"/>
              <a:t>(align1[:,4:10])</a:t>
            </a:r>
          </a:p>
          <a:p>
            <a:pPr lvl="1"/>
            <a:r>
              <a:rPr lang="sl-SI" dirty="0" err="1"/>
              <a:t>print</a:t>
            </a:r>
            <a:r>
              <a:rPr lang="sl-SI" dirty="0"/>
              <a:t>(align1[:,2:12])</a:t>
            </a:r>
          </a:p>
        </p:txBody>
      </p:sp>
    </p:spTree>
    <p:extLst>
      <p:ext uri="{BB962C8B-B14F-4D97-AF65-F5344CB8AC3E}">
        <p14:creationId xmlns:p14="http://schemas.microsoft.com/office/powerpoint/2010/main" val="360751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E03_Biopython</Template>
  <TotalTime>0</TotalTime>
  <Words>2237</Words>
  <Application>Microsoft Office PowerPoint</Application>
  <PresentationFormat>Widescreen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Office Theme</vt:lpstr>
      <vt:lpstr>Poravnava zaporedij</vt:lpstr>
      <vt:lpstr>Poravnava več zaporedij</vt:lpstr>
      <vt:lpstr>Razčlenjevanje poravnav več zaporedij</vt:lpstr>
      <vt:lpstr>Primer</vt:lpstr>
      <vt:lpstr>Primer</vt:lpstr>
      <vt:lpstr>Pisanje več poravnav</vt:lpstr>
      <vt:lpstr>Primer</vt:lpstr>
      <vt:lpstr>Pretvorba med različnimi formati</vt:lpstr>
      <vt:lpstr>Upravljanje s poravnavami</vt:lpstr>
      <vt:lpstr>Primer</vt:lpstr>
      <vt:lpstr>Parna poravnava</vt:lpstr>
      <vt:lpstr>Parna poravnava</vt:lpstr>
      <vt:lpstr>Parna poravnava</vt:lpstr>
      <vt:lpstr>Parna poravnava</vt:lpstr>
      <vt:lpstr>Parna poravnava</vt:lpstr>
      <vt:lpstr>Parna poravnava</vt:lpstr>
      <vt:lpstr>Parna poravnava</vt:lpstr>
      <vt:lpstr>Parna poravnava</vt:lpstr>
      <vt:lpstr>Lokalna parna poravnava</vt:lpstr>
      <vt:lpstr>Parna poravnava</vt:lpstr>
      <vt:lpstr>Primer - globalna parna poravnava</vt:lpstr>
      <vt:lpstr>Primer</vt:lpstr>
      <vt:lpstr>Primer</vt:lpstr>
      <vt:lpstr>Primer - lokalna parna poravnava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E06_Poravnava_zaporedij</dc:title>
  <dc:creator>Luka Duniš</dc:creator>
  <cp:lastModifiedBy>Luka Duniš</cp:lastModifiedBy>
  <cp:revision>18</cp:revision>
  <dcterms:created xsi:type="dcterms:W3CDTF">2024-03-19T11:54:40Z</dcterms:created>
  <dcterms:modified xsi:type="dcterms:W3CDTF">2025-04-02T12:23:01Z</dcterms:modified>
</cp:coreProperties>
</file>