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18"/>
  </p:notesMasterIdLst>
  <p:sldIdLst>
    <p:sldId id="258" r:id="rId5"/>
    <p:sldId id="265" r:id="rId6"/>
    <p:sldId id="260" r:id="rId7"/>
    <p:sldId id="262" r:id="rId8"/>
    <p:sldId id="261" r:id="rId9"/>
    <p:sldId id="263" r:id="rId10"/>
    <p:sldId id="264" r:id="rId11"/>
    <p:sldId id="266" r:id="rId12"/>
    <p:sldId id="270" r:id="rId13"/>
    <p:sldId id="271" r:id="rId14"/>
    <p:sldId id="272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6DF72-48B3-47D4-A064-5185464D3E96}" v="106" dt="2021-03-15T13:20:5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55" autoAdjust="0"/>
  </p:normalViewPr>
  <p:slideViewPr>
    <p:cSldViewPr snapToGrid="0">
      <p:cViewPr>
        <p:scale>
          <a:sx n="74" d="100"/>
          <a:sy n="74" d="100"/>
        </p:scale>
        <p:origin x="10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955D2-3D90-4328-A512-F71AA9E41615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9881-CE87-412E-9AFD-907C38E062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der Name es bereits auf den Punkt bringt, ist eine API eine Programmierschnittstelle zwischen Anwendungen. </a:t>
            </a:r>
          </a:p>
          <a:p>
            <a:r>
              <a:rPr lang="de-DE" dirty="0"/>
              <a:t>Ein Mechanismus der die Interaktion zwischen Anwendungen mit einem Regelsatz ermöglicht.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Demnach wären auch Schnittstellen zwischen Anwendungen APIs, selbst wenn sie nicht über </a:t>
            </a:r>
            <a:r>
              <a:rPr lang="de-DE"/>
              <a:t>HTTP laufen.</a:t>
            </a:r>
            <a:endParaRPr lang="de-DE" dirty="0"/>
          </a:p>
          <a:p>
            <a:r>
              <a:rPr lang="de-DE" dirty="0"/>
              <a:t>Diese Web-APIs sind jedoch die gängigsten Vertreter und die erste Assoziation der meisten, wenn es um APIs geht.</a:t>
            </a:r>
          </a:p>
          <a:p>
            <a:r>
              <a:rPr lang="de-DE" dirty="0"/>
              <a:t>Und man kann auch eine HTTP basierte API ohne Webbrowser verwenden um zwischen Servern Daten bereitzustellen.</a:t>
            </a:r>
          </a:p>
          <a:p>
            <a:endParaRPr lang="de-DE" dirty="0"/>
          </a:p>
          <a:p>
            <a:r>
              <a:rPr lang="de-DE" dirty="0"/>
              <a:t>APIs sind mittlerweile im Web als 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bei jeglicher Kommunikation von Client zu Server, die nicht beim Initialen Laden der Seite geschieht, angesiedelt.</a:t>
            </a:r>
          </a:p>
          <a:p>
            <a:r>
              <a:rPr lang="de-DE" dirty="0"/>
              <a:t>Die meisten von euch werden aus Webengineering 1 wissen wie man ein Formular über die http-Methode Post an den Server übermittelt.</a:t>
            </a:r>
          </a:p>
          <a:p>
            <a:r>
              <a:rPr lang="de-DE" dirty="0"/>
              <a:t>Mit einer API würde die Request erst an diese Standardisierte und Dokumentierte Schnittstelle geleitet werden und diese leitet die Anfrage weiter an die passende Stelle auf dem Server.</a:t>
            </a:r>
          </a:p>
          <a:p>
            <a:r>
              <a:rPr lang="de-DE" dirty="0"/>
              <a:t>Das führt zu meines Erachtens sehr viel strukturierterem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57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OpenAPI</a:t>
            </a:r>
            <a:r>
              <a:rPr lang="de-DE" dirty="0"/>
              <a:t> ist ein </a:t>
            </a:r>
            <a:r>
              <a:rPr lang="de-DE" dirty="0" err="1"/>
              <a:t>Standart</a:t>
            </a:r>
            <a:r>
              <a:rPr lang="de-DE" dirty="0"/>
              <a:t> um eine Maschinen und Menschenlesbare Beschreibung einer Schnittstelle ermöglicht werden.</a:t>
            </a:r>
          </a:p>
          <a:p>
            <a:r>
              <a:rPr lang="de-DE" dirty="0"/>
              <a:t>Die Spezifikation ist ein Satz von Regeln um die Schnittstelle zu Implementieren.</a:t>
            </a:r>
          </a:p>
          <a:p>
            <a:r>
              <a:rPr lang="de-DE" dirty="0"/>
              <a:t>So können wir Meta-Informationen der gesamten API, Auszüge der API angeben und </a:t>
            </a:r>
            <a:r>
              <a:rPr lang="de-DE" dirty="0" err="1"/>
              <a:t>detallierte</a:t>
            </a:r>
            <a:r>
              <a:rPr lang="de-DE" dirty="0"/>
              <a:t> Information für jeden einzelnen </a:t>
            </a:r>
            <a:r>
              <a:rPr lang="de-DE" dirty="0" err="1"/>
              <a:t>Endpoint</a:t>
            </a:r>
            <a:r>
              <a:rPr lang="de-DE" dirty="0"/>
              <a:t> definieren.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8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Swagger?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Begriffe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warden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etwas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Schwammig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verwendet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Swagger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bietet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 Toolset,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zugeschnitten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die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hub:</a:t>
            </a:r>
          </a:p>
          <a:p>
            <a:r>
              <a:rPr lang="de-DE" sz="1200" dirty="0" err="1"/>
              <a:t>Konsitenz</a:t>
            </a:r>
            <a:r>
              <a:rPr lang="de-DE" sz="1200" dirty="0"/>
              <a:t> über verschiedene APIs hinweg erzwingen </a:t>
            </a:r>
            <a:r>
              <a:rPr lang="de-DE" sz="1200" dirty="0" err="1"/>
              <a:t>bzw</a:t>
            </a:r>
            <a:r>
              <a:rPr lang="de-DE" sz="1200" dirty="0"/>
              <a:t> zu garantieren</a:t>
            </a:r>
          </a:p>
          <a:p>
            <a:r>
              <a:rPr lang="de-DE" sz="1200" dirty="0"/>
              <a:t>Vordefinierte Regel </a:t>
            </a:r>
            <a:r>
              <a:rPr lang="de-DE" sz="1200" dirty="0" err="1"/>
              <a:t>checkboxen</a:t>
            </a:r>
            <a:endParaRPr lang="de-DE" sz="1200" dirty="0"/>
          </a:p>
          <a:p>
            <a:r>
              <a:rPr lang="de-DE" sz="1200" dirty="0"/>
              <a:t>Benutzerdefinierte Regeln mit </a:t>
            </a:r>
            <a:r>
              <a:rPr lang="de-DE" sz="1200" dirty="0" err="1"/>
              <a:t>Regexen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ReadyAPI</a:t>
            </a:r>
            <a:r>
              <a:rPr lang="de-DE" sz="1200" dirty="0"/>
              <a:t>:</a:t>
            </a:r>
          </a:p>
          <a:p>
            <a:r>
              <a:rPr lang="de-DE" sz="1200" dirty="0" err="1"/>
              <a:t>Authentification</a:t>
            </a:r>
            <a:r>
              <a:rPr lang="de-DE" sz="1200" dirty="0"/>
              <a:t>, </a:t>
            </a:r>
            <a:r>
              <a:rPr lang="de-DE" sz="1200" dirty="0" err="1"/>
              <a:t>Authorization</a:t>
            </a:r>
            <a:r>
              <a:rPr lang="de-DE" sz="1200" dirty="0"/>
              <a:t> und Performance Tests</a:t>
            </a:r>
          </a:p>
          <a:p>
            <a:endParaRPr lang="de-DE" sz="1200" dirty="0"/>
          </a:p>
          <a:p>
            <a:r>
              <a:rPr lang="de-DE" sz="1200" dirty="0" err="1"/>
              <a:t>Swagger</a:t>
            </a:r>
            <a:r>
              <a:rPr lang="de-DE" sz="1200" dirty="0"/>
              <a:t> </a:t>
            </a:r>
            <a:r>
              <a:rPr lang="de-DE" sz="1200" dirty="0" err="1"/>
              <a:t>Inspector</a:t>
            </a:r>
            <a:r>
              <a:rPr lang="de-DE" sz="1200" dirty="0"/>
              <a:t>:</a:t>
            </a:r>
          </a:p>
          <a:p>
            <a:r>
              <a:rPr lang="de-DE" sz="1200" dirty="0" err="1"/>
              <a:t>Integrations</a:t>
            </a:r>
            <a:r>
              <a:rPr lang="de-DE" sz="1200" dirty="0"/>
              <a:t> und </a:t>
            </a:r>
            <a:r>
              <a:rPr lang="de-DE" sz="1200" dirty="0" err="1"/>
              <a:t>Funktions</a:t>
            </a:r>
            <a:r>
              <a:rPr lang="de-DE" sz="1200" dirty="0"/>
              <a:t> Tests</a:t>
            </a:r>
          </a:p>
          <a:p>
            <a:r>
              <a:rPr lang="de-DE" sz="1200" dirty="0"/>
              <a:t>Generieren der </a:t>
            </a:r>
            <a:r>
              <a:rPr lang="de-DE" sz="1200" dirty="0" err="1"/>
              <a:t>OpenAPI</a:t>
            </a:r>
            <a:r>
              <a:rPr lang="de-DE" sz="1200" dirty="0"/>
              <a:t> </a:t>
            </a:r>
            <a:r>
              <a:rPr lang="de-DE" sz="1200" dirty="0" err="1"/>
              <a:t>specification</a:t>
            </a:r>
            <a:r>
              <a:rPr lang="de-DE" sz="1200" dirty="0"/>
              <a:t> vom Code</a:t>
            </a:r>
          </a:p>
          <a:p>
            <a:endParaRPr lang="de-DE" sz="1200" dirty="0"/>
          </a:p>
          <a:p>
            <a:r>
              <a:rPr lang="de-DE" sz="1200" dirty="0" err="1"/>
              <a:t>Swagger</a:t>
            </a:r>
            <a:r>
              <a:rPr lang="de-DE" sz="1200" dirty="0"/>
              <a:t> </a:t>
            </a:r>
            <a:r>
              <a:rPr lang="de-DE" sz="1200" dirty="0" err="1"/>
              <a:t>Codegen</a:t>
            </a:r>
            <a:r>
              <a:rPr lang="de-DE" sz="1200" dirty="0"/>
              <a:t>:</a:t>
            </a:r>
          </a:p>
          <a:p>
            <a:r>
              <a:rPr lang="de-DE" sz="1200" dirty="0"/>
              <a:t>Code </a:t>
            </a:r>
            <a:r>
              <a:rPr lang="de-DE" sz="1200" dirty="0" err="1"/>
              <a:t>generierung</a:t>
            </a:r>
            <a:r>
              <a:rPr lang="de-DE" sz="1200" dirty="0"/>
              <a:t> aus der Definition (für einige verschiedene Sprachen)</a:t>
            </a:r>
          </a:p>
          <a:p>
            <a:endParaRPr lang="de-DE" sz="1200" dirty="0"/>
          </a:p>
          <a:p>
            <a:r>
              <a:rPr lang="de-DE" sz="1200" dirty="0" err="1"/>
              <a:t>Swagger</a:t>
            </a:r>
            <a:r>
              <a:rPr lang="de-DE" sz="1200" dirty="0"/>
              <a:t> UI;</a:t>
            </a:r>
          </a:p>
          <a:p>
            <a:r>
              <a:rPr lang="de-DE" dirty="0"/>
              <a:t>Übersicht aller Anfragen</a:t>
            </a:r>
          </a:p>
          <a:p>
            <a:r>
              <a:rPr lang="de-DE" dirty="0"/>
              <a:t>Möglichkeit diese zu Testen</a:t>
            </a:r>
          </a:p>
          <a:p>
            <a:endParaRPr lang="de-DE" sz="1200" dirty="0"/>
          </a:p>
          <a:p>
            <a:r>
              <a:rPr lang="de-DE" sz="1200" dirty="0" err="1"/>
              <a:t>Swagger</a:t>
            </a:r>
            <a:r>
              <a:rPr lang="de-DE" sz="1200" dirty="0"/>
              <a:t> Editor:</a:t>
            </a:r>
          </a:p>
          <a:p>
            <a:r>
              <a:rPr lang="de-DE" dirty="0"/>
              <a:t>Online Editor zum API spezifizieren mit live </a:t>
            </a:r>
            <a:r>
              <a:rPr lang="de-DE" dirty="0" err="1"/>
              <a:t>SwaggerUI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6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Sein wir mal ehrlich, auch das wäre euch allen zu viel Aufwand.</a:t>
            </a:r>
          </a:p>
          <a:p>
            <a:r>
              <a:rPr lang="de-DE" dirty="0"/>
              <a:t>Viele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Backend </a:t>
            </a:r>
            <a:r>
              <a:rPr lang="de-DE" dirty="0" err="1"/>
              <a:t>systeme</a:t>
            </a:r>
            <a:r>
              <a:rPr lang="de-DE" dirty="0"/>
              <a:t> bieten die 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als eine Art </a:t>
            </a:r>
            <a:r>
              <a:rPr lang="de-DE" dirty="0" err="1"/>
              <a:t>Plugin</a:t>
            </a:r>
            <a:r>
              <a:rPr lang="de-DE" dirty="0"/>
              <a:t> an.</a:t>
            </a:r>
          </a:p>
          <a:p>
            <a:r>
              <a:rPr lang="de-DE" dirty="0"/>
              <a:t>So wird aus mal mehr, mal weniger </a:t>
            </a:r>
            <a:r>
              <a:rPr lang="de-DE" dirty="0" err="1"/>
              <a:t>information</a:t>
            </a:r>
            <a:r>
              <a:rPr lang="de-DE" dirty="0"/>
              <a:t> aus dem Code direkt eine </a:t>
            </a:r>
            <a:r>
              <a:rPr lang="de-DE" dirty="0" err="1"/>
              <a:t>SwaggerUI</a:t>
            </a:r>
            <a:r>
              <a:rPr lang="de-DE" dirty="0"/>
              <a:t> erstellt.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088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9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013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35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140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3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9DE98-B81B-412E-B5D8-9E9A230C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de-DE" sz="11500" dirty="0" err="1"/>
              <a:t>Swagger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5CC9BC-0EAA-43EA-8E33-7F42E388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50977"/>
          </a:xfrm>
        </p:spPr>
        <p:txBody>
          <a:bodyPr>
            <a:normAutofit/>
          </a:bodyPr>
          <a:lstStyle/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Pfenning, Jan</a:t>
            </a:r>
          </a:p>
          <a:p>
            <a:r>
              <a:rPr lang="de-DE" sz="2000" dirty="0"/>
              <a:t>TINF19B2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FBD0E-9C31-4F37-A452-3F2EA5B9A27C}"/>
              </a:ext>
            </a:extLst>
          </p:cNvPr>
          <p:cNvSpPr/>
          <p:nvPr/>
        </p:nvSpPr>
        <p:spPr>
          <a:xfrm>
            <a:off x="1281343" y="4152524"/>
            <a:ext cx="2837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https://upload.wikimedia.org/wikipedia/commons/a/ab/Swagger-logo.png</a:t>
            </a:r>
          </a:p>
        </p:txBody>
      </p:sp>
      <p:pic>
        <p:nvPicPr>
          <p:cNvPr id="1026" name="Picture 2" descr="Swagger (software) - Wikipedia">
            <a:extLst>
              <a:ext uri="{FF2B5EF4-FFF2-40B4-BE49-F238E27FC236}">
                <a16:creationId xmlns:a16="http://schemas.microsoft.com/office/drawing/2014/main" id="{2382C359-988C-42D3-B507-10A5EF9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31" y="22751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5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326325" cy="1320800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  <a:br>
              <a:rPr lang="de-DE" dirty="0"/>
            </a:br>
            <a:r>
              <a:rPr lang="de-DE" dirty="0"/>
              <a:t>(API </a:t>
            </a:r>
            <a:r>
              <a:rPr lang="de-DE" dirty="0" err="1"/>
              <a:t>first</a:t>
            </a:r>
            <a:r>
              <a:rPr lang="de-DE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8EB9A1-7552-414B-826A-1D43AB3F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46904"/>
            <a:ext cx="6429031" cy="48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3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418667" cy="1320800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(Code </a:t>
            </a:r>
            <a:r>
              <a:rPr lang="de-DE" dirty="0" err="1"/>
              <a:t>first</a:t>
            </a:r>
            <a:r>
              <a:rPr lang="de-DE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8496534" cy="576262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737245"/>
            <a:ext cx="7600989" cy="3304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Endpoints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 err="1"/>
              <a:t>Entpoints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Controller</a:t>
            </a:r>
          </a:p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7C008-C68C-4DA7-BFE6-F5317DE486F7}"/>
              </a:ext>
            </a:extLst>
          </p:cNvPr>
          <p:cNvSpPr txBox="1"/>
          <p:nvPr/>
        </p:nvSpPr>
        <p:spPr>
          <a:xfrm>
            <a:off x="6096000" y="487857"/>
            <a:ext cx="272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Warning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3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/>
              <a:t>Hands-on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838C3-417E-44B9-93FA-477C2EAD6EBB}"/>
              </a:ext>
            </a:extLst>
          </p:cNvPr>
          <p:cNvSpPr/>
          <p:nvPr/>
        </p:nvSpPr>
        <p:spPr>
          <a:xfrm>
            <a:off x="5133109" y="4775147"/>
            <a:ext cx="295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https://d33wubrfki0l68.cloudfront.net/e937e774cbbe23635999615ad5d7732decad182a/26072/logo-small.ede75a6b.svg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DD014D-B40B-4853-B477-09EFDB88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24" y="2222583"/>
            <a:ext cx="2383851" cy="24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NestJS</a:t>
            </a:r>
            <a:r>
              <a:rPr lang="de-DE" dirty="0"/>
              <a:t> API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DA574-6AB7-47B8-A947-5C7D8979AC5B}"/>
              </a:ext>
            </a:extLst>
          </p:cNvPr>
          <p:cNvSpPr txBox="1"/>
          <p:nvPr/>
        </p:nvSpPr>
        <p:spPr>
          <a:xfrm>
            <a:off x="169682" y="1443674"/>
            <a:ext cx="94645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 err="1"/>
              <a:t>Install</a:t>
            </a:r>
            <a:r>
              <a:rPr lang="de-DE" sz="2000" dirty="0"/>
              <a:t> Postman</a:t>
            </a:r>
          </a:p>
          <a:p>
            <a:pPr marL="342900" indent="-342900">
              <a:buAutoNum type="arabicPeriod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NodeJS</a:t>
            </a:r>
            <a:r>
              <a:rPr lang="de-DE" sz="2000" dirty="0"/>
              <a:t> and </a:t>
            </a:r>
            <a:r>
              <a:rPr lang="de-DE" sz="2000" dirty="0" err="1"/>
              <a:t>npm</a:t>
            </a:r>
            <a:endParaRPr lang="de-DE" sz="2000" dirty="0"/>
          </a:p>
          <a:p>
            <a:pPr marL="342900" indent="-342900">
              <a:buAutoNum type="arabicPeriod"/>
            </a:pPr>
            <a:r>
              <a:rPr lang="de-DE" sz="2000" dirty="0"/>
              <a:t>New </a:t>
            </a:r>
            <a:r>
              <a:rPr lang="de-DE" sz="2000" dirty="0" err="1"/>
              <a:t>NestJS</a:t>
            </a:r>
            <a:r>
              <a:rPr lang="de-DE" sz="2000" dirty="0"/>
              <a:t> Project: „</a:t>
            </a:r>
            <a:r>
              <a:rPr lang="de-DE" sz="2000" dirty="0" err="1"/>
              <a:t>nest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swagger_demo</a:t>
            </a:r>
            <a:r>
              <a:rPr lang="de-DE" sz="2000" dirty="0"/>
              <a:t>“</a:t>
            </a:r>
          </a:p>
          <a:p>
            <a:pPr marL="342900" indent="-342900">
              <a:buAutoNum type="arabicPeriod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Swagger</a:t>
            </a:r>
            <a:r>
              <a:rPr lang="de-DE" sz="2000" dirty="0"/>
              <a:t>: „</a:t>
            </a:r>
            <a:r>
              <a:rPr lang="de-DE" sz="2000" dirty="0" err="1"/>
              <a:t>npm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–-save @nestjs/swagger </a:t>
            </a:r>
            <a:r>
              <a:rPr lang="de-DE" sz="2000" dirty="0" err="1"/>
              <a:t>swagger</a:t>
            </a:r>
            <a:r>
              <a:rPr lang="de-DE" sz="2000" dirty="0"/>
              <a:t>-</a:t>
            </a:r>
            <a:r>
              <a:rPr lang="de-DE" sz="2000" dirty="0" err="1"/>
              <a:t>ui</a:t>
            </a:r>
            <a:r>
              <a:rPr lang="de-DE" sz="2000" dirty="0"/>
              <a:t>-express“</a:t>
            </a:r>
          </a:p>
          <a:p>
            <a:r>
              <a:rPr lang="de-DE" sz="2000" dirty="0"/>
              <a:t>_____________________________________________________________</a:t>
            </a:r>
          </a:p>
          <a:p>
            <a:pPr marL="342900" indent="-342900">
              <a:buFontTx/>
              <a:buAutoNum type="arabicPeriod"/>
            </a:pPr>
            <a:r>
              <a:rPr lang="de-DE" sz="2800" dirty="0"/>
              <a:t>Create route and </a:t>
            </a:r>
            <a:r>
              <a:rPr lang="de-DE" sz="2800" dirty="0" err="1"/>
              <a:t>define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endParaRPr lang="de-DE" sz="2800" dirty="0"/>
          </a:p>
          <a:p>
            <a:pPr marL="342900" indent="-342900">
              <a:buFontTx/>
              <a:buAutoNum type="arabicPeriod"/>
            </a:pPr>
            <a:r>
              <a:rPr lang="de-DE" sz="2800" dirty="0"/>
              <a:t>Handle </a:t>
            </a:r>
            <a:r>
              <a:rPr lang="de-DE" sz="2800" dirty="0" err="1"/>
              <a:t>request</a:t>
            </a:r>
            <a:r>
              <a:rPr lang="de-DE" sz="2800" dirty="0"/>
              <a:t> via Browser and Postman</a:t>
            </a:r>
          </a:p>
          <a:p>
            <a:pPr marL="342900" indent="-342900">
              <a:buAutoNum type="arabicPeriod"/>
            </a:pPr>
            <a:r>
              <a:rPr lang="de-DE" sz="2800" dirty="0"/>
              <a:t>Update </a:t>
            </a:r>
            <a:r>
              <a:rPr lang="de-DE" sz="2800" dirty="0" err="1"/>
              <a:t>main.ts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generate</a:t>
            </a:r>
            <a:r>
              <a:rPr lang="de-DE" sz="2800" dirty="0"/>
              <a:t> </a:t>
            </a:r>
            <a:r>
              <a:rPr lang="de-DE" sz="2800" dirty="0" err="1"/>
              <a:t>SwaggerUI</a:t>
            </a:r>
            <a:endParaRPr lang="de-DE" sz="2800" dirty="0"/>
          </a:p>
          <a:p>
            <a:pPr marL="342900" indent="-342900">
              <a:buAutoNum type="arabicPeriod"/>
            </a:pPr>
            <a:r>
              <a:rPr lang="de-DE" sz="2800" dirty="0"/>
              <a:t>Handle </a:t>
            </a:r>
            <a:r>
              <a:rPr lang="de-DE" sz="2800" dirty="0" err="1"/>
              <a:t>request</a:t>
            </a:r>
            <a:r>
              <a:rPr lang="de-DE" sz="2800" dirty="0"/>
              <a:t> via </a:t>
            </a:r>
            <a:r>
              <a:rPr lang="de-DE" sz="2800" dirty="0" err="1"/>
              <a:t>Swagger</a:t>
            </a:r>
            <a:endParaRPr lang="de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4DA94-9DD2-43CC-90C1-973EA651FDF4}"/>
              </a:ext>
            </a:extLst>
          </p:cNvPr>
          <p:cNvSpPr txBox="1"/>
          <p:nvPr/>
        </p:nvSpPr>
        <p:spPr>
          <a:xfrm>
            <a:off x="537328" y="6139149"/>
            <a:ext cx="642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Warning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System </a:t>
            </a:r>
            <a:r>
              <a:rPr lang="de-DE" dirty="0" err="1"/>
              <a:t>the</a:t>
            </a:r>
            <a:r>
              <a:rPr lang="de-DE" dirty="0"/>
              <a:t> Nest-Server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486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D9D1-8DF5-429A-85AC-1426FDEE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an API?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OpenAPI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Swagger</a:t>
            </a:r>
            <a:r>
              <a:rPr lang="de-DE" sz="2800" dirty="0"/>
              <a:t> </a:t>
            </a:r>
            <a:r>
              <a:rPr lang="de-DE" sz="2800" dirty="0" err="1"/>
              <a:t>Cosmos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Hands-on </a:t>
            </a:r>
            <a:r>
              <a:rPr lang="de-DE" sz="2800" dirty="0" err="1"/>
              <a:t>experience</a:t>
            </a:r>
            <a:r>
              <a:rPr lang="de-DE" sz="2800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85236-6C54-43E9-B550-286DEBEB21A7}"/>
              </a:ext>
            </a:extLst>
          </p:cNvPr>
          <p:cNvSpPr txBox="1">
            <a:spLocks/>
          </p:cNvSpPr>
          <p:nvPr/>
        </p:nvSpPr>
        <p:spPr>
          <a:xfrm>
            <a:off x="677334" y="1610364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/>
              <a:t>Agenda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794F1-88B4-4DB9-BDC3-A7F0E24B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6" y="2777070"/>
            <a:ext cx="3151638" cy="31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What</a:t>
            </a:r>
            <a:r>
              <a:rPr lang="de-DE" sz="8000" dirty="0"/>
              <a:t> </a:t>
            </a:r>
            <a:r>
              <a:rPr lang="de-DE" sz="8000" dirty="0" err="1"/>
              <a:t>is</a:t>
            </a:r>
            <a:r>
              <a:rPr lang="de-DE" sz="8000" dirty="0"/>
              <a:t> an API?</a:t>
            </a:r>
          </a:p>
        </p:txBody>
      </p:sp>
    </p:spTree>
    <p:extLst>
      <p:ext uri="{BB962C8B-B14F-4D97-AF65-F5344CB8AC3E}">
        <p14:creationId xmlns:p14="http://schemas.microsoft.com/office/powerpoint/2010/main" val="28689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13600" dirty="0" err="1"/>
              <a:t>A</a:t>
            </a:r>
            <a:r>
              <a:rPr lang="de-DE" sz="3600" dirty="0" err="1"/>
              <a:t>pplication</a:t>
            </a:r>
            <a:r>
              <a:rPr lang="de-DE" sz="3600" dirty="0"/>
              <a:t> </a:t>
            </a:r>
            <a:r>
              <a:rPr lang="de-DE" sz="13600" dirty="0" err="1"/>
              <a:t>P</a:t>
            </a:r>
            <a:r>
              <a:rPr lang="de-DE" sz="3600" dirty="0" err="1"/>
              <a:t>rogramming</a:t>
            </a:r>
            <a:r>
              <a:rPr lang="de-DE" sz="3600" dirty="0"/>
              <a:t> </a:t>
            </a:r>
            <a:r>
              <a:rPr lang="de-DE" sz="13600" dirty="0"/>
              <a:t>I</a:t>
            </a:r>
            <a:r>
              <a:rPr lang="de-DE" sz="3600" dirty="0"/>
              <a:t>nterface</a:t>
            </a:r>
            <a:endParaRPr lang="de-DE" sz="13600" dirty="0"/>
          </a:p>
        </p:txBody>
      </p:sp>
    </p:spTree>
    <p:extLst>
      <p:ext uri="{BB962C8B-B14F-4D97-AF65-F5344CB8AC3E}">
        <p14:creationId xmlns:p14="http://schemas.microsoft.com/office/powerpoint/2010/main" val="29678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C823E-0ABD-454A-8B09-6E639294EEE2}"/>
              </a:ext>
            </a:extLst>
          </p:cNvPr>
          <p:cNvGrpSpPr/>
          <p:nvPr/>
        </p:nvGrpSpPr>
        <p:grpSpPr>
          <a:xfrm>
            <a:off x="-367080" y="1089110"/>
            <a:ext cx="10232610" cy="5936633"/>
            <a:chOff x="-367080" y="1089110"/>
            <a:chExt cx="10232610" cy="59366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85F4B7-FBE7-436E-8661-D89AE86B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2652" y="1397851"/>
              <a:ext cx="2556334" cy="255633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9D51D3-0353-4830-A274-501558C55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67080" y="1293162"/>
              <a:ext cx="2640609" cy="2640609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E3D75D-9F25-4476-BD08-EFFF69D27BD6}"/>
                </a:ext>
              </a:extLst>
            </p:cNvPr>
            <p:cNvGrpSpPr/>
            <p:nvPr/>
          </p:nvGrpSpPr>
          <p:grpSpPr>
            <a:xfrm>
              <a:off x="7123570" y="1089110"/>
              <a:ext cx="2741960" cy="2516772"/>
              <a:chOff x="7560924" y="713660"/>
              <a:chExt cx="2741960" cy="251677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91003CF-B4F3-40CA-9DF2-A47B53685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0924" y="1930400"/>
                <a:ext cx="1300032" cy="130003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31D97DE-E7A5-466A-B662-D72336270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0787" y="713660"/>
                <a:ext cx="2142097" cy="2142097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D84A-5155-495E-9569-2BC3E97E7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0514" y="4385134"/>
              <a:ext cx="2640609" cy="264060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3D4B9-C61D-49FF-A1CC-A871BA51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B5E1E2-3B9E-4829-8421-930582962C31}"/>
              </a:ext>
            </a:extLst>
          </p:cNvPr>
          <p:cNvGrpSpPr/>
          <p:nvPr/>
        </p:nvGrpSpPr>
        <p:grpSpPr>
          <a:xfrm>
            <a:off x="1706217" y="1585099"/>
            <a:ext cx="1470812" cy="2018013"/>
            <a:chOff x="1706217" y="1585099"/>
            <a:chExt cx="1470812" cy="20180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BF6F1C4-FC26-438F-8BC7-DADDD121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A78115-2895-4A36-B6C3-47919D63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98BF82-0BC6-4684-9D32-AB87D36FBDE6}"/>
              </a:ext>
            </a:extLst>
          </p:cNvPr>
          <p:cNvGrpSpPr/>
          <p:nvPr/>
        </p:nvGrpSpPr>
        <p:grpSpPr>
          <a:xfrm>
            <a:off x="5067512" y="1463859"/>
            <a:ext cx="2315117" cy="2018013"/>
            <a:chOff x="1706217" y="1585099"/>
            <a:chExt cx="1470812" cy="201801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045F29-9074-4E1B-9164-76DE1AE58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CD6FFB-CD95-4FE4-83B9-76A274F1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01560D7-0945-42CC-A47D-B4EFFEB17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7568" y="721301"/>
            <a:ext cx="1235889" cy="123588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DD27B7D-7033-4452-AA1F-66F21E584D9B}"/>
              </a:ext>
            </a:extLst>
          </p:cNvPr>
          <p:cNvGrpSpPr/>
          <p:nvPr/>
        </p:nvGrpSpPr>
        <p:grpSpPr>
          <a:xfrm rot="16200000">
            <a:off x="3468784" y="3354456"/>
            <a:ext cx="1080264" cy="1577573"/>
            <a:chOff x="1706217" y="1585099"/>
            <a:chExt cx="1470812" cy="201801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39ADC4-273D-4451-9E9D-A3E3F157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F6C96DF-F930-40BD-9103-C9095768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93A8479-5E71-473A-AC64-BCDBCB285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144" y="3709214"/>
            <a:ext cx="913197" cy="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OpenAPI</a:t>
            </a:r>
            <a:endParaRPr lang="de-DE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2B505-85EA-4CA3-B2C9-0CAE9A9629E1}"/>
              </a:ext>
            </a:extLst>
          </p:cNvPr>
          <p:cNvSpPr/>
          <p:nvPr/>
        </p:nvSpPr>
        <p:spPr>
          <a:xfrm>
            <a:off x="5333501" y="5000894"/>
            <a:ext cx="2976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/>
              <a:t>https://avatars3.githubusercontent.com/u/16343502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7E8219-10D9-475C-A2E7-5C364AB1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5" y="2443964"/>
            <a:ext cx="2556930" cy="25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E19-130C-4FD4-ABD4-536137AD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800" dirty="0" err="1"/>
              <a:t>OpenAPI</a:t>
            </a:r>
            <a:r>
              <a:rPr lang="de-DE" sz="4800" dirty="0"/>
              <a:t> </a:t>
            </a:r>
            <a:r>
              <a:rPr lang="de-DE" dirty="0"/>
              <a:t>(</a:t>
            </a:r>
            <a:r>
              <a:rPr lang="de-DE" dirty="0" err="1"/>
              <a:t>former</a:t>
            </a:r>
            <a:r>
              <a:rPr lang="de-DE" dirty="0"/>
              <a:t> </a:t>
            </a:r>
            <a:r>
              <a:rPr lang="de-DE" i="1" dirty="0" err="1"/>
              <a:t>Swagger</a:t>
            </a:r>
            <a:r>
              <a:rPr lang="de-DE" i="1" dirty="0"/>
              <a:t> </a:t>
            </a:r>
            <a:r>
              <a:rPr lang="de-DE" i="1" dirty="0" err="1"/>
              <a:t>Specification</a:t>
            </a:r>
            <a:r>
              <a:rPr lang="de-DE" dirty="0"/>
              <a:t>)</a:t>
            </a:r>
            <a:br>
              <a:rPr lang="de-DE" sz="4800" dirty="0"/>
            </a:br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79D5B6-8E9E-484D-9AA0-CC200631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" y="3708637"/>
            <a:ext cx="284697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5D1413-8C74-4842-A1B1-4C333D203FC5}"/>
              </a:ext>
            </a:extLst>
          </p:cNvPr>
          <p:cNvSpPr txBox="1">
            <a:spLocks/>
          </p:cNvSpPr>
          <p:nvPr/>
        </p:nvSpPr>
        <p:spPr>
          <a:xfrm>
            <a:off x="589497" y="2523519"/>
            <a:ext cx="8596668" cy="37248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Available</a:t>
            </a:r>
            <a:r>
              <a:rPr lang="de-DE" sz="2800" dirty="0"/>
              <a:t> </a:t>
            </a:r>
            <a:r>
              <a:rPr lang="de-DE" sz="2800" dirty="0" err="1"/>
              <a:t>endpoints</a:t>
            </a:r>
            <a:r>
              <a:rPr lang="de-DE" sz="2800" dirty="0"/>
              <a:t> and </a:t>
            </a:r>
            <a:r>
              <a:rPr lang="de-DE" sz="2800" dirty="0" err="1"/>
              <a:t>corresponding</a:t>
            </a:r>
            <a:r>
              <a:rPr lang="de-DE" sz="2800" dirty="0"/>
              <a:t> </a:t>
            </a:r>
            <a:r>
              <a:rPr lang="de-DE" sz="2800" dirty="0" err="1"/>
              <a:t>operations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Operation </a:t>
            </a:r>
            <a:r>
              <a:rPr lang="de-DE" sz="2800" dirty="0" err="1"/>
              <a:t>parameters</a:t>
            </a:r>
            <a:r>
              <a:rPr lang="de-DE" sz="2800" dirty="0"/>
              <a:t> (Input and Output)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Authentication </a:t>
            </a:r>
            <a:r>
              <a:rPr lang="de-DE" sz="2800" dirty="0" err="1"/>
              <a:t>methods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Contact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, </a:t>
            </a:r>
            <a:r>
              <a:rPr lang="de-DE" sz="2800" dirty="0" err="1"/>
              <a:t>license</a:t>
            </a:r>
            <a:r>
              <a:rPr lang="de-DE" sz="2800" dirty="0"/>
              <a:t> …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44C0CE-D4F9-490D-B110-EE1700B423F3}"/>
              </a:ext>
            </a:extLst>
          </p:cNvPr>
          <p:cNvSpPr txBox="1">
            <a:spLocks/>
          </p:cNvSpPr>
          <p:nvPr/>
        </p:nvSpPr>
        <p:spPr>
          <a:xfrm>
            <a:off x="1066800" y="1906235"/>
            <a:ext cx="8596668" cy="693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 err="1"/>
              <a:t>OpenAPI</a:t>
            </a:r>
            <a:r>
              <a:rPr lang="de-DE" sz="4800" dirty="0"/>
              <a:t> </a:t>
            </a:r>
            <a:r>
              <a:rPr lang="de-DE" sz="4800" dirty="0" err="1"/>
              <a:t>specification</a:t>
            </a:r>
            <a:r>
              <a:rPr lang="de-DE" sz="4800" dirty="0"/>
              <a:t>, an API </a:t>
            </a:r>
            <a:r>
              <a:rPr lang="de-DE" sz="4800" dirty="0" err="1"/>
              <a:t>description</a:t>
            </a:r>
            <a:r>
              <a:rPr lang="de-DE" sz="4800" dirty="0"/>
              <a:t> </a:t>
            </a:r>
            <a:r>
              <a:rPr lang="de-DE" sz="4800" dirty="0" err="1"/>
              <a:t>format</a:t>
            </a:r>
            <a:br>
              <a:rPr lang="de-DE" sz="480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Swagger</a:t>
            </a:r>
            <a:endParaRPr lang="de-DE" sz="8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41C62-B676-438E-B557-4379380A6F02}"/>
              </a:ext>
            </a:extLst>
          </p:cNvPr>
          <p:cNvSpPr/>
          <p:nvPr/>
        </p:nvSpPr>
        <p:spPr>
          <a:xfrm>
            <a:off x="4483064" y="5163656"/>
            <a:ext cx="36688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https://upload.wikimedia.org/wikipedia/commons/a/ab/Swagger-logo.png</a:t>
            </a:r>
          </a:p>
        </p:txBody>
      </p:sp>
      <p:pic>
        <p:nvPicPr>
          <p:cNvPr id="6" name="Picture 2" descr="Swagger (software) - Wikipedia">
            <a:extLst>
              <a:ext uri="{FF2B5EF4-FFF2-40B4-BE49-F238E27FC236}">
                <a16:creationId xmlns:a16="http://schemas.microsoft.com/office/drawing/2014/main" id="{F7270614-29D2-4A05-AB06-2EB229AE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90" y="2700867"/>
            <a:ext cx="2462789" cy="24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Cosmos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340832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2564983" cy="844941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Companies / Teams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B3E0B-39AB-4BE8-997A-E076006C2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745" y="3812769"/>
            <a:ext cx="2340834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524098-74DF-49EF-A1B6-ABC553A6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746" y="4389031"/>
            <a:ext cx="2311657" cy="844941"/>
          </a:xfrm>
        </p:spPr>
        <p:txBody>
          <a:bodyPr/>
          <a:lstStyle/>
          <a:p>
            <a:r>
              <a:rPr lang="de-DE" dirty="0"/>
              <a:t>Edit API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32C4DDB-B871-49B3-BDFF-9B2F95F90EEA}"/>
              </a:ext>
            </a:extLst>
          </p:cNvPr>
          <p:cNvSpPr txBox="1">
            <a:spLocks/>
          </p:cNvSpPr>
          <p:nvPr/>
        </p:nvSpPr>
        <p:spPr>
          <a:xfrm>
            <a:off x="3211555" y="3812769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UI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F22ED09-3D97-4273-B839-4E8F91A29262}"/>
              </a:ext>
            </a:extLst>
          </p:cNvPr>
          <p:cNvSpPr txBox="1">
            <a:spLocks/>
          </p:cNvSpPr>
          <p:nvPr/>
        </p:nvSpPr>
        <p:spPr>
          <a:xfrm>
            <a:off x="3211556" y="4389031"/>
            <a:ext cx="2340833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Interactive API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B6F9C57-C510-430C-A7F2-8BC2B3978F67}"/>
              </a:ext>
            </a:extLst>
          </p:cNvPr>
          <p:cNvSpPr txBox="1">
            <a:spLocks/>
          </p:cNvSpPr>
          <p:nvPr/>
        </p:nvSpPr>
        <p:spPr>
          <a:xfrm>
            <a:off x="3306866" y="2160983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ReadyAPI</a:t>
            </a:r>
            <a:endParaRPr lang="de-DE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3B8A211-4510-4B4B-AC56-EE98872474D6}"/>
              </a:ext>
            </a:extLst>
          </p:cNvPr>
          <p:cNvSpPr txBox="1">
            <a:spLocks/>
          </p:cNvSpPr>
          <p:nvPr/>
        </p:nvSpPr>
        <p:spPr>
          <a:xfrm>
            <a:off x="3311052" y="2737245"/>
            <a:ext cx="2628877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Security and Performance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31DAB4-3B7D-44D9-A9DE-BD55C79A255A}"/>
              </a:ext>
            </a:extLst>
          </p:cNvPr>
          <p:cNvSpPr txBox="1">
            <a:spLocks/>
          </p:cNvSpPr>
          <p:nvPr/>
        </p:nvSpPr>
        <p:spPr>
          <a:xfrm>
            <a:off x="6096000" y="2160983"/>
            <a:ext cx="270967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Inspector</a:t>
            </a:r>
            <a:endParaRPr lang="de-DE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C10EB57-8CDA-422E-9CAB-77A494D30218}"/>
              </a:ext>
            </a:extLst>
          </p:cNvPr>
          <p:cNvSpPr txBox="1">
            <a:spLocks/>
          </p:cNvSpPr>
          <p:nvPr/>
        </p:nvSpPr>
        <p:spPr>
          <a:xfrm>
            <a:off x="6096001" y="2737245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65F33E3-376B-4315-ACE6-21519AAFDC98}"/>
              </a:ext>
            </a:extLst>
          </p:cNvPr>
          <p:cNvSpPr txBox="1">
            <a:spLocks/>
          </p:cNvSpPr>
          <p:nvPr/>
        </p:nvSpPr>
        <p:spPr>
          <a:xfrm>
            <a:off x="6096000" y="3812769"/>
            <a:ext cx="288444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Codegen</a:t>
            </a:r>
            <a:endParaRPr lang="de-DE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877B06E-70E1-42A3-BF71-EBE142F98702}"/>
              </a:ext>
            </a:extLst>
          </p:cNvPr>
          <p:cNvSpPr txBox="1">
            <a:spLocks/>
          </p:cNvSpPr>
          <p:nvPr/>
        </p:nvSpPr>
        <p:spPr>
          <a:xfrm>
            <a:off x="6096001" y="4389031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API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173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51b07a-d384-46a4-82f9-5d8a3f1dbe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258AE383E0A54EBA346C532F9EF553" ma:contentTypeVersion="13" ma:contentTypeDescription="Create a new document." ma:contentTypeScope="" ma:versionID="393edad69c4bda07320420d9de201ad9">
  <xsd:schema xmlns:xsd="http://www.w3.org/2001/XMLSchema" xmlns:xs="http://www.w3.org/2001/XMLSchema" xmlns:p="http://schemas.microsoft.com/office/2006/metadata/properties" xmlns:ns3="e064e622-39c0-4867-8d53-589003cebcd9" xmlns:ns4="5351b07a-d384-46a4-82f9-5d8a3f1dbe27" targetNamespace="http://schemas.microsoft.com/office/2006/metadata/properties" ma:root="true" ma:fieldsID="9a37557cfc7bfdf9bf399f3a60c42474" ns3:_="" ns4:_="">
    <xsd:import namespace="e064e622-39c0-4867-8d53-589003cebcd9"/>
    <xsd:import namespace="5351b07a-d384-46a4-82f9-5d8a3f1dbe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e622-39c0-4867-8d53-589003cebc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1b07a-d384-46a4-82f9-5d8a3f1db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351b07a-d384-46a4-82f9-5d8a3f1dbe27"/>
    <ds:schemaRef ds:uri="http://schemas.microsoft.com/office/2006/metadata/properties"/>
    <ds:schemaRef ds:uri="http://schemas.microsoft.com/office/infopath/2007/PartnerControls"/>
    <ds:schemaRef ds:uri="e064e622-39c0-4867-8d53-589003cebcd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89D453-31C6-47B6-BE74-BA020835D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4e622-39c0-4867-8d53-589003cebcd9"/>
    <ds:schemaRef ds:uri="5351b07a-d384-46a4-82f9-5d8a3f1dbe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704</Words>
  <Application>Microsoft Office PowerPoint</Application>
  <PresentationFormat>Widescreen</PresentationFormat>
  <Paragraphs>108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Swagger</vt:lpstr>
      <vt:lpstr>PowerPoint Presentation</vt:lpstr>
      <vt:lpstr>What is an API?</vt:lpstr>
      <vt:lpstr>Application Programming Interface</vt:lpstr>
      <vt:lpstr>What is an API?</vt:lpstr>
      <vt:lpstr>OpenAPI</vt:lpstr>
      <vt:lpstr>OpenAPI (former Swagger Specification) </vt:lpstr>
      <vt:lpstr>Swagger</vt:lpstr>
      <vt:lpstr>Swagger Cosmos</vt:lpstr>
      <vt:lpstr>Swagger Editor (API first)</vt:lpstr>
      <vt:lpstr>„Swagger as a package“ (Code first)</vt:lpstr>
      <vt:lpstr>Hands-on</vt:lpstr>
      <vt:lpstr>NestJS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Pfenning, Jan</dc:creator>
  <cp:lastModifiedBy>Pfenning, Jan</cp:lastModifiedBy>
  <cp:revision>26</cp:revision>
  <dcterms:created xsi:type="dcterms:W3CDTF">2021-03-15T09:48:18Z</dcterms:created>
  <dcterms:modified xsi:type="dcterms:W3CDTF">2021-03-30T06:16:43Z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0x01010001258AE383E0A54EBA346C532F9EF553</vt:lpwstr>
  </property>
</Properties>
</file>