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2" r:id="rId4"/>
  </p:sldMasterIdLst>
  <p:notesMasterIdLst>
    <p:notesMasterId r:id="rId20"/>
  </p:notesMasterIdLst>
  <p:sldIdLst>
    <p:sldId id="258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70" r:id="rId13"/>
    <p:sldId id="267" r:id="rId14"/>
    <p:sldId id="271" r:id="rId15"/>
    <p:sldId id="273" r:id="rId16"/>
    <p:sldId id="272" r:id="rId17"/>
    <p:sldId id="269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56DF72-48B3-47D4-A064-5185464D3E96}" v="106" dt="2021-03-15T13:20:51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955D2-3D90-4328-A512-F71AA9E41615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C9881-CE87-412E-9AFD-907C38E062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8286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der Name es bereits auf den Punkt bringt, ist eine API eine Programmierschnittstelle zwischen Anwendungen. </a:t>
            </a:r>
          </a:p>
          <a:p>
            <a:r>
              <a:rPr lang="de-DE" dirty="0"/>
              <a:t>Ein Mechanismus der die Interaktion zwischen Anwendungen mit einem Regelsatz ermöglicht.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C9881-CE87-412E-9AFD-907C38E0627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878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ability of APIs to describe their own structure is the root of all awesomeness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OpenAPI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Once written, 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OpenAPI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specification and Swagger tools can drive your API development further in various ways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C9881-CE87-412E-9AFD-907C38E0627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184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Warum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Swagger?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Documentation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Interactive Visualization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Standartization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Testing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ability of APIs to describe their own structure is the root of all awesomeness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OpenAPI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Once written, 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OpenAPI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specification and Swagger tools can drive your API development further in various ways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C9881-CE87-412E-9AFD-907C38E0627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466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ability of APIs to describe their own structure is the root of all awesomeness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OpenAPI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Once written, 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OpenAPI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specification and Swagger tools can drive your API development further in various ways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C9881-CE87-412E-9AFD-907C38E0627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267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ability of APIs to describe their own structure is the root of all awesomeness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OpenAPI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Once written, 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OpenAPI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specification and Swagger tools can drive your API development further in various ways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C9881-CE87-412E-9AFD-907C38E0627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93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ability of APIs to describe their own structure is the root of all awesomeness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OpenAPI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Once written, 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OpenAPI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specification and Swagger tools can drive your API development further in various ways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C9881-CE87-412E-9AFD-907C38E0627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335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Sein wir mal ehrlich, auch das wäre euch allen zu viel Aufwand.</a:t>
            </a:r>
          </a:p>
          <a:p>
            <a:r>
              <a:rPr lang="de-DE" dirty="0"/>
              <a:t>Viele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</a:t>
            </a:r>
            <a:r>
              <a:rPr lang="de-DE" dirty="0"/>
              <a:t> Backend </a:t>
            </a:r>
            <a:r>
              <a:rPr lang="de-DE" dirty="0" err="1"/>
              <a:t>systeme</a:t>
            </a:r>
            <a:r>
              <a:rPr lang="de-DE" dirty="0"/>
              <a:t> bieten die </a:t>
            </a:r>
            <a:r>
              <a:rPr lang="de-DE" dirty="0" err="1"/>
              <a:t>Swagger</a:t>
            </a:r>
            <a:r>
              <a:rPr lang="de-DE" dirty="0"/>
              <a:t> </a:t>
            </a:r>
            <a:r>
              <a:rPr lang="de-DE" dirty="0" err="1"/>
              <a:t>integration</a:t>
            </a:r>
            <a:r>
              <a:rPr lang="de-DE" dirty="0"/>
              <a:t> als eine Art </a:t>
            </a:r>
            <a:r>
              <a:rPr lang="de-DE" dirty="0" err="1"/>
              <a:t>Plugin</a:t>
            </a:r>
            <a:r>
              <a:rPr lang="de-DE" dirty="0"/>
              <a:t> an.</a:t>
            </a:r>
          </a:p>
          <a:p>
            <a:r>
              <a:rPr lang="de-DE" dirty="0"/>
              <a:t>So wird aus mal mehr, mal weniger </a:t>
            </a:r>
            <a:r>
              <a:rPr lang="de-DE" dirty="0" err="1"/>
              <a:t>information</a:t>
            </a:r>
            <a:r>
              <a:rPr lang="de-DE" dirty="0"/>
              <a:t> aus dem Code direkt eine </a:t>
            </a:r>
            <a:r>
              <a:rPr lang="de-DE" dirty="0" err="1"/>
              <a:t>SwaggerUI</a:t>
            </a:r>
            <a:r>
              <a:rPr lang="de-DE" dirty="0"/>
              <a:t> erstellt.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C9881-CE87-412E-9AFD-907C38E0627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504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C9881-CE87-412E-9AFD-907C38E0627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934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53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00885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9957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601304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7909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035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9140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3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7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6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6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3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0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84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69DE98-B81B-412E-B5D8-9E9A230C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/>
          <a:lstStyle/>
          <a:p>
            <a:r>
              <a:rPr lang="de-DE" sz="11500" dirty="0" err="1"/>
              <a:t>Swagger</a:t>
            </a:r>
            <a:endParaRPr lang="de-DE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A5CC9BC-0EAA-43EA-8E33-7F42E3889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550977"/>
          </a:xfrm>
        </p:spPr>
        <p:txBody>
          <a:bodyPr>
            <a:normAutofit/>
          </a:bodyPr>
          <a:lstStyle/>
          <a:p>
            <a:r>
              <a:rPr lang="de-DE" sz="2000" dirty="0"/>
              <a:t>Software Engineering</a:t>
            </a:r>
          </a:p>
          <a:p>
            <a:r>
              <a:rPr lang="de-DE" sz="2000" dirty="0"/>
              <a:t>Pfenning, Jan</a:t>
            </a:r>
          </a:p>
          <a:p>
            <a:r>
              <a:rPr lang="de-DE" sz="2000" dirty="0"/>
              <a:t>TINF19B2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4FBD0E-9C31-4F37-A452-3F2EA5B9A27C}"/>
              </a:ext>
            </a:extLst>
          </p:cNvPr>
          <p:cNvSpPr/>
          <p:nvPr/>
        </p:nvSpPr>
        <p:spPr>
          <a:xfrm>
            <a:off x="1281343" y="4152524"/>
            <a:ext cx="28378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00" dirty="0"/>
              <a:t>https://upload.wikimedia.org/wikipedia/commons/a/ab/Swagger-logo.png</a:t>
            </a:r>
          </a:p>
        </p:txBody>
      </p:sp>
      <p:pic>
        <p:nvPicPr>
          <p:cNvPr id="1026" name="Picture 2" descr="Swagger (software) - Wikipedia">
            <a:extLst>
              <a:ext uri="{FF2B5EF4-FFF2-40B4-BE49-F238E27FC236}">
                <a16:creationId xmlns:a16="http://schemas.microsoft.com/office/drawing/2014/main" id="{2382C359-988C-42D3-B507-10A5EF9F8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31" y="227518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451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EA9746-7CE3-4D3E-AB60-782D5B30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Swagger</a:t>
            </a:r>
            <a:r>
              <a:rPr lang="de-DE" dirty="0"/>
              <a:t> HUB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29C81-6960-4B61-AC56-BE23BDB81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2868732" cy="576262"/>
          </a:xfrm>
        </p:spPr>
        <p:txBody>
          <a:bodyPr/>
          <a:lstStyle/>
          <a:p>
            <a:r>
              <a:rPr lang="de-DE" dirty="0"/>
              <a:t>Uniformation </a:t>
            </a:r>
            <a:r>
              <a:rPr lang="de-DE" dirty="0" err="1"/>
              <a:t>rules</a:t>
            </a:r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47A2D-288F-4219-AFF2-953886650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3679439" cy="3304116"/>
          </a:xfrm>
        </p:spPr>
        <p:txBody>
          <a:bodyPr>
            <a:normAutofit/>
          </a:bodyPr>
          <a:lstStyle/>
          <a:p>
            <a:r>
              <a:rPr lang="de-DE" sz="1400" dirty="0" err="1"/>
              <a:t>Enforce</a:t>
            </a:r>
            <a:r>
              <a:rPr lang="de-DE" sz="1400" dirty="0"/>
              <a:t> </a:t>
            </a:r>
            <a:r>
              <a:rPr lang="de-DE" sz="1400" dirty="0" err="1"/>
              <a:t>consistency</a:t>
            </a:r>
            <a:r>
              <a:rPr lang="de-DE" sz="1400" dirty="0"/>
              <a:t> </a:t>
            </a:r>
            <a:r>
              <a:rPr lang="de-DE" sz="1400" dirty="0" err="1"/>
              <a:t>across</a:t>
            </a:r>
            <a:r>
              <a:rPr lang="de-DE" sz="1400" dirty="0"/>
              <a:t> APIs</a:t>
            </a:r>
          </a:p>
          <a:p>
            <a:r>
              <a:rPr lang="de-DE" sz="1400" dirty="0" err="1"/>
              <a:t>Predefined</a:t>
            </a:r>
            <a:r>
              <a:rPr lang="de-DE" sz="1400" dirty="0"/>
              <a:t> </a:t>
            </a:r>
            <a:r>
              <a:rPr lang="de-DE" sz="1400" dirty="0" err="1"/>
              <a:t>checkboxes</a:t>
            </a:r>
            <a:endParaRPr lang="de-DE" sz="1400" dirty="0"/>
          </a:p>
          <a:p>
            <a:r>
              <a:rPr lang="de-DE" sz="1400" dirty="0"/>
              <a:t>Custom Rules</a:t>
            </a:r>
          </a:p>
        </p:txBody>
      </p:sp>
    </p:spTree>
    <p:extLst>
      <p:ext uri="{BB962C8B-B14F-4D97-AF65-F5344CB8AC3E}">
        <p14:creationId xmlns:p14="http://schemas.microsoft.com/office/powerpoint/2010/main" val="645015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EA9746-7CE3-4D3E-AB60-782D5B30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111482" cy="1320800"/>
          </a:xfrm>
        </p:spPr>
        <p:txBody>
          <a:bodyPr/>
          <a:lstStyle/>
          <a:p>
            <a:r>
              <a:rPr lang="de-DE" dirty="0" err="1"/>
              <a:t>Swagger</a:t>
            </a:r>
            <a:r>
              <a:rPr lang="de-DE" dirty="0"/>
              <a:t> Editor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29C81-6960-4B61-AC56-BE23BDB81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2868732" cy="576262"/>
          </a:xfrm>
        </p:spPr>
        <p:txBody>
          <a:bodyPr/>
          <a:lstStyle/>
          <a:p>
            <a:r>
              <a:rPr lang="de-DE" dirty="0"/>
              <a:t>API </a:t>
            </a:r>
            <a:r>
              <a:rPr lang="de-DE" dirty="0" err="1"/>
              <a:t>specification</a:t>
            </a:r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47A2D-288F-4219-AFF2-953886650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11482" cy="33041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endpoints</a:t>
            </a:r>
            <a:endParaRPr lang="de-DE" dirty="0"/>
          </a:p>
          <a:p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C44EE-4A93-44B6-BC46-C43029E2C2F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Overview</a:t>
            </a:r>
            <a:r>
              <a:rPr lang="de-DE" dirty="0"/>
              <a:t> all/</a:t>
            </a:r>
            <a:r>
              <a:rPr lang="de-DE" dirty="0" err="1"/>
              <a:t>grouped</a:t>
            </a:r>
            <a:r>
              <a:rPr lang="de-DE" dirty="0"/>
              <a:t> </a:t>
            </a:r>
            <a:r>
              <a:rPr lang="de-DE" dirty="0" err="1"/>
              <a:t>requests</a:t>
            </a:r>
            <a:endParaRPr lang="de-DE" dirty="0"/>
          </a:p>
          <a:p>
            <a:r>
              <a:rPr lang="de-DE" dirty="0"/>
              <a:t>Test </a:t>
            </a:r>
            <a:r>
              <a:rPr lang="de-DE" dirty="0" err="1"/>
              <a:t>requests</a:t>
            </a:r>
            <a:endParaRPr lang="de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26E334C-3C27-48F7-A54D-A8C69575E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Interactive API </a:t>
            </a:r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BA949CDF-1928-44C2-8285-7BD27FC0E3A4}"/>
              </a:ext>
            </a:extLst>
          </p:cNvPr>
          <p:cNvSpPr txBox="1">
            <a:spLocks/>
          </p:cNvSpPr>
          <p:nvPr/>
        </p:nvSpPr>
        <p:spPr>
          <a:xfrm>
            <a:off x="5088383" y="609600"/>
            <a:ext cx="411148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/>
              <a:t>Swagger</a:t>
            </a:r>
            <a:r>
              <a:rPr lang="de-DE" dirty="0"/>
              <a:t> UI</a:t>
            </a:r>
          </a:p>
        </p:txBody>
      </p:sp>
    </p:spTree>
    <p:extLst>
      <p:ext uri="{BB962C8B-B14F-4D97-AF65-F5344CB8AC3E}">
        <p14:creationId xmlns:p14="http://schemas.microsoft.com/office/powerpoint/2010/main" val="3120236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DD499D1-2C04-4553-99C5-65D33C0C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7F99146-F80C-477F-AE71-2F3E951AFD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E2F07B-4639-4921-8AF9-30E5EC46E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87" y="365212"/>
            <a:ext cx="11755225" cy="55056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796D9A8-7BCA-4F69-8BB0-EE29FC356E47}"/>
              </a:ext>
            </a:extLst>
          </p:cNvPr>
          <p:cNvSpPr/>
          <p:nvPr/>
        </p:nvSpPr>
        <p:spPr>
          <a:xfrm>
            <a:off x="436776" y="5839373"/>
            <a:ext cx="11755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https://www.postman.com/use-cases/api-testing-automation/</a:t>
            </a:r>
          </a:p>
        </p:txBody>
      </p:sp>
    </p:spTree>
    <p:extLst>
      <p:ext uri="{BB962C8B-B14F-4D97-AF65-F5344CB8AC3E}">
        <p14:creationId xmlns:p14="http://schemas.microsoft.com/office/powerpoint/2010/main" val="2126495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EA9746-7CE3-4D3E-AB60-782D5B30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5418667" cy="1320800"/>
          </a:xfrm>
        </p:spPr>
        <p:txBody>
          <a:bodyPr/>
          <a:lstStyle/>
          <a:p>
            <a:r>
              <a:rPr lang="de-DE" dirty="0" err="1"/>
              <a:t>Swagger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Plugin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29C81-6960-4B61-AC56-BE23BDB81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8496534" cy="576262"/>
          </a:xfrm>
        </p:spPr>
        <p:txBody>
          <a:bodyPr/>
          <a:lstStyle/>
          <a:p>
            <a:r>
              <a:rPr lang="de-DE" dirty="0"/>
              <a:t>API </a:t>
            </a:r>
            <a:r>
              <a:rPr lang="de-DE" dirty="0" err="1"/>
              <a:t>specification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47A2D-288F-4219-AFF2-953886650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4" y="2737245"/>
            <a:ext cx="7600989" cy="33041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/>
              <a:t>Endpoints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auto</a:t>
            </a:r>
            <a:r>
              <a:rPr lang="de-DE" dirty="0"/>
              <a:t> </a:t>
            </a:r>
            <a:r>
              <a:rPr lang="de-DE" dirty="0" err="1"/>
              <a:t>detected</a:t>
            </a:r>
            <a:endParaRPr lang="de-DE" dirty="0"/>
          </a:p>
          <a:p>
            <a:r>
              <a:rPr lang="de-DE" dirty="0" err="1"/>
              <a:t>Entpoints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grouped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Controller</a:t>
            </a:r>
          </a:p>
          <a:p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E7C008-C68C-4DA7-BFE6-F5317DE486F7}"/>
              </a:ext>
            </a:extLst>
          </p:cNvPr>
          <p:cNvSpPr txBox="1"/>
          <p:nvPr/>
        </p:nvSpPr>
        <p:spPr>
          <a:xfrm>
            <a:off x="6096000" y="487857"/>
            <a:ext cx="2724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Warning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Biased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because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like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most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932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EC04-F47E-474D-8A01-3A12BE52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8000" dirty="0"/>
              <a:t>Hands-on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C838C3-417E-44B9-93FA-477C2EAD6EBB}"/>
              </a:ext>
            </a:extLst>
          </p:cNvPr>
          <p:cNvSpPr/>
          <p:nvPr/>
        </p:nvSpPr>
        <p:spPr>
          <a:xfrm>
            <a:off x="5133109" y="4775147"/>
            <a:ext cx="2958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/>
              <a:t>https://d33wubrfki0l68.cloudfront.net/e937e774cbbe23635999615ad5d7732decad182a/26072/logo-small.ede75a6b.svg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DD014D-B40B-4853-B477-09EFDB886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224" y="2222583"/>
            <a:ext cx="2383851" cy="241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94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EA9746-7CE3-4D3E-AB60-782D5B30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NestJS</a:t>
            </a:r>
            <a:r>
              <a:rPr lang="de-DE" dirty="0"/>
              <a:t> API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9DA574-6AB7-47B8-A947-5C7D8979AC5B}"/>
              </a:ext>
            </a:extLst>
          </p:cNvPr>
          <p:cNvSpPr txBox="1"/>
          <p:nvPr/>
        </p:nvSpPr>
        <p:spPr>
          <a:xfrm>
            <a:off x="169682" y="1443674"/>
            <a:ext cx="946451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sz="2000" dirty="0" err="1"/>
              <a:t>Install</a:t>
            </a:r>
            <a:r>
              <a:rPr lang="de-DE" sz="2000" dirty="0"/>
              <a:t> Postman</a:t>
            </a:r>
          </a:p>
          <a:p>
            <a:pPr marL="342900" indent="-342900">
              <a:buAutoNum type="arabicPeriod"/>
            </a:pPr>
            <a:r>
              <a:rPr lang="de-DE" sz="2000" dirty="0"/>
              <a:t>Download and </a:t>
            </a:r>
            <a:r>
              <a:rPr lang="de-DE" sz="2000" dirty="0" err="1"/>
              <a:t>install</a:t>
            </a:r>
            <a:r>
              <a:rPr lang="de-DE" sz="2000" dirty="0"/>
              <a:t> </a:t>
            </a:r>
            <a:r>
              <a:rPr lang="de-DE" sz="2000" dirty="0" err="1"/>
              <a:t>NodeJS</a:t>
            </a:r>
            <a:r>
              <a:rPr lang="de-DE" sz="2000" dirty="0"/>
              <a:t> and </a:t>
            </a:r>
            <a:r>
              <a:rPr lang="de-DE" sz="2000" dirty="0" err="1"/>
              <a:t>npm</a:t>
            </a:r>
            <a:endParaRPr lang="de-DE" sz="2000" dirty="0"/>
          </a:p>
          <a:p>
            <a:pPr marL="342900" indent="-342900">
              <a:buAutoNum type="arabicPeriod"/>
            </a:pPr>
            <a:r>
              <a:rPr lang="de-DE" sz="2000" dirty="0"/>
              <a:t>New </a:t>
            </a:r>
            <a:r>
              <a:rPr lang="de-DE" sz="2000" dirty="0" err="1"/>
              <a:t>NestJS</a:t>
            </a:r>
            <a:r>
              <a:rPr lang="de-DE" sz="2000" dirty="0"/>
              <a:t> Project: „</a:t>
            </a:r>
            <a:r>
              <a:rPr lang="de-DE" sz="2000" dirty="0" err="1"/>
              <a:t>nest</a:t>
            </a:r>
            <a:r>
              <a:rPr lang="de-DE" sz="2000" dirty="0"/>
              <a:t> </a:t>
            </a:r>
            <a:r>
              <a:rPr lang="de-DE" sz="2000" dirty="0" err="1"/>
              <a:t>new</a:t>
            </a:r>
            <a:r>
              <a:rPr lang="de-DE" sz="2000" dirty="0"/>
              <a:t> </a:t>
            </a:r>
            <a:r>
              <a:rPr lang="de-DE" sz="2000" dirty="0" err="1"/>
              <a:t>swagger_demo</a:t>
            </a:r>
            <a:r>
              <a:rPr lang="de-DE" sz="2000" dirty="0"/>
              <a:t>“</a:t>
            </a:r>
          </a:p>
          <a:p>
            <a:pPr marL="342900" indent="-342900">
              <a:buAutoNum type="arabicPeriod"/>
            </a:pPr>
            <a:r>
              <a:rPr lang="de-DE" sz="2000" dirty="0" err="1"/>
              <a:t>Install</a:t>
            </a:r>
            <a:r>
              <a:rPr lang="de-DE" sz="2000" dirty="0"/>
              <a:t> </a:t>
            </a:r>
            <a:r>
              <a:rPr lang="de-DE" sz="2000" dirty="0" err="1"/>
              <a:t>Swagger</a:t>
            </a:r>
            <a:r>
              <a:rPr lang="de-DE" sz="2000" dirty="0"/>
              <a:t>: „</a:t>
            </a:r>
            <a:r>
              <a:rPr lang="de-DE" sz="2000" dirty="0" err="1"/>
              <a:t>npm</a:t>
            </a:r>
            <a:r>
              <a:rPr lang="de-DE" sz="2000" dirty="0"/>
              <a:t> </a:t>
            </a:r>
            <a:r>
              <a:rPr lang="de-DE" sz="2000" dirty="0" err="1"/>
              <a:t>install</a:t>
            </a:r>
            <a:r>
              <a:rPr lang="de-DE" sz="2000" dirty="0"/>
              <a:t> –-save @nestjs/swagger </a:t>
            </a:r>
            <a:r>
              <a:rPr lang="de-DE" sz="2000" dirty="0" err="1"/>
              <a:t>swagger</a:t>
            </a:r>
            <a:r>
              <a:rPr lang="de-DE" sz="2000" dirty="0"/>
              <a:t>-</a:t>
            </a:r>
            <a:r>
              <a:rPr lang="de-DE" sz="2000" dirty="0" err="1"/>
              <a:t>ui</a:t>
            </a:r>
            <a:r>
              <a:rPr lang="de-DE" sz="2000" dirty="0"/>
              <a:t>-express“</a:t>
            </a:r>
          </a:p>
          <a:p>
            <a:r>
              <a:rPr lang="de-DE" sz="2000" dirty="0"/>
              <a:t>_____________________________________________________________</a:t>
            </a:r>
          </a:p>
          <a:p>
            <a:pPr marL="342900" indent="-342900">
              <a:buFontTx/>
              <a:buAutoNum type="arabicPeriod"/>
            </a:pPr>
            <a:r>
              <a:rPr lang="de-DE" sz="2800" dirty="0"/>
              <a:t>Create route and </a:t>
            </a:r>
            <a:r>
              <a:rPr lang="de-DE" sz="2800" dirty="0" err="1"/>
              <a:t>define</a:t>
            </a:r>
            <a:r>
              <a:rPr lang="de-DE" sz="2800" dirty="0"/>
              <a:t> </a:t>
            </a:r>
            <a:r>
              <a:rPr lang="de-DE" sz="2800" dirty="0" err="1"/>
              <a:t>parameters</a:t>
            </a:r>
            <a:endParaRPr lang="de-DE" sz="2800" dirty="0"/>
          </a:p>
          <a:p>
            <a:pPr marL="342900" indent="-342900">
              <a:buFontTx/>
              <a:buAutoNum type="arabicPeriod"/>
            </a:pPr>
            <a:r>
              <a:rPr lang="de-DE" sz="2800" dirty="0"/>
              <a:t>Handle </a:t>
            </a:r>
            <a:r>
              <a:rPr lang="de-DE" sz="2800" dirty="0" err="1"/>
              <a:t>request</a:t>
            </a:r>
            <a:r>
              <a:rPr lang="de-DE" sz="2800" dirty="0"/>
              <a:t> via Browser and Postman</a:t>
            </a:r>
          </a:p>
          <a:p>
            <a:pPr marL="342900" indent="-342900">
              <a:buAutoNum type="arabicPeriod"/>
            </a:pPr>
            <a:r>
              <a:rPr lang="de-DE" sz="2800" dirty="0"/>
              <a:t>Update </a:t>
            </a:r>
            <a:r>
              <a:rPr lang="de-DE" sz="2800" dirty="0" err="1"/>
              <a:t>main.ts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generate</a:t>
            </a:r>
            <a:r>
              <a:rPr lang="de-DE" sz="2800" dirty="0"/>
              <a:t> </a:t>
            </a:r>
            <a:r>
              <a:rPr lang="de-DE" sz="2800" dirty="0" err="1"/>
              <a:t>SwaggerUI</a:t>
            </a:r>
            <a:endParaRPr lang="de-DE" sz="2800" dirty="0"/>
          </a:p>
          <a:p>
            <a:pPr marL="342900" indent="-342900">
              <a:buAutoNum type="arabicPeriod"/>
            </a:pPr>
            <a:r>
              <a:rPr lang="de-DE" sz="2800" dirty="0"/>
              <a:t>Handle </a:t>
            </a:r>
            <a:r>
              <a:rPr lang="de-DE" sz="2800" dirty="0" err="1"/>
              <a:t>request</a:t>
            </a:r>
            <a:r>
              <a:rPr lang="de-DE" sz="2800" dirty="0"/>
              <a:t> via </a:t>
            </a:r>
            <a:r>
              <a:rPr lang="de-DE" sz="2800" dirty="0" err="1"/>
              <a:t>Swagger</a:t>
            </a:r>
            <a:endParaRPr lang="de-DE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4DA94-9DD2-43CC-90C1-973EA651FDF4}"/>
              </a:ext>
            </a:extLst>
          </p:cNvPr>
          <p:cNvSpPr txBox="1"/>
          <p:nvPr/>
        </p:nvSpPr>
        <p:spPr>
          <a:xfrm>
            <a:off x="537328" y="6139149"/>
            <a:ext cx="6429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Warning</a:t>
            </a:r>
            <a:r>
              <a:rPr lang="de-DE" dirty="0"/>
              <a:t>: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System </a:t>
            </a:r>
            <a:r>
              <a:rPr lang="de-DE" dirty="0" err="1"/>
              <a:t>the</a:t>
            </a:r>
            <a:r>
              <a:rPr lang="de-DE" dirty="0"/>
              <a:t> Nest-Server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restarted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„</a:t>
            </a:r>
            <a:r>
              <a:rPr lang="de-DE" dirty="0" err="1"/>
              <a:t>npm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84862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CD9D1-8DF5-429A-85AC-1426FDEE9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What</a:t>
            </a:r>
            <a:r>
              <a:rPr lang="de-DE" sz="2800" dirty="0"/>
              <a:t> </a:t>
            </a:r>
            <a:r>
              <a:rPr lang="de-DE" sz="2800" dirty="0" err="1"/>
              <a:t>is</a:t>
            </a:r>
            <a:r>
              <a:rPr lang="de-DE" sz="2800" dirty="0"/>
              <a:t> an API?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OpenAPI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Swagger</a:t>
            </a:r>
            <a:r>
              <a:rPr lang="de-DE" sz="2800" dirty="0"/>
              <a:t> </a:t>
            </a:r>
            <a:r>
              <a:rPr lang="de-DE" sz="2800" dirty="0" err="1"/>
              <a:t>Cosmos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Hands-on </a:t>
            </a:r>
            <a:r>
              <a:rPr lang="de-DE" sz="2800" dirty="0" err="1"/>
              <a:t>experience</a:t>
            </a:r>
            <a:r>
              <a:rPr lang="de-DE" sz="2800" dirty="0"/>
              <a:t>!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885236-6C54-43E9-B550-286DEBEB21A7}"/>
              </a:ext>
            </a:extLst>
          </p:cNvPr>
          <p:cNvSpPr txBox="1">
            <a:spLocks/>
          </p:cNvSpPr>
          <p:nvPr/>
        </p:nvSpPr>
        <p:spPr>
          <a:xfrm>
            <a:off x="677334" y="1610364"/>
            <a:ext cx="3854528" cy="1278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4800" dirty="0"/>
              <a:t>Agenda</a:t>
            </a:r>
            <a:endParaRPr lang="de-D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9794F1-88B4-4DB9-BDC3-A7F0E24BD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66" y="2777070"/>
            <a:ext cx="3151638" cy="315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8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EC04-F47E-474D-8A01-3A12BE52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8000" dirty="0" err="1"/>
              <a:t>What</a:t>
            </a:r>
            <a:r>
              <a:rPr lang="de-DE" sz="8000" dirty="0"/>
              <a:t> </a:t>
            </a:r>
            <a:r>
              <a:rPr lang="de-DE" sz="8000" dirty="0" err="1"/>
              <a:t>is</a:t>
            </a:r>
            <a:r>
              <a:rPr lang="de-DE" sz="8000" dirty="0"/>
              <a:t> an API?</a:t>
            </a:r>
          </a:p>
        </p:txBody>
      </p:sp>
    </p:spTree>
    <p:extLst>
      <p:ext uri="{BB962C8B-B14F-4D97-AF65-F5344CB8AC3E}">
        <p14:creationId xmlns:p14="http://schemas.microsoft.com/office/powerpoint/2010/main" val="286894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D4B9-C61D-49FF-A1CC-A871BA51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API?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5F4B7-FBE7-436E-8661-D89AE86B3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652" y="1397851"/>
            <a:ext cx="2556334" cy="25563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9D51D3-0353-4830-A274-501558C55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7080" y="1293162"/>
            <a:ext cx="2640609" cy="2640609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6E3D75D-9F25-4476-BD08-EFFF69D27BD6}"/>
              </a:ext>
            </a:extLst>
          </p:cNvPr>
          <p:cNvGrpSpPr/>
          <p:nvPr/>
        </p:nvGrpSpPr>
        <p:grpSpPr>
          <a:xfrm>
            <a:off x="7123570" y="1089110"/>
            <a:ext cx="2741960" cy="2516772"/>
            <a:chOff x="7560924" y="713660"/>
            <a:chExt cx="2741960" cy="251677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91003CF-B4F3-40CA-9DF2-A47B53685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60924" y="1930400"/>
              <a:ext cx="1300032" cy="130003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31D97DE-E7A5-466A-B662-D72336270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60787" y="713660"/>
              <a:ext cx="2142097" cy="2142097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E691D84A-5155-495E-9569-2BC3E97E7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514" y="4385134"/>
            <a:ext cx="2640609" cy="264060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6B5E1E2-3B9E-4829-8421-930582962C31}"/>
              </a:ext>
            </a:extLst>
          </p:cNvPr>
          <p:cNvGrpSpPr/>
          <p:nvPr/>
        </p:nvGrpSpPr>
        <p:grpSpPr>
          <a:xfrm>
            <a:off x="1706217" y="1585099"/>
            <a:ext cx="1470812" cy="2018013"/>
            <a:chOff x="1706217" y="1585099"/>
            <a:chExt cx="1470812" cy="201801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BF6F1C4-FC26-438F-8BC7-DADDD121A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81891" y="2207974"/>
              <a:ext cx="1395138" cy="139513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EA78115-2895-4A36-B6C3-47919D63C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1706217" y="1585099"/>
              <a:ext cx="1395138" cy="1395138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298BF82-0BC6-4684-9D32-AB87D36FBDE6}"/>
              </a:ext>
            </a:extLst>
          </p:cNvPr>
          <p:cNvGrpSpPr/>
          <p:nvPr/>
        </p:nvGrpSpPr>
        <p:grpSpPr>
          <a:xfrm>
            <a:off x="5067512" y="1463859"/>
            <a:ext cx="2315117" cy="2018013"/>
            <a:chOff x="1706217" y="1585099"/>
            <a:chExt cx="1470812" cy="201801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7045F29-9074-4E1B-9164-76DE1AE58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81891" y="2207974"/>
              <a:ext cx="1395138" cy="139513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CCD6FFB-CD95-4FE4-83B9-76A274F1F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1706217" y="1585099"/>
              <a:ext cx="1395138" cy="1395138"/>
            </a:xfrm>
            <a:prstGeom prst="rect">
              <a:avLst/>
            </a:prstGeom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101560D7-0945-42CC-A47D-B4EFFEB17C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7568" y="721301"/>
            <a:ext cx="1235889" cy="1235889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3DD27B7D-7033-4452-AA1F-66F21E584D9B}"/>
              </a:ext>
            </a:extLst>
          </p:cNvPr>
          <p:cNvGrpSpPr/>
          <p:nvPr/>
        </p:nvGrpSpPr>
        <p:grpSpPr>
          <a:xfrm rot="16200000">
            <a:off x="3468784" y="3354456"/>
            <a:ext cx="1080264" cy="1577573"/>
            <a:chOff x="1706217" y="1585099"/>
            <a:chExt cx="1470812" cy="2018013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D39ADC4-273D-4451-9E9D-A3E3F1576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81891" y="2207974"/>
              <a:ext cx="1395138" cy="1395138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F6C96DF-F930-40BD-9103-C90957688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1706217" y="1585099"/>
              <a:ext cx="1395138" cy="1395138"/>
            </a:xfrm>
            <a:prstGeom prst="rect">
              <a:avLst/>
            </a:prstGeom>
          </p:spPr>
        </p:pic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D93A8479-5E71-473A-AC64-BCDBCB285D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144" y="3709214"/>
            <a:ext cx="913197" cy="91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8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EC04-F47E-474D-8A01-3A12BE52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13600" dirty="0" err="1"/>
              <a:t>A</a:t>
            </a:r>
            <a:r>
              <a:rPr lang="de-DE" sz="3600" dirty="0" err="1"/>
              <a:t>pplication</a:t>
            </a:r>
            <a:r>
              <a:rPr lang="de-DE" sz="3600" dirty="0"/>
              <a:t> </a:t>
            </a:r>
            <a:r>
              <a:rPr lang="de-DE" sz="13600" dirty="0" err="1"/>
              <a:t>P</a:t>
            </a:r>
            <a:r>
              <a:rPr lang="de-DE" sz="3600" dirty="0" err="1"/>
              <a:t>rogramming</a:t>
            </a:r>
            <a:r>
              <a:rPr lang="de-DE" sz="3600" dirty="0"/>
              <a:t> </a:t>
            </a:r>
            <a:r>
              <a:rPr lang="de-DE" sz="13600" dirty="0"/>
              <a:t>I</a:t>
            </a:r>
            <a:r>
              <a:rPr lang="de-DE" sz="3600" dirty="0"/>
              <a:t>nterface</a:t>
            </a:r>
            <a:endParaRPr lang="de-DE" sz="13600" dirty="0"/>
          </a:p>
        </p:txBody>
      </p:sp>
    </p:spTree>
    <p:extLst>
      <p:ext uri="{BB962C8B-B14F-4D97-AF65-F5344CB8AC3E}">
        <p14:creationId xmlns:p14="http://schemas.microsoft.com/office/powerpoint/2010/main" val="296786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EC04-F47E-474D-8A01-3A12BE52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8000" dirty="0" err="1"/>
              <a:t>OpenAPI</a:t>
            </a:r>
            <a:endParaRPr lang="de-DE" sz="8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F2B505-85EA-4CA3-B2C9-0CAE9A9629E1}"/>
              </a:ext>
            </a:extLst>
          </p:cNvPr>
          <p:cNvSpPr/>
          <p:nvPr/>
        </p:nvSpPr>
        <p:spPr>
          <a:xfrm>
            <a:off x="5333501" y="5000894"/>
            <a:ext cx="29768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/>
              <a:t>https://avatars3.githubusercontent.com/u/16343502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87E8219-10D9-475C-A2E7-5C364AB14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515" y="2443964"/>
            <a:ext cx="2556930" cy="255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39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DE19-130C-4FD4-ABD4-536137AD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800" dirty="0" err="1"/>
              <a:t>OpenAPI</a:t>
            </a:r>
            <a:br>
              <a:rPr lang="de-DE" sz="4800" dirty="0"/>
            </a:br>
            <a:endParaRPr lang="de-DE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779D5B6-8E9E-484D-9AA0-CC2006310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" y="3708637"/>
            <a:ext cx="284697" cy="4770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0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5D1413-8C74-4842-A1B1-4C333D203FC5}"/>
              </a:ext>
            </a:extLst>
          </p:cNvPr>
          <p:cNvSpPr txBox="1">
            <a:spLocks/>
          </p:cNvSpPr>
          <p:nvPr/>
        </p:nvSpPr>
        <p:spPr>
          <a:xfrm>
            <a:off x="589497" y="2523519"/>
            <a:ext cx="8596668" cy="37248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Available</a:t>
            </a:r>
            <a:r>
              <a:rPr lang="de-DE" sz="2800" dirty="0"/>
              <a:t> </a:t>
            </a:r>
            <a:r>
              <a:rPr lang="de-DE" sz="2800" dirty="0" err="1"/>
              <a:t>endpoints</a:t>
            </a:r>
            <a:r>
              <a:rPr lang="de-DE" sz="2800" dirty="0"/>
              <a:t> and </a:t>
            </a:r>
            <a:r>
              <a:rPr lang="de-DE" sz="2800" dirty="0" err="1"/>
              <a:t>corresponding</a:t>
            </a:r>
            <a:r>
              <a:rPr lang="de-DE" sz="2800" dirty="0"/>
              <a:t> </a:t>
            </a:r>
            <a:r>
              <a:rPr lang="de-DE" sz="2800" dirty="0" err="1"/>
              <a:t>operations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Operation </a:t>
            </a:r>
            <a:r>
              <a:rPr lang="de-DE" sz="2800" dirty="0" err="1"/>
              <a:t>parameters</a:t>
            </a:r>
            <a:r>
              <a:rPr lang="de-DE" sz="2800" dirty="0"/>
              <a:t> (Input and Output)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Meta</a:t>
            </a:r>
            <a:r>
              <a:rPr lang="de-DE" sz="2800" dirty="0"/>
              <a:t> </a:t>
            </a:r>
            <a:r>
              <a:rPr lang="de-DE" sz="2800" dirty="0" err="1"/>
              <a:t>information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Authentication </a:t>
            </a:r>
            <a:r>
              <a:rPr lang="de-DE" sz="2800" dirty="0" err="1"/>
              <a:t>methods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Contact</a:t>
            </a:r>
            <a:r>
              <a:rPr lang="de-DE" sz="2800" dirty="0"/>
              <a:t> </a:t>
            </a:r>
            <a:r>
              <a:rPr lang="de-DE" sz="2800" dirty="0" err="1"/>
              <a:t>information</a:t>
            </a:r>
            <a:r>
              <a:rPr lang="de-DE" sz="2800" dirty="0"/>
              <a:t>, </a:t>
            </a:r>
            <a:r>
              <a:rPr lang="de-DE" sz="2800" dirty="0" err="1"/>
              <a:t>license</a:t>
            </a:r>
            <a:r>
              <a:rPr lang="de-DE" sz="2800" dirty="0"/>
              <a:t> …</a:t>
            </a:r>
            <a:endParaRPr lang="de-D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944C0CE-D4F9-490D-B110-EE1700B423F3}"/>
              </a:ext>
            </a:extLst>
          </p:cNvPr>
          <p:cNvSpPr txBox="1">
            <a:spLocks/>
          </p:cNvSpPr>
          <p:nvPr/>
        </p:nvSpPr>
        <p:spPr>
          <a:xfrm>
            <a:off x="1066800" y="1906235"/>
            <a:ext cx="8596668" cy="6934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4800" dirty="0" err="1"/>
              <a:t>OpenAPI</a:t>
            </a:r>
            <a:r>
              <a:rPr lang="de-DE" sz="4800" dirty="0"/>
              <a:t> </a:t>
            </a:r>
            <a:r>
              <a:rPr lang="de-DE" sz="4800" dirty="0" err="1"/>
              <a:t>specification</a:t>
            </a:r>
            <a:r>
              <a:rPr lang="de-DE" sz="4800" dirty="0"/>
              <a:t>, an API </a:t>
            </a:r>
            <a:r>
              <a:rPr lang="de-DE" sz="4800" dirty="0" err="1"/>
              <a:t>description</a:t>
            </a:r>
            <a:r>
              <a:rPr lang="de-DE" sz="4800" dirty="0"/>
              <a:t> </a:t>
            </a:r>
            <a:r>
              <a:rPr lang="de-DE" sz="4800" dirty="0" err="1"/>
              <a:t>format</a:t>
            </a:r>
            <a:br>
              <a:rPr lang="de-DE" sz="4800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811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EC04-F47E-474D-8A01-3A12BE52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8000" dirty="0" err="1"/>
              <a:t>Swagger</a:t>
            </a:r>
            <a:endParaRPr lang="de-DE" sz="8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241C62-B676-438E-B557-4379380A6F02}"/>
              </a:ext>
            </a:extLst>
          </p:cNvPr>
          <p:cNvSpPr/>
          <p:nvPr/>
        </p:nvSpPr>
        <p:spPr>
          <a:xfrm>
            <a:off x="4483064" y="5163656"/>
            <a:ext cx="366883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/>
              <a:t>https://upload.wikimedia.org/wikipedia/commons/a/ab/Swagger-logo.png</a:t>
            </a:r>
          </a:p>
        </p:txBody>
      </p:sp>
      <p:pic>
        <p:nvPicPr>
          <p:cNvPr id="6" name="Picture 2" descr="Swagger (software) - Wikipedia">
            <a:extLst>
              <a:ext uri="{FF2B5EF4-FFF2-40B4-BE49-F238E27FC236}">
                <a16:creationId xmlns:a16="http://schemas.microsoft.com/office/drawing/2014/main" id="{F7270614-29D2-4A05-AB06-2EB229AEE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090" y="2700867"/>
            <a:ext cx="2462789" cy="246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927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EA9746-7CE3-4D3E-AB60-782D5B30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Swagger</a:t>
            </a:r>
            <a:r>
              <a:rPr lang="de-DE" dirty="0"/>
              <a:t> </a:t>
            </a:r>
            <a:r>
              <a:rPr lang="de-DE" dirty="0" err="1"/>
              <a:t>Cosmos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29C81-6960-4B61-AC56-BE23BDB81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2340832" cy="576262"/>
          </a:xfrm>
        </p:spPr>
        <p:txBody>
          <a:bodyPr/>
          <a:lstStyle/>
          <a:p>
            <a:r>
              <a:rPr lang="de-DE" dirty="0" err="1"/>
              <a:t>Swagger</a:t>
            </a:r>
            <a:r>
              <a:rPr lang="de-DE" dirty="0"/>
              <a:t> HUB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47A2D-288F-4219-AFF2-953886650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2564983" cy="844941"/>
          </a:xfrm>
        </p:spPr>
        <p:txBody>
          <a:bodyPr/>
          <a:lstStyle/>
          <a:p>
            <a:r>
              <a:rPr lang="de-DE" dirty="0"/>
              <a:t>API </a:t>
            </a:r>
            <a:r>
              <a:rPr lang="de-DE" dirty="0" err="1"/>
              <a:t>managing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Companies / Teams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BB3E0B-39AB-4BE8-997A-E076006C2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5745" y="3812769"/>
            <a:ext cx="2340834" cy="576262"/>
          </a:xfrm>
        </p:spPr>
        <p:txBody>
          <a:bodyPr/>
          <a:lstStyle/>
          <a:p>
            <a:r>
              <a:rPr lang="de-DE" dirty="0" err="1"/>
              <a:t>Swagger</a:t>
            </a:r>
            <a:r>
              <a:rPr lang="de-DE" dirty="0"/>
              <a:t> Editor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524098-74DF-49EF-A1B6-ABC553A61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5746" y="4389031"/>
            <a:ext cx="2311657" cy="844941"/>
          </a:xfrm>
        </p:spPr>
        <p:txBody>
          <a:bodyPr/>
          <a:lstStyle/>
          <a:p>
            <a:r>
              <a:rPr lang="de-DE" dirty="0"/>
              <a:t>Edit API </a:t>
            </a:r>
            <a:r>
              <a:rPr lang="de-DE" dirty="0" err="1"/>
              <a:t>specification</a:t>
            </a:r>
            <a:endParaRPr lang="de-DE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732C4DDB-B871-49B3-BDFF-9B2F95F90EEA}"/>
              </a:ext>
            </a:extLst>
          </p:cNvPr>
          <p:cNvSpPr txBox="1">
            <a:spLocks/>
          </p:cNvSpPr>
          <p:nvPr/>
        </p:nvSpPr>
        <p:spPr>
          <a:xfrm>
            <a:off x="3211555" y="3812769"/>
            <a:ext cx="2340834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Swagger</a:t>
            </a:r>
            <a:r>
              <a:rPr lang="de-DE" dirty="0"/>
              <a:t> UI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AF22ED09-3D97-4273-B839-4E8F91A29262}"/>
              </a:ext>
            </a:extLst>
          </p:cNvPr>
          <p:cNvSpPr txBox="1">
            <a:spLocks/>
          </p:cNvSpPr>
          <p:nvPr/>
        </p:nvSpPr>
        <p:spPr>
          <a:xfrm>
            <a:off x="3211556" y="4389031"/>
            <a:ext cx="2340833" cy="844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Interactive API </a:t>
            </a:r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B6F9C57-C510-430C-A7F2-8BC2B3978F67}"/>
              </a:ext>
            </a:extLst>
          </p:cNvPr>
          <p:cNvSpPr txBox="1">
            <a:spLocks/>
          </p:cNvSpPr>
          <p:nvPr/>
        </p:nvSpPr>
        <p:spPr>
          <a:xfrm>
            <a:off x="3306866" y="2160983"/>
            <a:ext cx="2340834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ReadyAPI</a:t>
            </a:r>
            <a:endParaRPr lang="de-DE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23B8A211-4510-4B4B-AC56-EE98872474D6}"/>
              </a:ext>
            </a:extLst>
          </p:cNvPr>
          <p:cNvSpPr txBox="1">
            <a:spLocks/>
          </p:cNvSpPr>
          <p:nvPr/>
        </p:nvSpPr>
        <p:spPr>
          <a:xfrm>
            <a:off x="3311052" y="2737245"/>
            <a:ext cx="2628877" cy="844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Security and Performance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F131DAB4-3B7D-44D9-A9DE-BD55C79A255A}"/>
              </a:ext>
            </a:extLst>
          </p:cNvPr>
          <p:cNvSpPr txBox="1">
            <a:spLocks/>
          </p:cNvSpPr>
          <p:nvPr/>
        </p:nvSpPr>
        <p:spPr>
          <a:xfrm>
            <a:off x="6096000" y="2160983"/>
            <a:ext cx="270967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Swagger</a:t>
            </a:r>
            <a:r>
              <a:rPr lang="de-DE" dirty="0"/>
              <a:t> </a:t>
            </a:r>
            <a:r>
              <a:rPr lang="de-DE" dirty="0" err="1"/>
              <a:t>Inspector</a:t>
            </a:r>
            <a:endParaRPr lang="de-DE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BC10EB57-8CDA-422E-9CAB-77A494D30218}"/>
              </a:ext>
            </a:extLst>
          </p:cNvPr>
          <p:cNvSpPr txBox="1">
            <a:spLocks/>
          </p:cNvSpPr>
          <p:nvPr/>
        </p:nvSpPr>
        <p:spPr>
          <a:xfrm>
            <a:off x="6096001" y="2737245"/>
            <a:ext cx="2535809" cy="844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Quality Assurance </a:t>
            </a:r>
            <a:r>
              <a:rPr lang="de-DE" dirty="0" err="1"/>
              <a:t>validation</a:t>
            </a:r>
            <a:endParaRPr lang="de-DE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65F33E3-376B-4315-ACE6-21519AAFDC98}"/>
              </a:ext>
            </a:extLst>
          </p:cNvPr>
          <p:cNvSpPr txBox="1">
            <a:spLocks/>
          </p:cNvSpPr>
          <p:nvPr/>
        </p:nvSpPr>
        <p:spPr>
          <a:xfrm>
            <a:off x="6096000" y="3812769"/>
            <a:ext cx="2884446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Swagger</a:t>
            </a:r>
            <a:r>
              <a:rPr lang="de-DE" dirty="0"/>
              <a:t> </a:t>
            </a:r>
            <a:r>
              <a:rPr lang="de-DE" dirty="0" err="1"/>
              <a:t>Codegen</a:t>
            </a:r>
            <a:endParaRPr lang="de-DE" dirty="0"/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3877B06E-70E1-42A3-BF71-EBE142F98702}"/>
              </a:ext>
            </a:extLst>
          </p:cNvPr>
          <p:cNvSpPr txBox="1">
            <a:spLocks/>
          </p:cNvSpPr>
          <p:nvPr/>
        </p:nvSpPr>
        <p:spPr>
          <a:xfrm>
            <a:off x="6096001" y="4389031"/>
            <a:ext cx="2535809" cy="844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Server </a:t>
            </a:r>
            <a:r>
              <a:rPr lang="de-DE" dirty="0" err="1"/>
              <a:t>stubs</a:t>
            </a:r>
            <a:r>
              <a:rPr lang="de-DE" dirty="0"/>
              <a:t> and </a:t>
            </a:r>
            <a:r>
              <a:rPr lang="de-DE" dirty="0" err="1"/>
              <a:t>client</a:t>
            </a:r>
            <a:r>
              <a:rPr lang="de-DE" dirty="0"/>
              <a:t> SDKs</a:t>
            </a:r>
          </a:p>
        </p:txBody>
      </p:sp>
    </p:spTree>
    <p:extLst>
      <p:ext uri="{BB962C8B-B14F-4D97-AF65-F5344CB8AC3E}">
        <p14:creationId xmlns:p14="http://schemas.microsoft.com/office/powerpoint/2010/main" val="23501733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258AE383E0A54EBA346C532F9EF553" ma:contentTypeVersion="13" ma:contentTypeDescription="Create a new document." ma:contentTypeScope="" ma:versionID="393edad69c4bda07320420d9de201ad9">
  <xsd:schema xmlns:xsd="http://www.w3.org/2001/XMLSchema" xmlns:xs="http://www.w3.org/2001/XMLSchema" xmlns:p="http://schemas.microsoft.com/office/2006/metadata/properties" xmlns:ns3="e064e622-39c0-4867-8d53-589003cebcd9" xmlns:ns4="5351b07a-d384-46a4-82f9-5d8a3f1dbe27" targetNamespace="http://schemas.microsoft.com/office/2006/metadata/properties" ma:root="true" ma:fieldsID="9a37557cfc7bfdf9bf399f3a60c42474" ns3:_="" ns4:_="">
    <xsd:import namespace="e064e622-39c0-4867-8d53-589003cebcd9"/>
    <xsd:import namespace="5351b07a-d384-46a4-82f9-5d8a3f1dbe2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4e622-39c0-4867-8d53-589003cebcd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51b07a-d384-46a4-82f9-5d8a3f1dbe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5351b07a-d384-46a4-82f9-5d8a3f1dbe27" xsi:nil="true"/>
  </documentManagement>
</p:properties>
</file>

<file path=customXml/itemProps1.xml><?xml version="1.0" encoding="utf-8"?>
<ds:datastoreItem xmlns:ds="http://schemas.openxmlformats.org/officeDocument/2006/customXml" ds:itemID="{D289D453-31C6-47B6-BE74-BA020835D4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64e622-39c0-4867-8d53-589003cebcd9"/>
    <ds:schemaRef ds:uri="5351b07a-d384-46a4-82f9-5d8a3f1dbe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5351b07a-d384-46a4-82f9-5d8a3f1dbe27"/>
    <ds:schemaRef ds:uri="http://schemas.microsoft.com/office/2006/metadata/properties"/>
    <ds:schemaRef ds:uri="http://schemas.microsoft.com/office/infopath/2007/PartnerControls"/>
    <ds:schemaRef ds:uri="e064e622-39c0-4867-8d53-589003cebcd9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0</TotalTime>
  <Words>598</Words>
  <Application>Microsoft Office PowerPoint</Application>
  <PresentationFormat>Widescreen</PresentationFormat>
  <Paragraphs>96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Swagger</vt:lpstr>
      <vt:lpstr>PowerPoint Presentation</vt:lpstr>
      <vt:lpstr>What is an API?</vt:lpstr>
      <vt:lpstr>What is an API?</vt:lpstr>
      <vt:lpstr>Application Programming Interface</vt:lpstr>
      <vt:lpstr>OpenAPI</vt:lpstr>
      <vt:lpstr>OpenAPI </vt:lpstr>
      <vt:lpstr>Swagger</vt:lpstr>
      <vt:lpstr>Swagger Cosmos</vt:lpstr>
      <vt:lpstr>Swagger HUB</vt:lpstr>
      <vt:lpstr>Swagger Editor</vt:lpstr>
      <vt:lpstr>PowerPoint Presentation</vt:lpstr>
      <vt:lpstr>Swagger as a Plugin</vt:lpstr>
      <vt:lpstr>Hands-on</vt:lpstr>
      <vt:lpstr>NestJS API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Swagger</dc:title>
  <dc:creator>Pfenning, Jan</dc:creator>
  <cp:lastModifiedBy>Pfenning, Jan</cp:lastModifiedBy>
  <cp:revision>12</cp:revision>
  <dcterms:created xsi:type="dcterms:W3CDTF">2021-03-15T09:48:18Z</dcterms:created>
  <dcterms:modified xsi:type="dcterms:W3CDTF">2021-03-25T13:22:57Z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0x01010001258AE383E0A54EBA346C532F9EF553</vt:lpwstr>
  </property>
</Properties>
</file>