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AA"/>
    <a:srgbClr val="0B6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44BD-7E80-139F-AA6D-64E1D4B69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af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BB8A-5E99-7B62-CB0D-64C8C1C88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af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36C2C-9E60-E7CC-BC99-58C63713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2CF-B5EC-3A4B-890E-C08FA58E242E}" type="datetimeFigureOut">
              <a:rPr lang="af-ZA" smtClean="0"/>
              <a:t>2024-02-12</a:t>
            </a:fld>
            <a:endParaRPr lang="af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BE240-CA06-1EC8-EBE1-A07499EE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9736C-FC3E-2414-016F-EDDCC054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265897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D00C-551F-5F87-60EF-8388F317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f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F6EB9-69C7-565C-DE47-22C7F4E97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f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D372-571C-B54C-3CE5-5AC52378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2CF-B5EC-3A4B-890E-C08FA58E242E}" type="datetimeFigureOut">
              <a:rPr lang="af-ZA" smtClean="0"/>
              <a:t>2024-02-12</a:t>
            </a:fld>
            <a:endParaRPr lang="af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869A6-0606-7991-DDC9-5AACB0DD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AEA2-21F0-19DD-356A-ECF57FEE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360267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BF0EF-3F67-DCEC-530E-C95D0A2B4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af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6A7B2-B5E4-E643-E0DD-8993459C2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f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48909-3934-45E6-2820-F2DE1DD2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2CF-B5EC-3A4B-890E-C08FA58E242E}" type="datetimeFigureOut">
              <a:rPr lang="af-ZA" smtClean="0"/>
              <a:t>2024-02-12</a:t>
            </a:fld>
            <a:endParaRPr lang="af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60DD6-D18F-4A99-430B-A1514D12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C7842-AB14-4983-B5BF-05DC934B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206012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3457-FFAE-F975-B714-4A2A5220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f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C7E2-0784-C0B4-40E5-8EF16E42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f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5840D-077B-2064-BE9F-E606B6FF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2CF-B5EC-3A4B-890E-C08FA58E242E}" type="datetimeFigureOut">
              <a:rPr lang="af-ZA" smtClean="0"/>
              <a:t>2024-02-12</a:t>
            </a:fld>
            <a:endParaRPr lang="af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1E884-B141-0578-9CCA-A9EA4257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7EED3-1602-9927-F813-48BFBA5B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360002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2038-EC96-D733-AC04-173230DB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af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EB2A8-B509-B533-3756-24B0F08AB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23A9F-3E49-1CCE-638C-27719D5B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2CF-B5EC-3A4B-890E-C08FA58E242E}" type="datetimeFigureOut">
              <a:rPr lang="af-ZA" smtClean="0"/>
              <a:t>2024-02-12</a:t>
            </a:fld>
            <a:endParaRPr lang="af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E946-ED32-C41B-2D84-E0E88C30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3C7C-E6CB-FD99-4BCC-1ED7AD0D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371392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C0CB-7450-C403-A494-0234AE2A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f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5EF7-A9B6-B96D-4B6F-687CC67DB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f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B22B4-25AA-39BC-B8BA-867C96040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f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5DD2B-5131-64E6-F5C9-6C550A2B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2CF-B5EC-3A4B-890E-C08FA58E242E}" type="datetimeFigureOut">
              <a:rPr lang="af-ZA" smtClean="0"/>
              <a:t>2024-02-12</a:t>
            </a:fld>
            <a:endParaRPr lang="af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6D381-887B-527D-1A68-5B4F4D6D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8E5D5-7088-996A-C837-585EC1B1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352760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E758-BE7D-15CD-1208-1671CD4C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af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483BE-4D36-CE76-A73A-CEF611BE9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14259-2FF8-9B47-8DA3-29986CFA1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f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E773C-931F-ABE8-6EA9-4BDF5F9D6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8D4AB-1BEA-F0D3-7D5A-2627BBA25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f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A77E4-C2C0-7050-8893-F2883FBC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2CF-B5EC-3A4B-890E-C08FA58E242E}" type="datetimeFigureOut">
              <a:rPr lang="af-ZA" smtClean="0"/>
              <a:t>2024-02-12</a:t>
            </a:fld>
            <a:endParaRPr lang="af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06B07-0438-D07E-DD7B-DE3C540D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9DB60-BD48-6BDB-4CFE-1B9CBB44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295543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A2A8-21CA-52DD-1353-33B80B28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f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DEDDC-AFF6-FA81-7FC9-E64654EC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2CF-B5EC-3A4B-890E-C08FA58E242E}" type="datetimeFigureOut">
              <a:rPr lang="af-ZA" smtClean="0"/>
              <a:t>2024-02-12</a:t>
            </a:fld>
            <a:endParaRPr lang="af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D785F-9B12-22BC-071A-68B0A21F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5EF1B-6FA0-892F-0043-A9F20E3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81327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F0242-E8D9-E15F-FCFA-59176682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2CF-B5EC-3A4B-890E-C08FA58E242E}" type="datetimeFigureOut">
              <a:rPr lang="af-ZA" smtClean="0"/>
              <a:t>2024-02-12</a:t>
            </a:fld>
            <a:endParaRPr lang="af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FB1DA-F763-DFF3-DF84-4D46CBDB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AB60A-48A5-0447-58F9-D7E566EE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74667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8637-EAAB-A38B-4A62-B7BE195D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af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8282-A5BE-740F-B1E7-BC629338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f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91E9A-30A0-CFA8-B5AD-989CF224F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102B7-65A2-DDC7-4FAA-47505BCD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2CF-B5EC-3A4B-890E-C08FA58E242E}" type="datetimeFigureOut">
              <a:rPr lang="af-ZA" smtClean="0"/>
              <a:t>2024-02-12</a:t>
            </a:fld>
            <a:endParaRPr lang="af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2DF44-7A2D-21B8-9AAC-41CE6D39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4781C-1D6E-F89D-40CD-BE5E7944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357802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0F5E-D16F-BA48-70CD-BCBE309E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af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ADC40-8DA1-3F4F-8C6B-0E767955A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f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7EFE4-C9A7-A7B3-CD49-9204D6941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8D137-DEED-54F5-937A-8F16AD8D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2CF-B5EC-3A4B-890E-C08FA58E242E}" type="datetimeFigureOut">
              <a:rPr lang="af-ZA" smtClean="0"/>
              <a:t>2024-02-12</a:t>
            </a:fld>
            <a:endParaRPr lang="af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A0320-9753-71AF-D96A-2ECFD049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84114-1B82-6F4C-7F9E-BFEF72C6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96410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70BF3-A376-E9B9-57BD-13F1C376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af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99605-8FC9-3F58-D96E-2C1A7EEC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f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1B338-0164-5097-C6BC-0619F5C63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E2CF-B5EC-3A4B-890E-C08FA58E242E}" type="datetimeFigureOut">
              <a:rPr lang="af-ZA" smtClean="0"/>
              <a:t>2024-02-12</a:t>
            </a:fld>
            <a:endParaRPr lang="af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1336-B40C-2A30-685F-BCCDCAE08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f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69CA-D72E-F65A-8ED1-4566930C3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183A-9A39-C24B-AF47-591AE8C295B6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2107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F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2C00-BB6D-B736-BEB2-E50BA0BF3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1600" y="406400"/>
            <a:ext cx="9144000" cy="1879600"/>
          </a:xfrm>
        </p:spPr>
        <p:txBody>
          <a:bodyPr>
            <a:normAutofit/>
          </a:bodyPr>
          <a:lstStyle/>
          <a:p>
            <a:pPr algn="r"/>
            <a:r>
              <a:rPr lang="en-ZA" b="1" i="0" dirty="0">
                <a:solidFill>
                  <a:srgbClr val="F9F9F9"/>
                </a:solidFill>
                <a:effectLst/>
                <a:latin typeface="Söhne"/>
              </a:rPr>
              <a:t>Navigating Fraud Prediction with Data Science</a:t>
            </a:r>
            <a:endParaRPr lang="af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05477-903C-5D29-B29D-416B84119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1600" y="2302933"/>
            <a:ext cx="9144000" cy="1399823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GB" b="1" i="1" dirty="0">
                <a:solidFill>
                  <a:srgbClr val="FF87AA"/>
                </a:solidFill>
                <a:latin typeface="Helvetica Bold Oblique" pitchFamily="2" charset="0"/>
              </a:rPr>
              <a:t>Using a Random Forest classifier to identify fraudulent transactions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1E8A7-A136-92F6-1127-FA86FA0D398B}"/>
              </a:ext>
            </a:extLst>
          </p:cNvPr>
          <p:cNvSpPr txBox="1"/>
          <p:nvPr/>
        </p:nvSpPr>
        <p:spPr>
          <a:xfrm>
            <a:off x="180622" y="6389172"/>
            <a:ext cx="3462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Helvetica Light" panose="020B0403020202020204" pitchFamily="34" charset="0"/>
              </a:rPr>
              <a:t>Presentation compiled by Jan-Hendrik Pretorius</a:t>
            </a:r>
          </a:p>
        </p:txBody>
      </p:sp>
    </p:spTree>
    <p:extLst>
      <p:ext uri="{BB962C8B-B14F-4D97-AF65-F5344CB8AC3E}">
        <p14:creationId xmlns:p14="http://schemas.microsoft.com/office/powerpoint/2010/main" val="391152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F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384C60-4D8B-D321-F051-D3841860C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4C84-FF3F-EC04-7B70-7689FC815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06400"/>
            <a:ext cx="11379200" cy="1390125"/>
          </a:xfrm>
        </p:spPr>
        <p:txBody>
          <a:bodyPr>
            <a:noAutofit/>
          </a:bodyPr>
          <a:lstStyle/>
          <a:p>
            <a:pPr algn="l"/>
            <a:r>
              <a:rPr lang="en-GB" sz="4400" b="1" dirty="0">
                <a:solidFill>
                  <a:schemeClr val="bg1"/>
                </a:solidFill>
                <a:latin typeface="Helvetica" pitchFamily="2" charset="0"/>
              </a:rPr>
              <a:t>One of the most powerful fraud predictors is the transaction amount.</a:t>
            </a:r>
            <a:endParaRPr lang="af-ZA" sz="4400" dirty="0"/>
          </a:p>
        </p:txBody>
      </p:sp>
      <p:pic>
        <p:nvPicPr>
          <p:cNvPr id="4" name="Picture 1" descr="Presentation_files/figure-pptx/scatter-1.png">
            <a:extLst>
              <a:ext uri="{FF2B5EF4-FFF2-40B4-BE49-F238E27FC236}">
                <a16:creationId xmlns:a16="http://schemas.microsoft.com/office/drawing/2014/main" id="{8486123F-EA84-E6AE-696B-3DF2BA909E30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5256"/>
          <a:stretch/>
        </p:blipFill>
        <p:spPr bwMode="auto">
          <a:xfrm>
            <a:off x="406400" y="1796525"/>
            <a:ext cx="6943364" cy="469634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5B221F-8C1C-6592-CEE1-DC24EA81D2A5}"/>
              </a:ext>
            </a:extLst>
          </p:cNvPr>
          <p:cNvSpPr txBox="1"/>
          <p:nvPr/>
        </p:nvSpPr>
        <p:spPr>
          <a:xfrm>
            <a:off x="7586134" y="2059394"/>
            <a:ext cx="419946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What's with the pink?</a:t>
            </a:r>
            <a:r>
              <a:rPr lang="en-ZA" b="0" i="0" dirty="0">
                <a:solidFill>
                  <a:srgbClr val="FF87AA"/>
                </a:solidFill>
                <a:effectLst/>
                <a:latin typeface="Helvetica" pitchFamily="2" charset="0"/>
              </a:rPr>
              <a:t> </a:t>
            </a: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It's like a fraud hotspot map—those rosy patches signal where the fraud is happening.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Keeping it even-steven</a:t>
            </a:r>
            <a:r>
              <a:rPr lang="en-ZA" b="1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Standardized amounts are our level playing field. They help us spot the odd ones out and catch those sneaky patterns.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The higher, the shadier</a:t>
            </a:r>
            <a:r>
              <a:rPr lang="en-ZA" b="1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Got a transaction that's scaling the heights on our standardized scale? Chances are, it's up to no good.</a:t>
            </a:r>
          </a:p>
        </p:txBody>
      </p:sp>
    </p:spTree>
    <p:extLst>
      <p:ext uri="{BB962C8B-B14F-4D97-AF65-F5344CB8AC3E}">
        <p14:creationId xmlns:p14="http://schemas.microsoft.com/office/powerpoint/2010/main" val="312420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F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A5F0E0-0DCD-6028-CBE4-2CAB0F408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C067-CFF1-7898-A2A7-C489B097E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06400"/>
            <a:ext cx="11379200" cy="1390125"/>
          </a:xfrm>
        </p:spPr>
        <p:txBody>
          <a:bodyPr>
            <a:noAutofit/>
          </a:bodyPr>
          <a:lstStyle/>
          <a:p>
            <a:pPr algn="r"/>
            <a:r>
              <a:rPr lang="en-GB" sz="4400" b="1" dirty="0">
                <a:solidFill>
                  <a:schemeClr val="bg1"/>
                </a:solidFill>
                <a:latin typeface="Helvetica" pitchFamily="2" charset="0"/>
              </a:rPr>
              <a:t>Some categories are more prone to fraud than others.</a:t>
            </a:r>
            <a:endParaRPr lang="af-ZA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C6934-C380-2B06-9B78-C619114E55FA}"/>
              </a:ext>
            </a:extLst>
          </p:cNvPr>
          <p:cNvSpPr txBox="1"/>
          <p:nvPr/>
        </p:nvSpPr>
        <p:spPr>
          <a:xfrm>
            <a:off x="406400" y="1514303"/>
            <a:ext cx="379306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Clean as a whistle?</a:t>
            </a:r>
            <a:r>
              <a:rPr lang="en-ZA" b="0" i="0" dirty="0">
                <a:solidFill>
                  <a:srgbClr val="FF87AA"/>
                </a:solidFill>
                <a:effectLst/>
                <a:latin typeface="Helvetica" pitchFamily="2" charset="0"/>
              </a:rPr>
              <a:t> </a:t>
            </a: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Looks like 'Transportation', 'Food', and 'Contents' are playing it cool with no fraud on the radar.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Size matters... in data</a:t>
            </a:r>
            <a:r>
              <a:rPr lang="en-ZA" b="1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Keep an eye out – the number of transactions in each category can throw us off the scent, shaping how we gauge fraud and chase it down.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Little fish, big splash</a:t>
            </a:r>
            <a:r>
              <a:rPr lang="en-ZA" b="1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Don't let the small numbers fool you. </a:t>
            </a:r>
            <a:r>
              <a:rPr lang="en-ZA" dirty="0">
                <a:solidFill>
                  <a:srgbClr val="F9F9F9"/>
                </a:solidFill>
                <a:latin typeface="Helvetica" pitchFamily="2" charset="0"/>
              </a:rPr>
              <a:t>'Leisure' and 'Travel' might not have many transactions, but they pack a punch with their fraud rates and high-value transactions.</a:t>
            </a:r>
          </a:p>
        </p:txBody>
      </p:sp>
      <p:pic>
        <p:nvPicPr>
          <p:cNvPr id="6" name="Picture 1" descr="Presentation_files/figure-pptx/bar-1.png">
            <a:extLst>
              <a:ext uri="{FF2B5EF4-FFF2-40B4-BE49-F238E27FC236}">
                <a16:creationId xmlns:a16="http://schemas.microsoft.com/office/drawing/2014/main" id="{000007CB-741A-E87C-063D-66FF6A83C4A9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5806"/>
          <a:stretch/>
        </p:blipFill>
        <p:spPr bwMode="auto">
          <a:xfrm>
            <a:off x="4464333" y="2112614"/>
            <a:ext cx="7321267" cy="43121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046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F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73A6DE-5F4F-EF46-1E9F-FF9C4E64A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400A-0F5D-35D6-DAB0-3E25A7745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06400"/>
            <a:ext cx="11379200" cy="1390125"/>
          </a:xfrm>
        </p:spPr>
        <p:txBody>
          <a:bodyPr>
            <a:noAutofit/>
          </a:bodyPr>
          <a:lstStyle/>
          <a:p>
            <a:pPr algn="l"/>
            <a:r>
              <a:rPr lang="en-GB" sz="4400" b="1" dirty="0">
                <a:solidFill>
                  <a:schemeClr val="bg1"/>
                </a:solidFill>
                <a:latin typeface="Helvetica" pitchFamily="2" charset="0"/>
              </a:rPr>
              <a:t>The usual suspects and fraudulent activity.</a:t>
            </a:r>
            <a:endParaRPr lang="af-ZA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6F6F9-7BF1-AEBA-84FB-7EADC2353909}"/>
              </a:ext>
            </a:extLst>
          </p:cNvPr>
          <p:cNvSpPr txBox="1"/>
          <p:nvPr/>
        </p:nvSpPr>
        <p:spPr>
          <a:xfrm>
            <a:off x="7642578" y="2166837"/>
            <a:ext cx="4143022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History may not repeat, but it definitely rhymes.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Spending Patterns as Fraud Signals</a:t>
            </a:r>
            <a:r>
              <a:rPr lang="en-ZA" b="1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past spending habits can flag potential fraud.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High Stakes, High Suspicions</a:t>
            </a:r>
            <a:r>
              <a:rPr lang="en-ZA" b="1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Those with lavish transactions might just have more to hide.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Double trouble</a:t>
            </a:r>
            <a:r>
              <a:rPr lang="en-ZA" b="1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When big spenders on both sides of the counter team up, caution is warranted.</a:t>
            </a:r>
          </a:p>
        </p:txBody>
      </p:sp>
      <p:pic>
        <p:nvPicPr>
          <p:cNvPr id="8" name="Picture 1" descr="Presentation_files/figure-pptx/stack-1.png">
            <a:extLst>
              <a:ext uri="{FF2B5EF4-FFF2-40B4-BE49-F238E27FC236}">
                <a16:creationId xmlns:a16="http://schemas.microsoft.com/office/drawing/2014/main" id="{7A82E592-5427-DFBC-B60D-834212A45769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6037"/>
          <a:stretch/>
        </p:blipFill>
        <p:spPr bwMode="auto">
          <a:xfrm>
            <a:off x="406399" y="2166837"/>
            <a:ext cx="6513690" cy="43694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432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F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E4EFC2-89A6-F11C-3196-B13B34259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5C4E-7254-62CF-4B03-30F637119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06400"/>
            <a:ext cx="11379200" cy="1390125"/>
          </a:xfrm>
        </p:spPr>
        <p:txBody>
          <a:bodyPr>
            <a:noAutofit/>
          </a:bodyPr>
          <a:lstStyle/>
          <a:p>
            <a:pPr algn="l"/>
            <a:r>
              <a:rPr lang="en-GB" sz="4400" b="1" dirty="0">
                <a:solidFill>
                  <a:schemeClr val="bg1"/>
                </a:solidFill>
                <a:latin typeface="Helvetica" pitchFamily="2" charset="0"/>
              </a:rPr>
              <a:t>Gender may also predict fraud prevalence.</a:t>
            </a:r>
            <a:endParaRPr lang="af-ZA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7F962-1B93-7EA4-140B-D271C4410C90}"/>
              </a:ext>
            </a:extLst>
          </p:cNvPr>
          <p:cNvSpPr txBox="1"/>
          <p:nvPr/>
        </p:nvSpPr>
        <p:spPr>
          <a:xfrm>
            <a:off x="406400" y="2599263"/>
            <a:ext cx="675075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Wingdings" pitchFamily="2" charset="2"/>
              <a:buChar char="§"/>
            </a:pP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Looks like each category has its own little gender spin on fraud numbers. It's there, but just a </a:t>
            </a:r>
            <a:r>
              <a:rPr lang="en-ZA" i="0" dirty="0">
                <a:solidFill>
                  <a:srgbClr val="F9F9F9"/>
                </a:solidFill>
                <a:effectLst/>
                <a:latin typeface="Helvetica" pitchFamily="2" charset="0"/>
              </a:rPr>
              <a:t>whisper</a:t>
            </a:r>
            <a:r>
              <a:rPr lang="en-ZA" b="1" i="0" dirty="0">
                <a:solidFill>
                  <a:srgbClr val="F9F9F9"/>
                </a:solidFill>
                <a:effectLst/>
                <a:latin typeface="Helvetica" pitchFamily="2" charset="0"/>
              </a:rPr>
              <a:t> </a:t>
            </a:r>
            <a:r>
              <a:rPr lang="en-ZA" i="0" dirty="0">
                <a:solidFill>
                  <a:srgbClr val="F9F9F9"/>
                </a:solidFill>
                <a:effectLst/>
                <a:latin typeface="Helvetica" pitchFamily="2" charset="0"/>
              </a:rPr>
              <a:t>–</a:t>
            </a:r>
            <a:r>
              <a:rPr lang="en-ZA" b="1" i="0" dirty="0">
                <a:solidFill>
                  <a:srgbClr val="F9F9F9"/>
                </a:solidFill>
                <a:effectLst/>
                <a:latin typeface="Helvetica" pitchFamily="2" charset="0"/>
              </a:rPr>
              <a:t> </a:t>
            </a: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females tend to have higher absolute fraudulent behaviour</a:t>
            </a: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.</a:t>
            </a: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§"/>
            </a:pP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By tuning into these hints, we're in a good spot to tailor our fraud prevention playbook – keeping it gender-smart.</a:t>
            </a: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§"/>
            </a:pPr>
            <a:r>
              <a:rPr lang="en-ZA" b="0" i="0" dirty="0">
                <a:solidFill>
                  <a:srgbClr val="F9F9F9"/>
                </a:solidFill>
                <a:effectLst/>
                <a:latin typeface="Helvetica" pitchFamily="2" charset="0"/>
              </a:rPr>
              <a:t>We're walking the fine line here, making sure we use these insights wisely to keep things cool, </a:t>
            </a: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without tripping into </a:t>
            </a:r>
            <a:r>
              <a:rPr lang="en-ZA" b="1" dirty="0">
                <a:solidFill>
                  <a:srgbClr val="FF87AA"/>
                </a:solidFill>
                <a:latin typeface="Helvetica" pitchFamily="2" charset="0"/>
              </a:rPr>
              <a:t>gender </a:t>
            </a:r>
            <a:r>
              <a:rPr lang="en-ZA" b="1" i="0" dirty="0">
                <a:solidFill>
                  <a:srgbClr val="FF87AA"/>
                </a:solidFill>
                <a:effectLst/>
                <a:latin typeface="Helvetica" pitchFamily="2" charset="0"/>
              </a:rPr>
              <a:t>bias territory</a:t>
            </a:r>
            <a:r>
              <a:rPr lang="en-ZA" b="1" i="0" dirty="0">
                <a:solidFill>
                  <a:srgbClr val="F9F9F9"/>
                </a:solidFill>
                <a:effectLst/>
                <a:latin typeface="Helvetica" pitchFamily="2" charset="0"/>
              </a:rPr>
              <a:t>.</a:t>
            </a:r>
          </a:p>
        </p:txBody>
      </p:sp>
      <p:pic>
        <p:nvPicPr>
          <p:cNvPr id="10" name="Picture 9" descr="A screenshot of a green screen&#10;&#10;Description automatically generated">
            <a:extLst>
              <a:ext uri="{FF2B5EF4-FFF2-40B4-BE49-F238E27FC236}">
                <a16:creationId xmlns:a16="http://schemas.microsoft.com/office/drawing/2014/main" id="{AF15C8DA-AB9C-F312-E4CB-F0BE13AF8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35"/>
          <a:stretch/>
        </p:blipFill>
        <p:spPr>
          <a:xfrm>
            <a:off x="7507112" y="1212069"/>
            <a:ext cx="4278488" cy="55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0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F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2FF8F8-A748-251B-217D-994624586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EB74-858C-E890-3D97-60FE5AFD6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06400"/>
            <a:ext cx="11379200" cy="1390125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Helvetica" pitchFamily="2" charset="0"/>
              </a:rPr>
              <a:t>What </a:t>
            </a:r>
            <a:r>
              <a:rPr lang="en-ZA" sz="4400" b="1" dirty="0">
                <a:solidFill>
                  <a:schemeClr val="bg1"/>
                </a:solidFill>
                <a:latin typeface="Helvetica" pitchFamily="2" charset="0"/>
              </a:rPr>
              <a:t>actually matters in fraud    detection.</a:t>
            </a:r>
            <a:endParaRPr lang="af-ZA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D2E44-F44C-FBFA-88BE-0484AD68F191}"/>
              </a:ext>
            </a:extLst>
          </p:cNvPr>
          <p:cNvSpPr txBox="1"/>
          <p:nvPr/>
        </p:nvSpPr>
        <p:spPr>
          <a:xfrm>
            <a:off x="7416800" y="1957064"/>
            <a:ext cx="4368800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Wingdings" pitchFamily="2" charset="2"/>
              <a:buChar char="§"/>
            </a:pPr>
            <a:r>
              <a:rPr lang="en-ZA" dirty="0">
                <a:solidFill>
                  <a:schemeClr val="bg1"/>
                </a:solidFill>
                <a:latin typeface="Helvetica" pitchFamily="2" charset="0"/>
              </a:rPr>
              <a:t>Looks </a:t>
            </a:r>
            <a:r>
              <a:rPr lang="en-ZA" b="1" dirty="0">
                <a:solidFill>
                  <a:srgbClr val="FF87AA"/>
                </a:solidFill>
                <a:latin typeface="Helvetica" pitchFamily="2" charset="0"/>
              </a:rPr>
              <a:t>like transaction amount</a:t>
            </a:r>
            <a:r>
              <a:rPr lang="en-ZA" dirty="0">
                <a:solidFill>
                  <a:schemeClr val="bg1"/>
                </a:solidFill>
                <a:latin typeface="Helvetica" pitchFamily="2" charset="0"/>
              </a:rPr>
              <a:t> is our star player. </a:t>
            </a: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§"/>
            </a:pPr>
            <a:r>
              <a:rPr lang="en-ZA" dirty="0">
                <a:solidFill>
                  <a:schemeClr val="bg1"/>
                </a:solidFill>
                <a:effectLst/>
                <a:latin typeface="Helvetica" pitchFamily="2" charset="0"/>
              </a:rPr>
              <a:t>The accomplices</a:t>
            </a:r>
            <a:r>
              <a:rPr lang="en-ZA" b="1" dirty="0">
                <a:solidFill>
                  <a:schemeClr val="bg1"/>
                </a:solidFill>
                <a:effectLst/>
                <a:latin typeface="Helvetica" pitchFamily="2" charset="0"/>
              </a:rPr>
              <a:t> </a:t>
            </a:r>
            <a:r>
              <a:rPr lang="en-ZA" dirty="0">
                <a:solidFill>
                  <a:schemeClr val="bg1"/>
                </a:solidFill>
                <a:effectLst/>
                <a:latin typeface="Helvetica" pitchFamily="2" charset="0"/>
              </a:rPr>
              <a:t>–</a:t>
            </a:r>
            <a:r>
              <a:rPr lang="en-ZA" b="1" dirty="0">
                <a:solidFill>
                  <a:schemeClr val="bg1"/>
                </a:solidFill>
                <a:effectLst/>
                <a:latin typeface="Helvetica" pitchFamily="2" charset="0"/>
              </a:rPr>
              <a:t> </a:t>
            </a:r>
            <a:r>
              <a:rPr lang="en-ZA" b="1" dirty="0">
                <a:solidFill>
                  <a:srgbClr val="FF87AA"/>
                </a:solidFill>
                <a:effectLst/>
                <a:latin typeface="Helvetica" pitchFamily="2" charset="0"/>
              </a:rPr>
              <a:t>high value categories, merchants and customers</a:t>
            </a:r>
            <a:r>
              <a:rPr lang="en-ZA" dirty="0">
                <a:solidFill>
                  <a:schemeClr val="bg1"/>
                </a:solidFill>
                <a:latin typeface="Helvetica" pitchFamily="2" charset="0"/>
              </a:rPr>
              <a:t> also throw their weight around quite a bit.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dirty="0">
                <a:solidFill>
                  <a:srgbClr val="FF87AA"/>
                </a:solidFill>
                <a:effectLst/>
                <a:latin typeface="Helvetica" pitchFamily="2" charset="0"/>
              </a:rPr>
              <a:t>Age before beauty?</a:t>
            </a:r>
            <a:r>
              <a:rPr lang="en-ZA" dirty="0">
                <a:solidFill>
                  <a:srgbClr val="FF87AA"/>
                </a:solidFill>
                <a:latin typeface="Helvetica" pitchFamily="2" charset="0"/>
              </a:rPr>
              <a:t> </a:t>
            </a:r>
            <a:r>
              <a:rPr lang="en-ZA" dirty="0">
                <a:solidFill>
                  <a:schemeClr val="bg1"/>
                </a:solidFill>
                <a:latin typeface="Helvetica" pitchFamily="2" charset="0"/>
              </a:rPr>
              <a:t>Maybe not here. Age and gender seem to be taking a backseat when it comes to calling out the fraudsters.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b="1" dirty="0">
                <a:solidFill>
                  <a:srgbClr val="FF87AA"/>
                </a:solidFill>
                <a:effectLst/>
                <a:latin typeface="Helvetica" pitchFamily="2" charset="0"/>
              </a:rPr>
              <a:t>A tale of two metrics</a:t>
            </a:r>
            <a:r>
              <a:rPr lang="en-ZA" b="1" dirty="0">
                <a:solidFill>
                  <a:schemeClr val="bg1"/>
                </a:solidFill>
                <a:effectLst/>
                <a:latin typeface="Helvetica" pitchFamily="2" charset="0"/>
              </a:rPr>
              <a:t>:</a:t>
            </a:r>
            <a:r>
              <a:rPr lang="en-ZA" dirty="0">
                <a:solidFill>
                  <a:schemeClr val="bg1"/>
                </a:solidFill>
                <a:latin typeface="Helvetica" pitchFamily="2" charset="0"/>
              </a:rPr>
              <a:t> Notice how the Gini index stretches further than accuracy? That's our hint that some features stir up more uncertainty in the mix than others.</a:t>
            </a:r>
          </a:p>
        </p:txBody>
      </p:sp>
      <p:pic>
        <p:nvPicPr>
          <p:cNvPr id="8" name="Picture 1" descr="Presentation_files/figure-pptx/rf_varimp-1.png">
            <a:extLst>
              <a:ext uri="{FF2B5EF4-FFF2-40B4-BE49-F238E27FC236}">
                <a16:creationId xmlns:a16="http://schemas.microsoft.com/office/drawing/2014/main" id="{69B2E392-6F14-F003-CA8F-B61B2DE217B2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6772"/>
          <a:stretch/>
        </p:blipFill>
        <p:spPr bwMode="auto">
          <a:xfrm>
            <a:off x="406400" y="2178755"/>
            <a:ext cx="6598572" cy="38409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632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F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BB10F2-2752-04A3-EA6C-07711F7DD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1988-C406-D557-B924-B712E7D3E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06400"/>
            <a:ext cx="11379200" cy="1390125"/>
          </a:xfrm>
        </p:spPr>
        <p:txBody>
          <a:bodyPr>
            <a:noAutofit/>
          </a:bodyPr>
          <a:lstStyle/>
          <a:p>
            <a:pPr algn="r"/>
            <a:r>
              <a:rPr lang="en-ZA" sz="4400" b="1" i="0" dirty="0">
                <a:solidFill>
                  <a:srgbClr val="F9F9F9"/>
                </a:solidFill>
                <a:effectLst/>
                <a:latin typeface="Helvetica" pitchFamily="2" charset="0"/>
              </a:rPr>
              <a:t>Confusing or consistent? Deciphering our </a:t>
            </a:r>
            <a:r>
              <a:rPr lang="en-ZA" sz="4400" b="1" dirty="0">
                <a:solidFill>
                  <a:srgbClr val="F9F9F9"/>
                </a:solidFill>
                <a:latin typeface="Helvetica" pitchFamily="2" charset="0"/>
              </a:rPr>
              <a:t>m</a:t>
            </a:r>
            <a:r>
              <a:rPr lang="en-ZA" sz="4400" b="1" i="0" dirty="0">
                <a:solidFill>
                  <a:srgbClr val="F9F9F9"/>
                </a:solidFill>
                <a:effectLst/>
                <a:latin typeface="Helvetica" pitchFamily="2" charset="0"/>
              </a:rPr>
              <a:t>odel’s </a:t>
            </a:r>
            <a:r>
              <a:rPr lang="en-ZA" sz="4400" b="1" dirty="0">
                <a:solidFill>
                  <a:srgbClr val="F9F9F9"/>
                </a:solidFill>
                <a:latin typeface="Helvetica" pitchFamily="2" charset="0"/>
              </a:rPr>
              <a:t>v</a:t>
            </a:r>
            <a:r>
              <a:rPr lang="en-ZA" sz="4400" b="1" i="0" dirty="0">
                <a:solidFill>
                  <a:srgbClr val="F9F9F9"/>
                </a:solidFill>
                <a:effectLst/>
                <a:latin typeface="Helvetica" pitchFamily="2" charset="0"/>
              </a:rPr>
              <a:t>erdict.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F865CD-CEE3-9829-AB16-6CA7DFDCF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92468"/>
              </p:ext>
            </p:extLst>
          </p:nvPr>
        </p:nvGraphicFramePr>
        <p:xfrm>
          <a:off x="406399" y="1796525"/>
          <a:ext cx="4447825" cy="2969685"/>
        </p:xfrm>
        <a:graphic>
          <a:graphicData uri="http://schemas.openxmlformats.org/drawingml/2006/table">
            <a:tbl>
              <a:tblPr/>
              <a:tblGrid>
                <a:gridCol w="533358">
                  <a:extLst>
                    <a:ext uri="{9D8B030D-6E8A-4147-A177-3AD203B41FA5}">
                      <a16:colId xmlns:a16="http://schemas.microsoft.com/office/drawing/2014/main" val="3897274930"/>
                    </a:ext>
                  </a:extLst>
                </a:gridCol>
                <a:gridCol w="369753">
                  <a:extLst>
                    <a:ext uri="{9D8B030D-6E8A-4147-A177-3AD203B41FA5}">
                      <a16:colId xmlns:a16="http://schemas.microsoft.com/office/drawing/2014/main" val="2469847107"/>
                    </a:ext>
                  </a:extLst>
                </a:gridCol>
                <a:gridCol w="1761067">
                  <a:extLst>
                    <a:ext uri="{9D8B030D-6E8A-4147-A177-3AD203B41FA5}">
                      <a16:colId xmlns:a16="http://schemas.microsoft.com/office/drawing/2014/main" val="1531788618"/>
                    </a:ext>
                  </a:extLst>
                </a:gridCol>
                <a:gridCol w="1783647">
                  <a:extLst>
                    <a:ext uri="{9D8B030D-6E8A-4147-A177-3AD203B41FA5}">
                      <a16:colId xmlns:a16="http://schemas.microsoft.com/office/drawing/2014/main" val="2342676412"/>
                    </a:ext>
                  </a:extLst>
                </a:gridCol>
              </a:tblGrid>
              <a:tr h="38655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anchor="b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Actual</a:t>
                      </a: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902" marR="80902" marT="40451" marB="4045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096506"/>
                  </a:ext>
                </a:extLst>
              </a:tr>
              <a:tr h="47360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 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anchor="b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No Fraud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Fraud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463148"/>
                  </a:ext>
                </a:extLst>
              </a:tr>
              <a:tr h="1059636"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Predicted</a:t>
                      </a: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902" marR="80902" marT="40451" marB="40451" vert="vert27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No Fraud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vert="vert27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234 034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868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453833"/>
                  </a:ext>
                </a:extLst>
              </a:tr>
              <a:tr h="104989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Fraud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vert="vert27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264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2 014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091" marR="9091" marT="909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8623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59E0FD2-F1A9-6AF2-359A-92008D23F28C}"/>
              </a:ext>
            </a:extLst>
          </p:cNvPr>
          <p:cNvSpPr txBox="1"/>
          <p:nvPr/>
        </p:nvSpPr>
        <p:spPr>
          <a:xfrm>
            <a:off x="6208889" y="2033592"/>
            <a:ext cx="557671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Wingdings" pitchFamily="2" charset="2"/>
              <a:buChar char="§"/>
            </a:pP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Our model's predicting prowess looks stellar at first glance – but is it all sparkle and no substance?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sz="1600" b="1" dirty="0">
                <a:solidFill>
                  <a:srgbClr val="FF87AA"/>
                </a:solidFill>
                <a:latin typeface="Helvetica" pitchFamily="2" charset="0"/>
              </a:rPr>
              <a:t>Out-of-bag error rate</a:t>
            </a:r>
            <a:r>
              <a:rPr lang="en-ZA" sz="1600" dirty="0">
                <a:solidFill>
                  <a:srgbClr val="F9F9F9"/>
                </a:solidFill>
                <a:latin typeface="Helvetica" pitchFamily="2" charset="0"/>
              </a:rPr>
              <a:t> is a tiny </a:t>
            </a:r>
            <a:r>
              <a:rPr lang="en-ZA" sz="1600" b="1" dirty="0">
                <a:solidFill>
                  <a:srgbClr val="FF87AA"/>
                </a:solidFill>
                <a:latin typeface="Helvetica" pitchFamily="2" charset="0"/>
              </a:rPr>
              <a:t>0.48%</a:t>
            </a:r>
            <a:r>
              <a:rPr lang="en-ZA" sz="1600" dirty="0">
                <a:solidFill>
                  <a:srgbClr val="F9F9F9"/>
                </a:solidFill>
                <a:latin typeface="Helvetica" pitchFamily="2" charset="0"/>
              </a:rPr>
              <a:t>, hinting at a high level of accuracy. But let's not throw caution to the wind.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Accuracy's high, but let's not get dizzy</a:t>
            </a:r>
            <a:r>
              <a:rPr lang="en-ZA" sz="1600" b="1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At over </a:t>
            </a: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99%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accuracy, we're in the green</a:t>
            </a:r>
            <a:r>
              <a:rPr lang="en-ZA" sz="1600" dirty="0">
                <a:solidFill>
                  <a:srgbClr val="F9F9F9"/>
                </a:solidFill>
                <a:latin typeface="Helvetica" pitchFamily="2" charset="0"/>
              </a:rPr>
              <a:t> 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– but are we catching the real tricksters or just the clumsy ones?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Sensitivity vs. Precision - The Balancing Scale</a:t>
            </a:r>
            <a:r>
              <a:rPr lang="en-ZA" sz="1600" b="1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Sensitivity's got some muscle, sure, but precision's not hitting the same weights. We're on the lookout, but perhaps we're also casting false suspicions a tad too often.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The Good, the Bad, and the Confusing</a:t>
            </a:r>
            <a:r>
              <a:rPr lang="en-ZA" sz="1600" b="1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Our prediction confusion matrix (top left) shows a solid game, but those false positives and negatives? They're gate-crashers.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FA6B5FE-7F70-ED3E-8A3E-CCCB4BE53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21861"/>
              </p:ext>
            </p:extLst>
          </p:nvPr>
        </p:nvGraphicFramePr>
        <p:xfrm>
          <a:off x="406399" y="4913347"/>
          <a:ext cx="44478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913">
                  <a:extLst>
                    <a:ext uri="{9D8B030D-6E8A-4147-A177-3AD203B41FA5}">
                      <a16:colId xmlns:a16="http://schemas.microsoft.com/office/drawing/2014/main" val="2835764765"/>
                    </a:ext>
                  </a:extLst>
                </a:gridCol>
                <a:gridCol w="2223913">
                  <a:extLst>
                    <a:ext uri="{9D8B030D-6E8A-4147-A177-3AD203B41FA5}">
                      <a16:colId xmlns:a16="http://schemas.microsoft.com/office/drawing/2014/main" val="520532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8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Accuracy</a:t>
                      </a:r>
                      <a:endParaRPr lang="en-GB" sz="1800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F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99.5%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F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9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Sensitivity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F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88.4%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F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48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Specificity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B6F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99.6%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B6F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75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Precision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F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69.9%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F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5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15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F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994513-4D9D-50D2-4D5D-4F8531DC4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FC41-531B-DF15-7AB8-6DCAFFBC5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06400"/>
            <a:ext cx="11379200" cy="1390125"/>
          </a:xfrm>
        </p:spPr>
        <p:txBody>
          <a:bodyPr>
            <a:noAutofit/>
          </a:bodyPr>
          <a:lstStyle/>
          <a:p>
            <a:pPr algn="l"/>
            <a:r>
              <a:rPr lang="en-ZA" sz="4400" b="1" dirty="0">
                <a:solidFill>
                  <a:schemeClr val="bg1"/>
                </a:solidFill>
                <a:latin typeface="Helvetica" pitchFamily="2" charset="0"/>
              </a:rPr>
              <a:t>Concluding Insights: fine-tuning for  trust.</a:t>
            </a:r>
            <a:endParaRPr lang="af-ZA" sz="4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B8D96-FDDB-EE49-E105-06E93FEE6A4F}"/>
              </a:ext>
            </a:extLst>
          </p:cNvPr>
          <p:cNvSpPr txBox="1"/>
          <p:nvPr/>
        </p:nvSpPr>
        <p:spPr>
          <a:xfrm>
            <a:off x="406400" y="2204283"/>
            <a:ext cx="67394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sz="1600" b="1" dirty="0">
                <a:solidFill>
                  <a:srgbClr val="FF87AA"/>
                </a:solidFill>
                <a:latin typeface="Helvetica" pitchFamily="2" charset="0"/>
              </a:rPr>
              <a:t>Choosing Random Forest</a:t>
            </a:r>
            <a:r>
              <a:rPr lang="en-ZA" sz="1600" dirty="0">
                <a:solidFill>
                  <a:srgbClr val="F9F9F9"/>
                </a:solidFill>
                <a:latin typeface="Helvetica" pitchFamily="2" charset="0"/>
              </a:rPr>
              <a:t>: We opted for the robustness of Random Forest due to its ensemble approach—combining multiple decision trees to reduce overfitting, increase accuracy, and provide a holistic view of the factors influencing fraud.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sz="1600" dirty="0">
                <a:solidFill>
                  <a:srgbClr val="F9F9F9"/>
                </a:solidFill>
                <a:latin typeface="Helvetica" pitchFamily="2" charset="0"/>
              </a:rPr>
              <a:t>Using </a:t>
            </a:r>
            <a:r>
              <a:rPr lang="en-ZA" sz="1600" b="1" dirty="0">
                <a:solidFill>
                  <a:srgbClr val="FF87AA"/>
                </a:solidFill>
                <a:latin typeface="Helvetica" pitchFamily="2" charset="0"/>
              </a:rPr>
              <a:t>standardised amounts</a:t>
            </a:r>
            <a:r>
              <a:rPr lang="en-ZA" sz="1600" dirty="0">
                <a:solidFill>
                  <a:srgbClr val="F9F9F9"/>
                </a:solidFill>
                <a:latin typeface="Helvetica" pitchFamily="2" charset="0"/>
              </a:rPr>
              <a:t> improves precision of the model.</a:t>
            </a: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§"/>
            </a:pPr>
            <a:r>
              <a:rPr lang="en-ZA" sz="1600" dirty="0">
                <a:solidFill>
                  <a:srgbClr val="F9F9F9"/>
                </a:solidFill>
                <a:latin typeface="Helvetica" pitchFamily="2" charset="0"/>
              </a:rPr>
              <a:t>We chose a </a:t>
            </a:r>
            <a:r>
              <a:rPr lang="en-ZA" sz="1600" b="1" dirty="0">
                <a:solidFill>
                  <a:srgbClr val="FF87AA"/>
                </a:solidFill>
                <a:latin typeface="Helvetica" pitchFamily="2" charset="0"/>
              </a:rPr>
              <a:t>62% fraud detection threshold</a:t>
            </a:r>
            <a:r>
              <a:rPr lang="en-ZA" sz="1600" dirty="0">
                <a:solidFill>
                  <a:srgbClr val="F9F9F9"/>
                </a:solidFill>
                <a:latin typeface="Helvetica" pitchFamily="2" charset="0"/>
              </a:rPr>
              <a:t>. This precise calibration strikes the sweet spot between false negatives and false positives.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High false positives could damage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the bank’s reputation and lose customers. Each alert and customer trust is paramount.</a:t>
            </a: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§"/>
            </a:pP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Model Overview: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Diverse Ecosystem: Our Random Forest model uses </a:t>
            </a:r>
            <a:r>
              <a:rPr lang="en-ZA" sz="1600" b="1" dirty="0">
                <a:solidFill>
                  <a:srgbClr val="FF87AA"/>
                </a:solidFill>
                <a:latin typeface="Helvetica" pitchFamily="2" charset="0"/>
              </a:rPr>
              <a:t>3</a:t>
            </a: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00 trees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, creating a robust decision-making collective.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Decision Process: At each </a:t>
            </a: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tree split, at  least three variables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are chosen from our predictors, ensuring democratic and diverse decisions.</a:t>
            </a:r>
            <a:endParaRPr lang="en-ZA" sz="1600" b="1" i="0" dirty="0">
              <a:solidFill>
                <a:srgbClr val="F9F9F9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3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F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8EBFC2-9042-4646-4514-EC2877DE5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7591-B1A3-4613-9CF9-EFF2EB776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06400"/>
            <a:ext cx="11379200" cy="1390125"/>
          </a:xfrm>
        </p:spPr>
        <p:txBody>
          <a:bodyPr>
            <a:noAutofit/>
          </a:bodyPr>
          <a:lstStyle/>
          <a:p>
            <a:pPr algn="r"/>
            <a:r>
              <a:rPr lang="en-ZA" sz="4400" b="1" dirty="0">
                <a:solidFill>
                  <a:schemeClr val="bg1"/>
                </a:solidFill>
                <a:latin typeface="Helvetica" pitchFamily="2" charset="0"/>
              </a:rPr>
              <a:t>Concluding Insights: Moving Forward Fraud Free.</a:t>
            </a:r>
            <a:endParaRPr lang="af-ZA" sz="4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800B3-151E-2701-EDA9-F09FC840D5A0}"/>
              </a:ext>
            </a:extLst>
          </p:cNvPr>
          <p:cNvSpPr txBox="1"/>
          <p:nvPr/>
        </p:nvSpPr>
        <p:spPr>
          <a:xfrm>
            <a:off x="5508978" y="2168283"/>
            <a:ext cx="6276622" cy="352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Continuous Monitoring</a:t>
            </a:r>
            <a:r>
              <a:rPr lang="en-ZA" sz="1600" i="0" dirty="0">
                <a:solidFill>
                  <a:schemeClr val="bg1"/>
                </a:solidFill>
                <a:effectLst/>
                <a:latin typeface="Helvetica" pitchFamily="2" charset="0"/>
              </a:rPr>
              <a:t>:</a:t>
            </a:r>
            <a:r>
              <a:rPr lang="en-ZA" sz="1600" b="0" i="0" dirty="0">
                <a:solidFill>
                  <a:srgbClr val="FF87AA"/>
                </a:solidFill>
                <a:effectLst/>
                <a:latin typeface="Helvetica" pitchFamily="2" charset="0"/>
              </a:rPr>
              <a:t> 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The landscape of fraud is ever-shifting. We must keep our model under a watchful eye, ready to adapt and evolve.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Enhanced Data Collection</a:t>
            </a:r>
            <a:r>
              <a:rPr lang="en-ZA" sz="1600" i="0" dirty="0">
                <a:solidFill>
                  <a:schemeClr val="bg1"/>
                </a:solidFill>
                <a:effectLst/>
                <a:latin typeface="Helvetica" pitchFamily="2" charset="0"/>
              </a:rPr>
              <a:t>:</a:t>
            </a:r>
            <a:r>
              <a:rPr lang="en-ZA" sz="1600" b="0" i="0" dirty="0">
                <a:solidFill>
                  <a:srgbClr val="FF87AA"/>
                </a:solidFill>
                <a:effectLst/>
                <a:latin typeface="Helvetica" pitchFamily="2" charset="0"/>
              </a:rPr>
              <a:t> 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More data, especially on emerging fraud patterns, could sharpen our model's foresight.</a:t>
            </a:r>
          </a:p>
          <a:p>
            <a:pPr marL="742950" lvl="1" indent="-285750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en-ZA" sz="1600" b="1" dirty="0">
                <a:solidFill>
                  <a:srgbClr val="FF87AA"/>
                </a:solidFill>
                <a:latin typeface="Helvetica" pitchFamily="2" charset="0"/>
              </a:rPr>
              <a:t>Geospatial Data</a:t>
            </a:r>
          </a:p>
          <a:p>
            <a:pPr marL="742950" lvl="1" indent="-285750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Time-Series Data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Customer Education</a:t>
            </a:r>
            <a:r>
              <a:rPr lang="en-ZA" sz="1600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Informing clients about the safeguards in place and how they can partner with us in fraud prevention.</a:t>
            </a:r>
          </a:p>
          <a:p>
            <a:pPr marL="285750" indent="-285750" algn="l"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ZA" sz="1600" b="1" i="0" dirty="0">
                <a:solidFill>
                  <a:srgbClr val="FF87AA"/>
                </a:solidFill>
                <a:effectLst/>
                <a:latin typeface="Helvetica" pitchFamily="2" charset="0"/>
              </a:rPr>
              <a:t>Feedback Loop</a:t>
            </a:r>
            <a:r>
              <a:rPr lang="en-ZA" sz="1600" i="0" dirty="0">
                <a:solidFill>
                  <a:srgbClr val="F9F9F9"/>
                </a:solidFill>
                <a:effectLst/>
                <a:latin typeface="Helvetica" pitchFamily="2" charset="0"/>
              </a:rPr>
              <a:t>:</a:t>
            </a:r>
            <a:r>
              <a:rPr lang="en-ZA" sz="1600" b="0" i="0" dirty="0">
                <a:solidFill>
                  <a:srgbClr val="F9F9F9"/>
                </a:solidFill>
                <a:effectLst/>
                <a:latin typeface="Helvetica" pitchFamily="2" charset="0"/>
              </a:rPr>
              <a:t> Implementing a system to learn from false positives, turning every mistake into a stepping stone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405806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893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Helvetica Bold Oblique</vt:lpstr>
      <vt:lpstr>Helvetica Light</vt:lpstr>
      <vt:lpstr>Söhne</vt:lpstr>
      <vt:lpstr>Wingdings</vt:lpstr>
      <vt:lpstr>Office Theme</vt:lpstr>
      <vt:lpstr>Navigating Fraud Prediction with Data Science</vt:lpstr>
      <vt:lpstr>One of the most powerful fraud predictors is the transaction amount.</vt:lpstr>
      <vt:lpstr>Some categories are more prone to fraud than others.</vt:lpstr>
      <vt:lpstr>The usual suspects and fraudulent activity.</vt:lpstr>
      <vt:lpstr>Gender may also predict fraud prevalence.</vt:lpstr>
      <vt:lpstr>What actually matters in fraud    detection.</vt:lpstr>
      <vt:lpstr>Confusing or consistent? Deciphering our model’s verdict.</vt:lpstr>
      <vt:lpstr>Concluding Insights: fine-tuning for  trust.</vt:lpstr>
      <vt:lpstr>Concluding Insights: Moving Forward Fraud Free.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Pretorius, J, Mr [jhpretorius@sun.ac.za]</dc:creator>
  <cp:lastModifiedBy>Pretorius, Jan-Hendrik [20713479@sun.ac.za]</cp:lastModifiedBy>
  <cp:revision>52</cp:revision>
  <dcterms:created xsi:type="dcterms:W3CDTF">2024-02-10T11:33:19Z</dcterms:created>
  <dcterms:modified xsi:type="dcterms:W3CDTF">2024-02-12T06:16:25Z</dcterms:modified>
</cp:coreProperties>
</file>