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300" r:id="rId5"/>
    <p:sldId id="302" r:id="rId6"/>
    <p:sldId id="308" r:id="rId7"/>
    <p:sldId id="304" r:id="rId8"/>
    <p:sldId id="310" r:id="rId9"/>
    <p:sldId id="312" r:id="rId10"/>
    <p:sldId id="306" r:id="rId11"/>
    <p:sldId id="309" r:id="rId12"/>
    <p:sldId id="313" r:id="rId13"/>
    <p:sldId id="314" r:id="rId14"/>
    <p:sldId id="315" r:id="rId15"/>
    <p:sldId id="316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 autoAdjust="0"/>
    <p:restoredTop sz="94650" autoAdjust="0"/>
  </p:normalViewPr>
  <p:slideViewPr>
    <p:cSldViewPr>
      <p:cViewPr varScale="1">
        <p:scale>
          <a:sx n="223" d="100"/>
          <a:sy n="223" d="100"/>
        </p:scale>
        <p:origin x="192" y="28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28.06.18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9.docx"/><Relationship Id="rId6" Type="http://schemas.openxmlformats.org/officeDocument/2006/relationships/image" Target="../media/image20.emf"/><Relationship Id="rId7" Type="http://schemas.openxmlformats.org/officeDocument/2006/relationships/package" Target="../embeddings/Dokument_Microsoft_Wordu10.docx"/><Relationship Id="rId8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1.docx"/><Relationship Id="rId6" Type="http://schemas.openxmlformats.org/officeDocument/2006/relationships/image" Target="../media/image22.emf"/><Relationship Id="rId7" Type="http://schemas.openxmlformats.org/officeDocument/2006/relationships/package" Target="../embeddings/Dokument_Microsoft_Wordu12.docx"/><Relationship Id="rId8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3.docx"/><Relationship Id="rId6" Type="http://schemas.openxmlformats.org/officeDocument/2006/relationships/image" Target="../media/image24.emf"/><Relationship Id="rId7" Type="http://schemas.openxmlformats.org/officeDocument/2006/relationships/package" Target="../embeddings/Dokument_Microsoft_Wordu14.docx"/><Relationship Id="rId8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2.docx"/><Relationship Id="rId6" Type="http://schemas.openxmlformats.org/officeDocument/2006/relationships/image" Target="../media/image13.emf"/><Relationship Id="rId7" Type="http://schemas.openxmlformats.org/officeDocument/2006/relationships/package" Target="../embeddings/Dokument_Microsoft_Wordu3.docx"/><Relationship Id="rId8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4.docx"/><Relationship Id="rId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6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7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8.docx"/><Relationship Id="rId6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LED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animace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792088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APLIKACE PROGRAMOVÝCH STRUKTUR,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JAKÝMI JSOU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POLE </a:t>
            </a:r>
            <a:b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A CYKLUS FOR. 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Příkaz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cyklu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for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na cykly v </a:t>
            </a:r>
            <a:r>
              <a:rPr lang="cs-CZ" sz="1600" b="1" dirty="0" err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Ardino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 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2411760" y="1190834"/>
            <a:ext cx="6102424" cy="1378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Cyklus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200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 používá k opakování bloku příkazů, uzavřených do složených závorek. Využívá čítače inkrementů (přírůstků), který se používá pro ukončení průchodu cyklu. </a:t>
            </a:r>
            <a:endParaRPr lang="cs-CZ" sz="1200" dirty="0" smtClean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Cyklus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200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 vhodný pro jakýkoliv opakující se operace a je často používán v kombinaci s poli, pro jejich průchod.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351"/>
              </p:ext>
            </p:extLst>
          </p:nvPr>
        </p:nvGraphicFramePr>
        <p:xfrm>
          <a:off x="2478472" y="3075806"/>
          <a:ext cx="5969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kument" r:id="rId5" imgW="5969000" imgH="1117600" progId="Word.Document.12">
                  <p:embed/>
                </p:oleObj>
              </mc:Choice>
              <mc:Fallback>
                <p:oleObj name="Dokument" r:id="rId5" imgW="59690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472" y="3075806"/>
                        <a:ext cx="5969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09789"/>
              </p:ext>
            </p:extLst>
          </p:nvPr>
        </p:nvGraphicFramePr>
        <p:xfrm>
          <a:off x="6158582" y="3075806"/>
          <a:ext cx="5575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kument" r:id="rId7" imgW="5575300" imgH="1536700" progId="Word.Document.12">
                  <p:embed/>
                </p:oleObj>
              </mc:Choice>
              <mc:Fallback>
                <p:oleObj name="Dokument" r:id="rId7" imgW="5575300" imgH="153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8582" y="3075806"/>
                        <a:ext cx="5575300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Přímá spojnice 11"/>
          <p:cNvCxnSpPr/>
          <p:nvPr/>
        </p:nvCxnSpPr>
        <p:spPr>
          <a:xfrm>
            <a:off x="5796136" y="3075806"/>
            <a:ext cx="0" cy="1466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72280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Které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části programového kódu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otevřeném příkladu by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hodilo využít v cyklu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aby se kód zjednodušil? 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627784" y="170939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Určitě by to mohla být část, kde se definují piny pomocí funkce </a:t>
            </a:r>
            <a:r>
              <a:rPr lang="cs-CZ" sz="1200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pinMode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() a dále při volání vlastní funkce </a:t>
            </a:r>
            <a:r>
              <a:rPr lang="cs-CZ" sz="1200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changeLed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7611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6336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Předchozí úkol, ve kterém jste čísla pinů nahradili prvky pole, upravte tak, abyste použili příkaz cyklu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a světlo diod probíhalo z jedné strany na druhou, neustále dokola.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6156176" y="1851670"/>
            <a:ext cx="0" cy="293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49966"/>
              </p:ext>
            </p:extLst>
          </p:nvPr>
        </p:nvGraphicFramePr>
        <p:xfrm>
          <a:off x="2051720" y="1635646"/>
          <a:ext cx="64135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Dokument" r:id="rId5" imgW="6413500" imgH="2768600" progId="Word.Document.12">
                  <p:embed/>
                </p:oleObj>
              </mc:Choice>
              <mc:Fallback>
                <p:oleObj name="Dokument" r:id="rId5" imgW="6413500" imgH="276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635646"/>
                        <a:ext cx="64135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30875"/>
              </p:ext>
            </p:extLst>
          </p:nvPr>
        </p:nvGraphicFramePr>
        <p:xfrm>
          <a:off x="6516216" y="2571750"/>
          <a:ext cx="5575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Dokument" r:id="rId7" imgW="5575300" imgH="1206500" progId="Word.Document.12">
                  <p:embed/>
                </p:oleObj>
              </mc:Choice>
              <mc:Fallback>
                <p:oleObj name="Dokument" r:id="rId7" imgW="5575300" imgH="120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216" y="2571750"/>
                        <a:ext cx="55753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1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programový kód tak, aby se běžící světlo pohybovalo z jedné strany na druhou a zpět.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6084168" y="1515331"/>
            <a:ext cx="0" cy="293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84905"/>
              </p:ext>
            </p:extLst>
          </p:nvPr>
        </p:nvGraphicFramePr>
        <p:xfrm>
          <a:off x="2051720" y="1203598"/>
          <a:ext cx="6413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Dokument" r:id="rId5" imgW="6413500" imgH="1778000" progId="Word.Document.12">
                  <p:embed/>
                </p:oleObj>
              </mc:Choice>
              <mc:Fallback>
                <p:oleObj name="Dokument" r:id="rId5" imgW="6413500" imgH="177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203598"/>
                        <a:ext cx="64135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874967"/>
              </p:ext>
            </p:extLst>
          </p:nvPr>
        </p:nvGraphicFramePr>
        <p:xfrm>
          <a:off x="6356350" y="1480974"/>
          <a:ext cx="557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Dokument" r:id="rId7" imgW="5575300" imgH="3022600" progId="Word.Document.12">
                  <p:embed/>
                </p:oleObj>
              </mc:Choice>
              <mc:Fallback>
                <p:oleObj name="Dokument" r:id="rId7" imgW="5575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6350" y="1480974"/>
                        <a:ext cx="55753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0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30774"/>
              </p:ext>
            </p:extLst>
          </p:nvPr>
        </p:nvGraphicFramePr>
        <p:xfrm>
          <a:off x="2699792" y="192467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Dokument" r:id="rId5" imgW="5969000" imgH="1727200" progId="Word.Document.12">
                  <p:embed/>
                </p:oleObj>
              </mc:Choice>
              <mc:Fallback>
                <p:oleObj name="Dokument" r:id="rId5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192467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2843808" y="8342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5739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Použijte již sestavený obvod z minulé hodiny </a:t>
            </a:r>
            <a:b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nebo jej sestavte.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5"/>
          <a:stretch/>
        </p:blipFill>
        <p:spPr bwMode="auto">
          <a:xfrm>
            <a:off x="3674003" y="1812478"/>
            <a:ext cx="3744416" cy="2631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Otevřete program, který představuje jezdící světlo.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2" name="Přímá spojnice 11"/>
          <p:cNvCxnSpPr/>
          <p:nvPr/>
        </p:nvCxnSpPr>
        <p:spPr>
          <a:xfrm>
            <a:off x="5868144" y="1295400"/>
            <a:ext cx="0" cy="354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50057"/>
              </p:ext>
            </p:extLst>
          </p:nvPr>
        </p:nvGraphicFramePr>
        <p:xfrm>
          <a:off x="6318250" y="1518256"/>
          <a:ext cx="56515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Dokument" r:id="rId5" imgW="5651500" imgH="3098800" progId="Word.Document.12">
                  <p:embed/>
                </p:oleObj>
              </mc:Choice>
              <mc:Fallback>
                <p:oleObj name="Dokument" r:id="rId5" imgW="56515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8250" y="1518256"/>
                        <a:ext cx="5651500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3284"/>
              </p:ext>
            </p:extLst>
          </p:nvPr>
        </p:nvGraphicFramePr>
        <p:xfrm>
          <a:off x="2123728" y="1059582"/>
          <a:ext cx="64135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Dokument" r:id="rId7" imgW="6413500" imgH="3429000" progId="Word.Document.12">
                  <p:embed/>
                </p:oleObj>
              </mc:Choice>
              <mc:Fallback>
                <p:oleObj name="Dokument" r:id="rId7" imgW="6413500" imgH="342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3728" y="1059582"/>
                        <a:ext cx="64135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Používání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polí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72280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na pole v Arduino?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627784" y="1124365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Proměnou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si můžeme představit jako konkrétní knihu o konkrétním názvu. Pole si lze představit jako knihovnu, v které máme knihy narovnány do poliček a každá kniha je očíslovaná. Konkrétní knihu vybereme zvolením daného čísla.</a:t>
            </a:r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83356"/>
              </p:ext>
            </p:extLst>
          </p:nvPr>
        </p:nvGraphicFramePr>
        <p:xfrm>
          <a:off x="2897188" y="2132013"/>
          <a:ext cx="5575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Dokument" r:id="rId5" imgW="5575300" imgH="1282700" progId="Word.Document.12">
                  <p:embed/>
                </p:oleObj>
              </mc:Choice>
              <mc:Fallback>
                <p:oleObj name="Dokument" r:id="rId5" imgW="55753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7188" y="2132013"/>
                        <a:ext cx="55753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bdélník 16"/>
          <p:cNvSpPr/>
          <p:nvPr/>
        </p:nvSpPr>
        <p:spPr>
          <a:xfrm>
            <a:off x="2627785" y="3075806"/>
            <a:ext cx="59766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  <a:spcAft>
                <a:spcPts val="0"/>
              </a:spcAft>
              <a:buClr>
                <a:srgbClr val="159294"/>
              </a:buClr>
              <a:buSzPts val="1100"/>
              <a:tabLst>
                <a:tab pos="107950" algn="l"/>
              </a:tabLst>
            </a:pP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myInt</a:t>
            </a:r>
            <a:r>
              <a:rPr lang="en-US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[6]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–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deklarace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pole bez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jeho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inicializace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800"/>
              </a:lnSpc>
              <a:spcAft>
                <a:spcPts val="0"/>
              </a:spcAft>
              <a:buClr>
                <a:srgbClr val="159294"/>
              </a:buClr>
              <a:buSzPts val="1100"/>
              <a:tabLst>
                <a:tab pos="107950" algn="l"/>
              </a:tabLst>
            </a:pP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myPins</a:t>
            </a:r>
            <a:r>
              <a:rPr lang="en-US" sz="1200" b="1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[] </a:t>
            </a:r>
            <a:r>
              <a:rPr lang="en-US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–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deklarace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pole bez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uvedení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jeho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konkrétní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velikosti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kompilátor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nejdříve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spočítá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prvky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a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pak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pole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vytvoří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o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odpovídající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velikosti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dirty="0">
              <a:solidFill>
                <a:srgbClr val="595959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0" latinLnBrk="0" hangingPunct="0">
              <a:lnSpc>
                <a:spcPts val="1800"/>
              </a:lnSpc>
              <a:spcAft>
                <a:spcPts val="0"/>
              </a:spcAft>
              <a:buClr>
                <a:srgbClr val="159294"/>
              </a:buClr>
              <a:buSzPts val="1100"/>
              <a:tabLst>
                <a:tab pos="107950" algn="l"/>
              </a:tabLst>
            </a:pP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mySendVals</a:t>
            </a:r>
            <a:r>
              <a:rPr lang="en-US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[6]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– deklarace pole s jeho přesným počtem prvků.</a:t>
            </a:r>
          </a:p>
          <a:p>
            <a:pPr lvl="0" latinLnBrk="0" hangingPunct="0">
              <a:lnSpc>
                <a:spcPts val="1800"/>
              </a:lnSpc>
              <a:spcAft>
                <a:spcPts val="2400"/>
              </a:spcAft>
              <a:buClr>
                <a:srgbClr val="159294"/>
              </a:buClr>
              <a:buSzPts val="1100"/>
              <a:tabLst>
                <a:tab pos="107950" algn="l"/>
              </a:tabLst>
            </a:pP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message</a:t>
            </a:r>
            <a:r>
              <a:rPr lang="en-US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[6] 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– u pole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datového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typu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char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musí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být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provedena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jeho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inicializace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minimálně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jedním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prvkem</a:t>
            </a:r>
            <a:r>
              <a:rPr lang="en-US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Používání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polí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72280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přistupovat k poli v Arduino?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627784" y="112436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Prvky v poli jsou indexovány vždy od nuly. Tzn. první prvek v poli je na indexu 0. To znamená, že pole o deseti prvcích má poslední prvek s indexem 9.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12283"/>
              </p:ext>
            </p:extLst>
          </p:nvPr>
        </p:nvGraphicFramePr>
        <p:xfrm>
          <a:off x="2968625" y="1992313"/>
          <a:ext cx="55753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Dokument" r:id="rId5" imgW="5575300" imgH="2273300" progId="Word.Document.12">
                  <p:embed/>
                </p:oleObj>
              </mc:Choice>
              <mc:Fallback>
                <p:oleObj name="Dokument" r:id="rId5" imgW="5575300" imgH="2273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8625" y="1992313"/>
                        <a:ext cx="5575300" cy="22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8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72280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Když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podíváte na otevřený programový kód, jak byste v něm využili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pole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 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2627784" y="2409497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čem byste spatřovali výhodu ve využití pole?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627784" y="127573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Pole by se dalo využít při definici čísel použitých pinů pro všechny diody.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2612085" y="2931790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Výhoda je zejména v tom, že při definici pinů v poli, můžeme libovolně měnit jejich pořadí bez nutnosti zasahovat do dalších částí programu. Není tedy nutná úprava dalších řádků kódu.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316069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otevřený program s vlastní funkcí tak, aby čísla pinů byla nahrazena odkazem na prvky pole.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6084168" y="1295400"/>
            <a:ext cx="0" cy="293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929611"/>
              </p:ext>
            </p:extLst>
          </p:nvPr>
        </p:nvGraphicFramePr>
        <p:xfrm>
          <a:off x="2483768" y="1419622"/>
          <a:ext cx="55753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Dokument" r:id="rId5" imgW="5575300" imgH="2197100" progId="Word.Document.12">
                  <p:embed/>
                </p:oleObj>
              </mc:Choice>
              <mc:Fallback>
                <p:oleObj name="Dokument" r:id="rId5" imgW="55753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1419622"/>
                        <a:ext cx="55753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639952"/>
              </p:ext>
            </p:extLst>
          </p:nvPr>
        </p:nvGraphicFramePr>
        <p:xfrm>
          <a:off x="6341516" y="1416050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" name="Dokument" r:id="rId7" imgW="5575300" imgH="2857500" progId="Word.Document.12">
                  <p:embed/>
                </p:oleObj>
              </mc:Choice>
              <mc:Fallback>
                <p:oleObj name="Dokument" r:id="rId7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41516" y="1416050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směr běžícího světla z opačné strany. </a:t>
            </a:r>
          </a:p>
        </p:txBody>
      </p:sp>
      <p:sp>
        <p:nvSpPr>
          <p:cNvPr id="21" name="Obdélník 20"/>
          <p:cNvSpPr/>
          <p:nvPr/>
        </p:nvSpPr>
        <p:spPr>
          <a:xfrm>
            <a:off x="2411760" y="1190834"/>
            <a:ext cx="6102424" cy="531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 tomto úkolu stačí pouze změnit pořadí pinů v deklarovaném poli, jinak kód zůstává stejný jako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předchozí příklad.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45575"/>
              </p:ext>
            </p:extLst>
          </p:nvPr>
        </p:nvGraphicFramePr>
        <p:xfrm>
          <a:off x="2483768" y="2148582"/>
          <a:ext cx="5575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Dokument" r:id="rId5" imgW="5575300" imgH="711200" progId="Word.Document.12">
                  <p:embed/>
                </p:oleObj>
              </mc:Choice>
              <mc:Fallback>
                <p:oleObj name="Dokument" r:id="rId5" imgW="5575300" imgH="71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2148582"/>
                        <a:ext cx="5575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385</Words>
  <Application>Microsoft Macintosh PowerPoint</Application>
  <PresentationFormat>Předvádění na obrazovce (16:9)</PresentationFormat>
  <Paragraphs>52</Paragraphs>
  <Slides>13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13</vt:i4>
      </vt:variant>
    </vt:vector>
  </HeadingPairs>
  <TitlesOfParts>
    <vt:vector size="23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207</cp:revision>
  <dcterms:created xsi:type="dcterms:W3CDTF">2016-12-05T23:26:54Z</dcterms:created>
  <dcterms:modified xsi:type="dcterms:W3CDTF">2018-06-28T12:14:44Z</dcterms:modified>
</cp:coreProperties>
</file>