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0" r:id="rId5"/>
    <p:sldId id="317" r:id="rId6"/>
    <p:sldId id="308" r:id="rId7"/>
    <p:sldId id="325" r:id="rId8"/>
    <p:sldId id="322" r:id="rId9"/>
    <p:sldId id="302" r:id="rId10"/>
    <p:sldId id="318" r:id="rId11"/>
    <p:sldId id="306" r:id="rId12"/>
    <p:sldId id="326" r:id="rId13"/>
    <p:sldId id="32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 autoAdjust="0"/>
    <p:restoredTop sz="94601" autoAdjust="0"/>
  </p:normalViewPr>
  <p:slideViewPr>
    <p:cSldViewPr>
      <p:cViewPr varScale="1">
        <p:scale>
          <a:sx n="181" d="100"/>
          <a:sy n="181" d="100"/>
        </p:scale>
        <p:origin x="184" y="9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emf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08.04.18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9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LCD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122413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cap="all" dirty="0" smtClean="0">
                <a:latin typeface="Andale Mono" charset="0"/>
                <a:ea typeface="Andale Mono" charset="0"/>
                <a:cs typeface="Andale Mono" charset="0"/>
              </a:rPr>
              <a:t>Pro zobrazení nejrůznějších hodnot lze sice využít sériový monitor, ale pro embedded systémy je vhodnější využít například LCD displeje.</a:t>
            </a:r>
            <a:endParaRPr lang="en-US" altLang="ko-KR" sz="1200" cap="all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20468"/>
              </p:ext>
            </p:extLst>
          </p:nvPr>
        </p:nvGraphicFramePr>
        <p:xfrm>
          <a:off x="2483768" y="41151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kument" r:id="rId5" imgW="5575300" imgH="3848100" progId="Word.Document.12">
                  <p:embed/>
                </p:oleObj>
              </mc:Choice>
              <mc:Fallback>
                <p:oleObj name="Dokument" r:id="rId5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41151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68537"/>
              </p:ext>
            </p:extLst>
          </p:nvPr>
        </p:nvGraphicFramePr>
        <p:xfrm>
          <a:off x="2483768" y="375012"/>
          <a:ext cx="55753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kument" r:id="rId5" imgW="5575300" imgH="4673600" progId="Word.Document.12">
                  <p:embed/>
                </p:oleObj>
              </mc:Choice>
              <mc:Fallback>
                <p:oleObj name="Dokument" r:id="rId5" imgW="5575300" imgH="467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375012"/>
                        <a:ext cx="55753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všude se každý den setkáváte s displeji.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843808" y="1158358"/>
            <a:ext cx="5472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Existuje celá řada displejů. Dnes se můžeme setkat s barevnými 3D na mobilních telefonech, ale i nadále z důvodu nižší spotřeby se využívají tzv. segmentové, např. jako informační tabule.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842205" y="2643758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jakém principu LCD displej pracuje?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860076" y="3219822"/>
            <a:ext cx="56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 našem příkladu využíváme displej, který umožňuje zobrazit 16 znaků ve dvou řádcích. Každý znak lze zobrazit pomocí matice 5x10 pixelů.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53008"/>
              </p:ext>
            </p:extLst>
          </p:nvPr>
        </p:nvGraphicFramePr>
        <p:xfrm>
          <a:off x="2915816" y="1635646"/>
          <a:ext cx="5969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Dokument" r:id="rId5" imgW="5969000" imgH="1968500" progId="Word.Document.12">
                  <p:embed/>
                </p:oleObj>
              </mc:Choice>
              <mc:Fallback>
                <p:oleObj name="Dokument" r:id="rId5" imgW="5969000" imgH="196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1635646"/>
                        <a:ext cx="5969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LCD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Princip LCD displeje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77800" y="1302689"/>
            <a:ext cx="58386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LCD displeje typu 16×1 nebo 16×2 znaků jsou velmi jednoduché, ale i efektivní při zobrazování krátkých informací. Jak z názvu vyplývá, 16×1 displej obsahuje jeden řádek o šestnácti znacích. U displeje 16×2 už to dva řádky, takže celkem třicet dva znaků. Každý znak se skládá z 5×10 pixelů, takže na zobrazení jednoho znaku je nutné nastavit 50 pixelů. Naštěstí starost o řízení jednotlivých pixelů obstarává řídící obvod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 Arduino nám práci s LCD displejem zjednoduší využití knihovny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LiquidCrystal.h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Potom již stačí využívat funkci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setCursor</a:t>
            </a:r>
            <a:r>
              <a:rPr lang="cs-CZ" sz="1200" b="1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LCD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Piny LCD displeje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2614011" y="1059582"/>
            <a:ext cx="4046221" cy="2286001"/>
            <a:chOff x="0" y="0"/>
            <a:chExt cx="4046855" cy="2284730"/>
          </a:xfrm>
        </p:grpSpPr>
        <p:sp>
          <p:nvSpPr>
            <p:cNvPr id="12" name="Textové pole 12"/>
            <p:cNvSpPr txBox="1"/>
            <p:nvPr/>
          </p:nvSpPr>
          <p:spPr>
            <a:xfrm>
              <a:off x="3372401" y="1940527"/>
              <a:ext cx="255270" cy="3416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270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800"/>
                </a:lnSpc>
                <a:spcAft>
                  <a:spcPts val="1200"/>
                </a:spcAft>
              </a:pPr>
              <a:r>
                <a:rPr lang="cs-CZ" sz="900">
                  <a:solidFill>
                    <a:srgbClr val="AB7942"/>
                  </a:solidFill>
                  <a:effectLst/>
                  <a:latin typeface="Arial" charset="0"/>
                  <a:ea typeface="Calibri" charset="0"/>
                  <a:cs typeface="Times New Roman" charset="0"/>
                </a:rPr>
                <a:t>Vcc</a:t>
              </a:r>
              <a:endParaRPr lang="cs-CZ" sz="1000">
                <a:solidFill>
                  <a:srgbClr val="595959"/>
                </a:solidFill>
                <a:effectLst/>
                <a:latin typeface="Arial" charset="0"/>
                <a:ea typeface="Calibri" charset="0"/>
                <a:cs typeface="Times New Roman" charset="0"/>
              </a:endParaRPr>
            </a:p>
          </p:txBody>
        </p:sp>
        <p:grpSp>
          <p:nvGrpSpPr>
            <p:cNvPr id="13" name="Skupina 12"/>
            <p:cNvGrpSpPr/>
            <p:nvPr/>
          </p:nvGrpSpPr>
          <p:grpSpPr>
            <a:xfrm>
              <a:off x="0" y="0"/>
              <a:ext cx="4046855" cy="2284730"/>
              <a:chOff x="0" y="0"/>
              <a:chExt cx="4046855" cy="2285220"/>
            </a:xfrm>
          </p:grpSpPr>
          <p:pic>
            <p:nvPicPr>
              <p:cNvPr id="15" name="Obrázek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0800000">
                <a:off x="0" y="0"/>
                <a:ext cx="4046855" cy="182753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Textové pole 14"/>
              <p:cNvSpPr txBox="1"/>
              <p:nvPr/>
            </p:nvSpPr>
            <p:spPr>
              <a:xfrm>
                <a:off x="3245973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V0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17" name="Textové pole 15"/>
              <p:cNvSpPr txBox="1"/>
              <p:nvPr/>
            </p:nvSpPr>
            <p:spPr>
              <a:xfrm>
                <a:off x="3116605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RS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19" name="Textové pole 16"/>
              <p:cNvSpPr txBox="1"/>
              <p:nvPr/>
            </p:nvSpPr>
            <p:spPr>
              <a:xfrm>
                <a:off x="2990176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R/W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1" name="Textové pole 17"/>
              <p:cNvSpPr txBox="1"/>
              <p:nvPr/>
            </p:nvSpPr>
            <p:spPr>
              <a:xfrm>
                <a:off x="2863748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E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2" name="Textové pole 18"/>
              <p:cNvSpPr txBox="1"/>
              <p:nvPr/>
            </p:nvSpPr>
            <p:spPr>
              <a:xfrm>
                <a:off x="2737320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D0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3" name="Textové pole 19"/>
              <p:cNvSpPr txBox="1"/>
              <p:nvPr/>
            </p:nvSpPr>
            <p:spPr>
              <a:xfrm>
                <a:off x="2610891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D1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4" name="Textové pole 20"/>
              <p:cNvSpPr txBox="1"/>
              <p:nvPr/>
            </p:nvSpPr>
            <p:spPr>
              <a:xfrm>
                <a:off x="2481523" y="194052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D2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5" name="Textové pole 21"/>
              <p:cNvSpPr txBox="1"/>
              <p:nvPr/>
            </p:nvSpPr>
            <p:spPr>
              <a:xfrm>
                <a:off x="2355095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D3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6" name="Textové pole 22"/>
              <p:cNvSpPr txBox="1"/>
              <p:nvPr/>
            </p:nvSpPr>
            <p:spPr>
              <a:xfrm>
                <a:off x="2228666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D4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7" name="Textové pole 23"/>
              <p:cNvSpPr txBox="1"/>
              <p:nvPr/>
            </p:nvSpPr>
            <p:spPr>
              <a:xfrm>
                <a:off x="2099298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D5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8" name="Textové pole 24"/>
              <p:cNvSpPr txBox="1"/>
              <p:nvPr/>
            </p:nvSpPr>
            <p:spPr>
              <a:xfrm>
                <a:off x="1975810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D6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9" name="Textové pole 25"/>
              <p:cNvSpPr txBox="1"/>
              <p:nvPr/>
            </p:nvSpPr>
            <p:spPr>
              <a:xfrm>
                <a:off x="1849381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D7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0" name="Textové pole 26"/>
              <p:cNvSpPr txBox="1"/>
              <p:nvPr/>
            </p:nvSpPr>
            <p:spPr>
              <a:xfrm>
                <a:off x="1720013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LED+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1" name="Textové pole 27"/>
              <p:cNvSpPr txBox="1"/>
              <p:nvPr/>
            </p:nvSpPr>
            <p:spPr>
              <a:xfrm>
                <a:off x="1593585" y="194052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LED -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2" name="Textové pole 29"/>
              <p:cNvSpPr txBox="1"/>
              <p:nvPr/>
            </p:nvSpPr>
            <p:spPr>
              <a:xfrm>
                <a:off x="3493135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Vss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</p:grpSp>
      </p:grp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450"/>
              </p:ext>
            </p:extLst>
          </p:nvPr>
        </p:nvGraphicFramePr>
        <p:xfrm>
          <a:off x="2614011" y="3579862"/>
          <a:ext cx="5032375" cy="1333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9750"/>
                <a:gridCol w="1803400"/>
                <a:gridCol w="629920"/>
                <a:gridCol w="2059305"/>
              </a:tblGrid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</a:t>
                      </a:r>
                      <a:r>
                        <a:rPr lang="cs-CZ" sz="1000" dirty="0" err="1" smtClean="0">
                          <a:effectLst/>
                        </a:rPr>
                        <a:t>Vss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Připojení </a:t>
                      </a:r>
                      <a:r>
                        <a:rPr lang="cs-CZ" sz="1000" dirty="0">
                          <a:effectLst/>
                        </a:rPr>
                        <a:t>k zemi.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E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Arduino</a:t>
                      </a:r>
                      <a:r>
                        <a:rPr lang="cs-CZ" sz="1000" dirty="0">
                          <a:effectLst/>
                        </a:rPr>
                        <a:t>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</a:t>
                      </a:r>
                      <a:r>
                        <a:rPr lang="cs-CZ" sz="1000" dirty="0" err="1" smtClean="0">
                          <a:effectLst/>
                        </a:rPr>
                        <a:t>Vcc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Připojení </a:t>
                      </a:r>
                      <a:r>
                        <a:rPr lang="cs-CZ" sz="1000" dirty="0">
                          <a:effectLst/>
                        </a:rPr>
                        <a:t>k 5V.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D0 </a:t>
                      </a:r>
                      <a:r>
                        <a:rPr lang="cs-CZ" sz="1000" dirty="0">
                          <a:effectLst/>
                        </a:rPr>
                        <a:t>– D3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Datové </a:t>
                      </a:r>
                      <a:r>
                        <a:rPr lang="cs-CZ" sz="1000" dirty="0">
                          <a:effectLst/>
                        </a:rPr>
                        <a:t>piny, které se nepoužijí.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V0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Kontrast</a:t>
                      </a:r>
                      <a:r>
                        <a:rPr lang="cs-CZ" sz="1000" dirty="0">
                          <a:effectLst/>
                        </a:rPr>
                        <a:t>. 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D4 </a:t>
                      </a:r>
                      <a:r>
                        <a:rPr lang="cs-CZ" sz="1000" dirty="0">
                          <a:effectLst/>
                        </a:rPr>
                        <a:t>– D7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Datové </a:t>
                      </a:r>
                      <a:r>
                        <a:rPr lang="cs-CZ" sz="1000" dirty="0">
                          <a:effectLst/>
                        </a:rPr>
                        <a:t>piny připojené k Arduino.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RS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Připojení </a:t>
                      </a:r>
                      <a:r>
                        <a:rPr lang="cs-CZ" sz="1000" dirty="0">
                          <a:effectLst/>
                        </a:rPr>
                        <a:t>k </a:t>
                      </a:r>
                      <a:r>
                        <a:rPr lang="cs-CZ" sz="1000" dirty="0" err="1">
                          <a:effectLst/>
                        </a:rPr>
                        <a:t>Arduinu</a:t>
                      </a:r>
                      <a:r>
                        <a:rPr lang="cs-CZ" sz="1000" dirty="0">
                          <a:effectLst/>
                        </a:rPr>
                        <a:t>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A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Anoda</a:t>
                      </a:r>
                      <a:r>
                        <a:rPr lang="cs-CZ" sz="1000" dirty="0">
                          <a:effectLst/>
                        </a:rPr>
                        <a:t> podsvícení, 5V.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RW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Zem</a:t>
                      </a:r>
                      <a:r>
                        <a:rPr lang="cs-CZ" sz="1000" dirty="0">
                          <a:effectLst/>
                        </a:rPr>
                        <a:t>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K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 smtClean="0">
                          <a:effectLst/>
                        </a:rPr>
                        <a:t> Katoda </a:t>
                      </a:r>
                      <a:r>
                        <a:rPr lang="cs-CZ" sz="1000" dirty="0">
                          <a:effectLst/>
                        </a:rPr>
                        <a:t>podsvícení, zem.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 co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dát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pozor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2" name="TextovéPole 1"/>
          <p:cNvSpPr txBox="1"/>
          <p:nvPr/>
        </p:nvSpPr>
        <p:spPr>
          <a:xfrm>
            <a:off x="2722098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2627784" y="1510059"/>
            <a:ext cx="5850657" cy="21233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LCD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displej lze umístit přímo do kontaktního pole, co že velká výhoda, ale musíte dát pozor na to, aby jednotlivé konektory přesně pasovali na zdířky kontaktního pole. Jinak je zohýbají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 smtClean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Zapojení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LCD displeje není složité, ale přeci jenom obsahuje již větší množství vodičů. Postupujte systematicky a opravdu každý vodič kontrolujte, zda je ve správném pinu.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2627784" y="555526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 zapojování obvodu LCD displeje </a:t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si dejte pozor!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3131840" y="1419622"/>
            <a:ext cx="4508599" cy="2942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01085"/>
              </p:ext>
            </p:extLst>
          </p:nvPr>
        </p:nvGraphicFramePr>
        <p:xfrm>
          <a:off x="2808799" y="699542"/>
          <a:ext cx="55753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Dokument" r:id="rId3" imgW="5575300" imgH="4343400" progId="Word.Document.12">
                  <p:embed/>
                </p:oleObj>
              </mc:Choice>
              <mc:Fallback>
                <p:oleObj name="Dokument" r:id="rId3" imgW="5575300" imgH="434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8799" y="699542"/>
                        <a:ext cx="55753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8589" y="647700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Připojení knihovny čidla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068589" y="815945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Připojení knihovny LCD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47161" y="1114995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pinů LCD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6804248" y="2166124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Vytvoření objektu LCD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5044668" y="2676080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 čidla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5068589" y="328830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Inicializace LCD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5068589" y="3470954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Vyčištění LCD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5066633" y="3658564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Nastavení kurzoru LCD na pozici 0, 0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5066372" y="3846174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Vypsání textu na danou pozici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07899"/>
              </p:ext>
            </p:extLst>
          </p:nvPr>
        </p:nvGraphicFramePr>
        <p:xfrm>
          <a:off x="2267744" y="1131590"/>
          <a:ext cx="55753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6" name="Dokument" r:id="rId3" imgW="5575300" imgH="4178300" progId="Word.Document.12">
                  <p:embed/>
                </p:oleObj>
              </mc:Choice>
              <mc:Fallback>
                <p:oleObj name="Dokument" r:id="rId3" imgW="5575300" imgH="417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131590"/>
                        <a:ext cx="5575300" cy="417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123728" y="10274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programový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kód tak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aby se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LCD displeji, střídavě zobrazovala teplota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ve stupních Celsia,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Kelvinech a Fahrenheitech.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446</Words>
  <Application>Microsoft Macintosh PowerPoint</Application>
  <PresentationFormat>Předvádění na obrazovce (16:9)</PresentationFormat>
  <Paragraphs>86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Andale Mono</vt:lpstr>
      <vt:lpstr>Arial Unicode MS</vt:lpstr>
      <vt:lpstr>Calibri</vt:lpstr>
      <vt:lpstr>Times New Roman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273</cp:revision>
  <dcterms:created xsi:type="dcterms:W3CDTF">2016-12-05T23:26:54Z</dcterms:created>
  <dcterms:modified xsi:type="dcterms:W3CDTF">2018-04-08T10:29:13Z</dcterms:modified>
</cp:coreProperties>
</file>