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wdp" ContentType="image/vnd.ms-photo"/>
  <Default Extension="docx" ContentType="application/vnd.openxmlformats-officedocument.wordprocessingml.document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16"/>
  </p:notesMasterIdLst>
  <p:sldIdLst>
    <p:sldId id="256" r:id="rId4"/>
    <p:sldId id="300" r:id="rId5"/>
    <p:sldId id="322" r:id="rId6"/>
    <p:sldId id="317" r:id="rId7"/>
    <p:sldId id="302" r:id="rId8"/>
    <p:sldId id="318" r:id="rId9"/>
    <p:sldId id="308" r:id="rId10"/>
    <p:sldId id="306" r:id="rId11"/>
    <p:sldId id="309" r:id="rId12"/>
    <p:sldId id="319" r:id="rId13"/>
    <p:sldId id="320" r:id="rId14"/>
    <p:sldId id="321" r:id="rId1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3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A40D"/>
    <a:srgbClr val="AB7942"/>
    <a:srgbClr val="FFFFFF"/>
    <a:srgbClr val="32AE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18" autoAdjust="0"/>
    <p:restoredTop sz="94616" autoAdjust="0"/>
  </p:normalViewPr>
  <p:slideViewPr>
    <p:cSldViewPr>
      <p:cViewPr varScale="1">
        <p:scale>
          <a:sx n="226" d="100"/>
          <a:sy n="226" d="100"/>
        </p:scale>
        <p:origin x="200" y="1136"/>
      </p:cViewPr>
      <p:guideLst>
        <p:guide orient="horz" pos="1393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20" Type="http://schemas.openxmlformats.org/officeDocument/2006/relationships/tableStyles" Target="tableStyles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Relationship Id="rId2" Type="http://schemas.openxmlformats.org/officeDocument/2006/relationships/image" Target="../media/image1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Relationship Id="rId2" Type="http://schemas.openxmlformats.org/officeDocument/2006/relationships/image" Target="../media/image18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4CD106-0280-324C-A42B-4E18AB917999}" type="datetimeFigureOut">
              <a:rPr lang="cs-CZ" smtClean="0"/>
              <a:t>09.03.18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 smtClean="0"/>
              <a:t>Po kliknutí můžete upravovat styly textu v předloze.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B63EBD-36E0-F44F-9E80-9C86A797193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06563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8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851920" y="1794902"/>
            <a:ext cx="5292080" cy="1080121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>
                <a:ea typeface="맑은 고딕" pitchFamily="50" charset="-127"/>
              </a:rPr>
              <a:t>FREE </a:t>
            </a:r>
          </a:p>
          <a:p>
            <a:r>
              <a:rPr lang="en-US" altLang="ko-KR" dirty="0">
                <a:ea typeface="맑은 고딕" pitchFamily="50" charset="-127"/>
              </a:rPr>
              <a:t>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851772" y="2947030"/>
            <a:ext cx="5292080" cy="48881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>
              <a:spcBef>
                <a:spcPts val="0"/>
              </a:spcBef>
              <a:defRPr/>
            </a:pPr>
            <a:r>
              <a:rPr lang="en-US" altLang="ko-KR" b="1" dirty="0"/>
              <a:t>INSERT THE TITLE 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 b="1" dirty="0"/>
              <a:t>OF YOUR PRESENTATION HERE</a:t>
            </a:r>
            <a:endParaRPr lang="en-US" altLang="ko-KR" dirty="0"/>
          </a:p>
        </p:txBody>
      </p:sp>
      <p:pic>
        <p:nvPicPr>
          <p:cNvPr id="1026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640" y="657349"/>
            <a:ext cx="1765300" cy="391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759754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208" y="1042230"/>
            <a:ext cx="2869272" cy="3474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7380312" y="1175233"/>
            <a:ext cx="1008112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643269" y="1261134"/>
            <a:ext cx="1654766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0137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4860032" y="0"/>
            <a:ext cx="36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4896032" y="1311750"/>
            <a:ext cx="180000" cy="25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4402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9144000" cy="30765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50635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131840" y="181632"/>
            <a:ext cx="601216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131840" y="757696"/>
            <a:ext cx="601216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146470" y="1131590"/>
            <a:ext cx="3059832" cy="40119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88771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411510"/>
            <a:ext cx="6444208" cy="43204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35622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223854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312086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21378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444208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6444208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986213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986213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93977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5536" y="3291830"/>
            <a:ext cx="8748464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5536" y="3867894"/>
            <a:ext cx="8748464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7544" y="339502"/>
            <a:ext cx="3312128" cy="28080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995936" y="339502"/>
            <a:ext cx="468052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99593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61619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23645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24261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2571750"/>
            <a:ext cx="9144000" cy="2571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2116108" y="843558"/>
            <a:ext cx="4896544" cy="34563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2116108" y="0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2116108" y="4948014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116108" y="3049518"/>
            <a:ext cx="4896544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116108" y="3625582"/>
            <a:ext cx="489654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2050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155985" y="1156325"/>
            <a:ext cx="816788" cy="1812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572242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414830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3311860" y="737642"/>
            <a:ext cx="2520280" cy="25202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2351" y="1139211"/>
            <a:ext cx="819298" cy="1818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484" y="938231"/>
            <a:ext cx="1584176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789484" y="938231"/>
            <a:ext cx="792088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35" y="2931790"/>
            <a:ext cx="945499" cy="2098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5998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3399842"/>
            <a:ext cx="9144000" cy="17436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4043561" y="2859782"/>
            <a:ext cx="1080120" cy="1080120"/>
          </a:xfrm>
          <a:prstGeom prst="ellipse">
            <a:avLst/>
          </a:prstGeom>
          <a:solidFill>
            <a:schemeClr val="accent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8057" y="3010192"/>
            <a:ext cx="351128" cy="779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6867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960850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43508" y="92609"/>
            <a:ext cx="8856984" cy="49582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32792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65584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698376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2328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4656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6984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932113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131590"/>
            <a:ext cx="7230270" cy="3677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513480" y="1626257"/>
            <a:ext cx="3465217" cy="25626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467544" y="3363838"/>
            <a:ext cx="3024336" cy="1008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6058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7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2" Type="http://schemas.openxmlformats.org/officeDocument/2006/relationships/slideLayout" Target="../slideLayouts/slideLayout4.xml"/><Relationship Id="rId3" Type="http://schemas.openxmlformats.org/officeDocument/2006/relationships/slideLayout" Target="../slideLayouts/slideLayout5.xml"/><Relationship Id="rId4" Type="http://schemas.openxmlformats.org/officeDocument/2006/relationships/slideLayout" Target="../slideLayouts/slideLayout6.xml"/><Relationship Id="rId5" Type="http://schemas.openxmlformats.org/officeDocument/2006/relationships/slideLayout" Target="../slideLayouts/slideLayout7.xml"/><Relationship Id="rId6" Type="http://schemas.openxmlformats.org/officeDocument/2006/relationships/slideLayout" Target="../slideLayouts/slideLayout8.xml"/><Relationship Id="rId7" Type="http://schemas.openxmlformats.org/officeDocument/2006/relationships/slideLayout" Target="../slideLayouts/slideLayout9.xml"/><Relationship Id="rId8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72" r:id="rId2"/>
    <p:sldLayoutId id="2147483670" r:id="rId3"/>
    <p:sldLayoutId id="2147483652" r:id="rId4"/>
    <p:sldLayoutId id="2147483671" r:id="rId5"/>
    <p:sldLayoutId id="2147483655" r:id="rId6"/>
    <p:sldLayoutId id="2147483662" r:id="rId7"/>
    <p:sldLayoutId id="2147483663" r:id="rId8"/>
    <p:sldLayoutId id="2147483665" r:id="rId9"/>
    <p:sldLayoutId id="2147483666" r:id="rId10"/>
    <p:sldLayoutId id="2147483667" r:id="rId11"/>
    <p:sldLayoutId id="2147483664" r:id="rId12"/>
    <p:sldLayoutId id="2147483668" r:id="rId13"/>
    <p:sldLayoutId id="2147483669" r:id="rId14"/>
    <p:sldLayoutId id="2147483656" r:id="rId15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10.png"/><Relationship Id="rId5" Type="http://schemas.microsoft.com/office/2007/relationships/hdphoto" Target="../media/hdphoto2.wdp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4" Type="http://schemas.openxmlformats.org/officeDocument/2006/relationships/package" Target="../embeddings/Dokument_Microsoft_Wordu7.docx"/><Relationship Id="rId5" Type="http://schemas.openxmlformats.org/officeDocument/2006/relationships/image" Target="../media/image20.emf"/><Relationship Id="rId6" Type="http://schemas.openxmlformats.org/officeDocument/2006/relationships/image" Target="../media/image10.png"/><Relationship Id="rId7" Type="http://schemas.microsoft.com/office/2007/relationships/hdphoto" Target="../media/hdphoto2.wdp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Relationship Id="rId3" Type="http://schemas.microsoft.com/office/2007/relationships/hdphoto" Target="../media/hdphoto2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Relationship Id="rId3" Type="http://schemas.microsoft.com/office/2007/relationships/hdphoto" Target="../media/hdphoto2.wdp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microsoft.com/office/2007/relationships/hdphoto" Target="../media/hdphoto2.wdp"/><Relationship Id="rId5" Type="http://schemas.openxmlformats.org/officeDocument/2006/relationships/oleObject" Target="../embeddings/oleObject1.bin"/><Relationship Id="rId6" Type="http://schemas.openxmlformats.org/officeDocument/2006/relationships/package" Target="../embeddings/Dokument_Microsoft_Wordu1.docx"/><Relationship Id="rId7" Type="http://schemas.openxmlformats.org/officeDocument/2006/relationships/image" Target="../media/image12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package" Target="../embeddings/Dokument_Microsoft_Wordu2.docx"/><Relationship Id="rId5" Type="http://schemas.openxmlformats.org/officeDocument/2006/relationships/image" Target="../media/image14.emf"/><Relationship Id="rId6" Type="http://schemas.openxmlformats.org/officeDocument/2006/relationships/image" Target="../media/image10.png"/><Relationship Id="rId7" Type="http://schemas.microsoft.com/office/2007/relationships/hdphoto" Target="../media/hdphoto2.wdp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Relationship Id="rId3" Type="http://schemas.microsoft.com/office/2007/relationships/hdphoto" Target="../media/hdphoto2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microsoft.com/office/2007/relationships/hdphoto" Target="../media/hdphoto2.wdp"/><Relationship Id="rId5" Type="http://schemas.openxmlformats.org/officeDocument/2006/relationships/oleObject" Target="../embeddings/oleObject3.bin"/><Relationship Id="rId6" Type="http://schemas.openxmlformats.org/officeDocument/2006/relationships/package" Target="../embeddings/Dokument_Microsoft_Wordu3.docx"/><Relationship Id="rId7" Type="http://schemas.openxmlformats.org/officeDocument/2006/relationships/image" Target="../media/image15.emf"/><Relationship Id="rId8" Type="http://schemas.openxmlformats.org/officeDocument/2006/relationships/oleObject" Target="../embeddings/oleObject4.bin"/><Relationship Id="rId9" Type="http://schemas.openxmlformats.org/officeDocument/2006/relationships/package" Target="../embeddings/Dokument_Microsoft_Wordu4.docx"/><Relationship Id="rId10" Type="http://schemas.openxmlformats.org/officeDocument/2006/relationships/image" Target="../media/image16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microsoft.com/office/2007/relationships/hdphoto" Target="../media/hdphoto2.wdp"/><Relationship Id="rId5" Type="http://schemas.openxmlformats.org/officeDocument/2006/relationships/oleObject" Target="../embeddings/oleObject5.bin"/><Relationship Id="rId6" Type="http://schemas.openxmlformats.org/officeDocument/2006/relationships/package" Target="../embeddings/Dokument_Microsoft_Wordu5.docx"/><Relationship Id="rId7" Type="http://schemas.openxmlformats.org/officeDocument/2006/relationships/image" Target="../media/image17.emf"/><Relationship Id="rId8" Type="http://schemas.openxmlformats.org/officeDocument/2006/relationships/oleObject" Target="../embeddings/oleObject6.bin"/><Relationship Id="rId9" Type="http://schemas.openxmlformats.org/officeDocument/2006/relationships/package" Target="../embeddings/Dokument_Microsoft_Wordu6.docx"/><Relationship Id="rId10" Type="http://schemas.openxmlformats.org/officeDocument/2006/relationships/image" Target="../media/image18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Obrázek 7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457200"/>
            <a:ext cx="2866856" cy="2375972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24336" y="2211710"/>
            <a:ext cx="5292080" cy="1080121"/>
          </a:xfrm>
        </p:spPr>
        <p:txBody>
          <a:bodyPr/>
          <a:lstStyle/>
          <a:p>
            <a:r>
              <a:rPr lang="en-US" altLang="ko-KR" sz="3600" b="1" dirty="0" err="1" smtClean="0">
                <a:latin typeface="Andale Mono" charset="0"/>
                <a:ea typeface="Andale Mono" charset="0"/>
                <a:cs typeface="Andale Mono" charset="0"/>
              </a:rPr>
              <a:t>Řízení</a:t>
            </a:r>
            <a:r>
              <a:rPr lang="en-US" altLang="ko-KR" sz="3600" b="1" dirty="0" smtClean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altLang="ko-KR" sz="3600" b="1" dirty="0" err="1" smtClean="0">
                <a:latin typeface="Andale Mono" charset="0"/>
                <a:ea typeface="Andale Mono" charset="0"/>
                <a:cs typeface="Andale Mono" charset="0"/>
              </a:rPr>
              <a:t>servomotoru</a:t>
            </a:r>
            <a:endParaRPr lang="en-US" altLang="ko-KR" sz="3600" b="1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3059832" y="3291830"/>
            <a:ext cx="5616624" cy="648072"/>
          </a:xfrm>
        </p:spPr>
        <p:txBody>
          <a:bodyPr/>
          <a:lstStyle/>
          <a:p>
            <a:pPr latinLnBrk="0" hangingPunct="0">
              <a:lnSpc>
                <a:spcPct val="150000"/>
              </a:lnSpc>
              <a:spcBef>
                <a:spcPts val="0"/>
              </a:spcBef>
              <a:defRPr/>
            </a:pPr>
            <a:r>
              <a:rPr lang="cs-CZ" sz="1200" smtClean="0">
                <a:latin typeface="Andale Mono" charset="0"/>
                <a:ea typeface="Andale Mono" charset="0"/>
                <a:cs typeface="Andale Mono" charset="0"/>
              </a:rPr>
              <a:t>DŮLEŽITOU OBLASTÍ ROBOTIKY JSOU POHONY. </a:t>
            </a:r>
            <a:r>
              <a:rPr lang="cs-CZ" sz="1200" dirty="0" smtClean="0">
                <a:latin typeface="Andale Mono" charset="0"/>
                <a:ea typeface="Andale Mono" charset="0"/>
                <a:cs typeface="Andale Mono" charset="0"/>
              </a:rPr>
              <a:t>TATO </a:t>
            </a:r>
            <a:r>
              <a:rPr lang="cs-CZ" sz="1200" dirty="0">
                <a:latin typeface="Andale Mono" charset="0"/>
                <a:ea typeface="Andale Mono" charset="0"/>
                <a:cs typeface="Andale Mono" charset="0"/>
              </a:rPr>
              <a:t>LEKCE SE BUDE ZABÝVAT ZÁKLADNÍM POUŽITÍM SERVOMOTORŮ</a:t>
            </a:r>
            <a:r>
              <a:rPr lang="cs-CZ" sz="1200" dirty="0" smtClean="0">
                <a:latin typeface="Andale Mono" charset="0"/>
                <a:ea typeface="Andale Mono" charset="0"/>
                <a:cs typeface="Andale Mono" charset="0"/>
              </a:rPr>
              <a:t>.</a:t>
            </a:r>
            <a:endParaRPr lang="en-US" altLang="ko-KR" sz="1200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cs-CZ"/>
          </a:p>
        </p:txBody>
      </p:sp>
      <p:grpSp>
        <p:nvGrpSpPr>
          <p:cNvPr id="21" name="Skupina 20"/>
          <p:cNvGrpSpPr/>
          <p:nvPr/>
        </p:nvGrpSpPr>
        <p:grpSpPr>
          <a:xfrm>
            <a:off x="7524328" y="199433"/>
            <a:ext cx="1416811" cy="432226"/>
            <a:chOff x="7524328" y="199433"/>
            <a:chExt cx="1416811" cy="432226"/>
          </a:xfrm>
        </p:grpSpPr>
        <p:pic>
          <p:nvPicPr>
            <p:cNvPr id="19" name="Obrázek 18"/>
            <p:cNvPicPr>
              <a:picLocks noChangeAspect="1"/>
            </p:cNvPicPr>
            <p:nvPr/>
          </p:nvPicPr>
          <p:blipFill>
            <a:blip r:embed="rId4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colorTemperature colorTemp="15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411772" y="199433"/>
              <a:ext cx="529367" cy="360218"/>
            </a:xfrm>
            <a:prstGeom prst="rect">
              <a:avLst/>
            </a:prstGeom>
          </p:spPr>
        </p:pic>
        <p:sp>
          <p:nvSpPr>
            <p:cNvPr id="20" name="TextovéPole 19"/>
            <p:cNvSpPr txBox="1"/>
            <p:nvPr/>
          </p:nvSpPr>
          <p:spPr>
            <a:xfrm>
              <a:off x="7524328" y="416215"/>
              <a:ext cx="9156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sz="800" b="1" smtClean="0">
                  <a:solidFill>
                    <a:schemeClr val="bg1"/>
                  </a:solidFill>
                  <a:latin typeface="Andale Mono" charset="0"/>
                  <a:ea typeface="Andale Mono" charset="0"/>
                  <a:cs typeface="Andale Mono" charset="0"/>
                </a:rPr>
                <a:t>PROGRAMOVÁNÍ</a:t>
              </a:r>
              <a:endParaRPr lang="cs-CZ" sz="800" b="1" dirty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-36512" y="0"/>
            <a:ext cx="2016224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 Placeholder 1"/>
          <p:cNvSpPr txBox="1">
            <a:spLocks/>
          </p:cNvSpPr>
          <p:nvPr/>
        </p:nvSpPr>
        <p:spPr>
          <a:xfrm>
            <a:off x="-36512" y="555526"/>
            <a:ext cx="1980220" cy="14404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1800" b="1" dirty="0" err="1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Ještě</a:t>
            </a:r>
            <a:r>
              <a:rPr lang="en-US" altLang="ko-KR" sz="1800" b="1" dirty="0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altLang="ko-KR" sz="1800" b="1" dirty="0" err="1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něco</a:t>
            </a:r>
            <a:r>
              <a:rPr lang="en-US" altLang="ko-KR" sz="1800" b="1" dirty="0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br>
              <a:rPr lang="en-US" altLang="ko-KR" sz="1800" b="1" dirty="0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</a:br>
            <a:r>
              <a:rPr lang="en-US" altLang="ko-KR" sz="1800" b="1" dirty="0" err="1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navíc</a:t>
            </a:r>
            <a:endParaRPr lang="ko-KR" altLang="en-US" sz="1800" b="1" dirty="0">
              <a:solidFill>
                <a:schemeClr val="bg1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grpSp>
        <p:nvGrpSpPr>
          <p:cNvPr id="8" name="Skupina 7"/>
          <p:cNvGrpSpPr/>
          <p:nvPr/>
        </p:nvGrpSpPr>
        <p:grpSpPr>
          <a:xfrm>
            <a:off x="395536" y="4659804"/>
            <a:ext cx="1416811" cy="432226"/>
            <a:chOff x="7524328" y="199433"/>
            <a:chExt cx="1416811" cy="432226"/>
          </a:xfrm>
        </p:grpSpPr>
        <p:pic>
          <p:nvPicPr>
            <p:cNvPr id="9" name="Obrázek 8"/>
            <p:cNvPicPr>
              <a:picLocks noChangeAspect="1"/>
            </p:cNvPicPr>
            <p:nvPr/>
          </p:nvPicPr>
          <p:blipFill>
            <a:blip r:embed="rId2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15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411772" y="199433"/>
              <a:ext cx="529367" cy="360218"/>
            </a:xfrm>
            <a:prstGeom prst="rect">
              <a:avLst/>
            </a:prstGeom>
          </p:spPr>
        </p:pic>
        <p:sp>
          <p:nvSpPr>
            <p:cNvPr id="10" name="TextovéPole 9"/>
            <p:cNvSpPr txBox="1"/>
            <p:nvPr/>
          </p:nvSpPr>
          <p:spPr>
            <a:xfrm>
              <a:off x="7524328" y="416215"/>
              <a:ext cx="9156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sz="800" b="1" smtClean="0">
                  <a:solidFill>
                    <a:schemeClr val="bg1"/>
                  </a:solidFill>
                  <a:latin typeface="Andale Mono" charset="0"/>
                  <a:ea typeface="Andale Mono" charset="0"/>
                  <a:cs typeface="Andale Mono" charset="0"/>
                </a:rPr>
                <a:t>PROGRAMOVÁNÍ</a:t>
              </a:r>
              <a:endParaRPr lang="cs-CZ" sz="800" b="1" dirty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endParaRPr>
            </a:p>
          </p:txBody>
        </p:sp>
      </p:grpSp>
      <p:sp>
        <p:nvSpPr>
          <p:cNvPr id="18" name="TextovéPole 17"/>
          <p:cNvSpPr txBox="1"/>
          <p:nvPr/>
        </p:nvSpPr>
        <p:spPr>
          <a:xfrm>
            <a:off x="2627784" y="555526"/>
            <a:ext cx="20361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600" b="1" dirty="0" smtClean="0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  <a:t>Schéma zapojení</a:t>
            </a:r>
          </a:p>
        </p:txBody>
      </p:sp>
      <p:pic>
        <p:nvPicPr>
          <p:cNvPr id="11" name="Obrázek 10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397"/>
          <a:stretch/>
        </p:blipFill>
        <p:spPr bwMode="auto">
          <a:xfrm>
            <a:off x="3707904" y="1923678"/>
            <a:ext cx="3565248" cy="246785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Obdélník 1"/>
          <p:cNvSpPr/>
          <p:nvPr/>
        </p:nvSpPr>
        <p:spPr>
          <a:xfrm>
            <a:off x="2627784" y="957957"/>
            <a:ext cx="554461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 hangingPunct="0"/>
            <a:r>
              <a:rPr lang="cs-CZ" sz="1200" dirty="0" smtClean="0">
                <a:solidFill>
                  <a:srgbClr val="595959"/>
                </a:solidFill>
                <a:latin typeface="Andale Mono" charset="0"/>
                <a:ea typeface="Andale Mono" charset="0"/>
                <a:cs typeface="Andale Mono" charset="0"/>
              </a:rPr>
              <a:t>Ovládejte servomotor pomocí potenciometru.</a:t>
            </a:r>
            <a:endParaRPr lang="cs-CZ" sz="1200" dirty="0">
              <a:latin typeface="Andale Mono" charset="0"/>
              <a:ea typeface="Andale Mono" charset="0"/>
              <a:cs typeface="Andale Mon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451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k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4574398"/>
              </p:ext>
            </p:extLst>
          </p:nvPr>
        </p:nvGraphicFramePr>
        <p:xfrm>
          <a:off x="3275856" y="987574"/>
          <a:ext cx="5575300" cy="302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Dokument" r:id="rId4" imgW="5575300" imgH="3022600" progId="Word.Document.12">
                  <p:embed/>
                </p:oleObj>
              </mc:Choice>
              <mc:Fallback>
                <p:oleObj name="Dokument" r:id="rId4" imgW="5575300" imgH="30226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275856" y="987574"/>
                        <a:ext cx="5575300" cy="302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13"/>
          <p:cNvSpPr/>
          <p:nvPr/>
        </p:nvSpPr>
        <p:spPr>
          <a:xfrm>
            <a:off x="-36512" y="0"/>
            <a:ext cx="2016224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 Placeholder 1"/>
          <p:cNvSpPr txBox="1">
            <a:spLocks/>
          </p:cNvSpPr>
          <p:nvPr/>
        </p:nvSpPr>
        <p:spPr>
          <a:xfrm>
            <a:off x="-36512" y="555526"/>
            <a:ext cx="1980220" cy="14404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1800" b="1" dirty="0" err="1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Programový</a:t>
            </a:r>
            <a:r>
              <a:rPr lang="en-US" altLang="ko-KR" sz="1800" b="1" dirty="0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br>
              <a:rPr lang="en-US" altLang="ko-KR" sz="1800" b="1" dirty="0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</a:br>
            <a:r>
              <a:rPr lang="en-US" altLang="ko-KR" sz="1800" b="1" dirty="0" err="1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kód</a:t>
            </a:r>
            <a:endParaRPr lang="ko-KR" altLang="en-US" sz="1800" b="1" dirty="0">
              <a:solidFill>
                <a:schemeClr val="bg1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grpSp>
        <p:nvGrpSpPr>
          <p:cNvPr id="8" name="Skupina 7"/>
          <p:cNvGrpSpPr/>
          <p:nvPr/>
        </p:nvGrpSpPr>
        <p:grpSpPr>
          <a:xfrm>
            <a:off x="395536" y="4659804"/>
            <a:ext cx="1416811" cy="432226"/>
            <a:chOff x="7524328" y="199433"/>
            <a:chExt cx="1416811" cy="432226"/>
          </a:xfrm>
        </p:grpSpPr>
        <p:pic>
          <p:nvPicPr>
            <p:cNvPr id="9" name="Obrázek 8"/>
            <p:cNvPicPr>
              <a:picLocks noChangeAspect="1"/>
            </p:cNvPicPr>
            <p:nvPr/>
          </p:nvPicPr>
          <p:blipFill>
            <a:blip r:embed="rId6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colorTemperature colorTemp="15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411772" y="199433"/>
              <a:ext cx="529367" cy="360218"/>
            </a:xfrm>
            <a:prstGeom prst="rect">
              <a:avLst/>
            </a:prstGeom>
          </p:spPr>
        </p:pic>
        <p:sp>
          <p:nvSpPr>
            <p:cNvPr id="10" name="TextovéPole 9"/>
            <p:cNvSpPr txBox="1"/>
            <p:nvPr/>
          </p:nvSpPr>
          <p:spPr>
            <a:xfrm>
              <a:off x="7524328" y="416215"/>
              <a:ext cx="9156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sz="800" b="1" smtClean="0">
                  <a:solidFill>
                    <a:schemeClr val="bg1"/>
                  </a:solidFill>
                  <a:latin typeface="Andale Mono" charset="0"/>
                  <a:ea typeface="Andale Mono" charset="0"/>
                  <a:cs typeface="Andale Mono" charset="0"/>
                </a:rPr>
                <a:t>PROGRAMOVÁNÍ</a:t>
              </a:r>
              <a:endParaRPr lang="cs-CZ" sz="800" b="1" dirty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28824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-36512" y="0"/>
            <a:ext cx="2016224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 Placeholder 1"/>
          <p:cNvSpPr txBox="1">
            <a:spLocks/>
          </p:cNvSpPr>
          <p:nvPr/>
        </p:nvSpPr>
        <p:spPr>
          <a:xfrm>
            <a:off x="-36512" y="555526"/>
            <a:ext cx="1980220" cy="14404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1800" b="1" dirty="0" err="1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Úkoly</a:t>
            </a:r>
            <a:r>
              <a:rPr lang="en-US" altLang="ko-KR" sz="1800" b="1" dirty="0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 pro </a:t>
            </a:r>
            <a:br>
              <a:rPr lang="en-US" altLang="ko-KR" sz="1800" b="1" dirty="0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</a:br>
            <a:r>
              <a:rPr lang="en-US" altLang="ko-KR" sz="1800" b="1" dirty="0" err="1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vás</a:t>
            </a:r>
            <a:endParaRPr lang="ko-KR" altLang="en-US" sz="1800" b="1" dirty="0">
              <a:solidFill>
                <a:schemeClr val="bg1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grpSp>
        <p:nvGrpSpPr>
          <p:cNvPr id="8" name="Skupina 7"/>
          <p:cNvGrpSpPr/>
          <p:nvPr/>
        </p:nvGrpSpPr>
        <p:grpSpPr>
          <a:xfrm>
            <a:off x="395536" y="4659804"/>
            <a:ext cx="1416811" cy="432226"/>
            <a:chOff x="7524328" y="199433"/>
            <a:chExt cx="1416811" cy="432226"/>
          </a:xfrm>
        </p:grpSpPr>
        <p:pic>
          <p:nvPicPr>
            <p:cNvPr id="9" name="Obrázek 8"/>
            <p:cNvPicPr>
              <a:picLocks noChangeAspect="1"/>
            </p:cNvPicPr>
            <p:nvPr/>
          </p:nvPicPr>
          <p:blipFill>
            <a:blip r:embed="rId2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15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411772" y="199433"/>
              <a:ext cx="529367" cy="360218"/>
            </a:xfrm>
            <a:prstGeom prst="rect">
              <a:avLst/>
            </a:prstGeom>
          </p:spPr>
        </p:pic>
        <p:sp>
          <p:nvSpPr>
            <p:cNvPr id="10" name="TextovéPole 9"/>
            <p:cNvSpPr txBox="1"/>
            <p:nvPr/>
          </p:nvSpPr>
          <p:spPr>
            <a:xfrm>
              <a:off x="7524328" y="416215"/>
              <a:ext cx="9156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sz="800" b="1" smtClean="0">
                  <a:solidFill>
                    <a:schemeClr val="bg1"/>
                  </a:solidFill>
                  <a:latin typeface="Andale Mono" charset="0"/>
                  <a:ea typeface="Andale Mono" charset="0"/>
                  <a:cs typeface="Andale Mono" charset="0"/>
                </a:rPr>
                <a:t>PROGRAMOVÁNÍ</a:t>
              </a:r>
              <a:endParaRPr lang="cs-CZ" sz="800" b="1" dirty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endParaRPr>
            </a:p>
          </p:txBody>
        </p:sp>
      </p:grpSp>
      <p:sp>
        <p:nvSpPr>
          <p:cNvPr id="18" name="TextovéPole 17"/>
          <p:cNvSpPr txBox="1"/>
          <p:nvPr/>
        </p:nvSpPr>
        <p:spPr>
          <a:xfrm>
            <a:off x="2483768" y="915566"/>
            <a:ext cx="59766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 hangingPunct="0"/>
            <a:r>
              <a:rPr lang="cs-CZ" sz="1600" dirty="0" smtClean="0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  <a:t>Co </a:t>
            </a:r>
            <a:r>
              <a:rPr lang="cs-CZ" sz="1600" dirty="0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  <a:t>se bude dít, pokud změníte hodnoty první dvojce parametrů 0 a 1023 ve funkci </a:t>
            </a:r>
            <a:r>
              <a:rPr lang="cs-CZ" sz="1600" b="1" dirty="0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  <a:t>map()</a:t>
            </a:r>
            <a:r>
              <a:rPr lang="cs-CZ" sz="1600" dirty="0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  <a:t>.</a:t>
            </a:r>
          </a:p>
        </p:txBody>
      </p:sp>
      <p:sp>
        <p:nvSpPr>
          <p:cNvPr id="11" name="TextovéPole 10"/>
          <p:cNvSpPr txBox="1"/>
          <p:nvPr/>
        </p:nvSpPr>
        <p:spPr>
          <a:xfrm>
            <a:off x="2490286" y="2635047"/>
            <a:ext cx="59766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 hangingPunct="0"/>
            <a:r>
              <a:rPr lang="cs-CZ" sz="1600" dirty="0" smtClean="0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  <a:t>Co </a:t>
            </a:r>
            <a:r>
              <a:rPr lang="cs-CZ" sz="1600" dirty="0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  <a:t>se změní, když upravíte hodnoty druhé dvojce parametrů 0 a 179 ve funkci map().</a:t>
            </a:r>
          </a:p>
        </p:txBody>
      </p:sp>
    </p:spTree>
    <p:extLst>
      <p:ext uri="{BB962C8B-B14F-4D97-AF65-F5344CB8AC3E}">
        <p14:creationId xmlns:p14="http://schemas.microsoft.com/office/powerpoint/2010/main" val="1778348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-36512" y="0"/>
            <a:ext cx="2016224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 Placeholder 1"/>
          <p:cNvSpPr txBox="1">
            <a:spLocks/>
          </p:cNvSpPr>
          <p:nvPr/>
        </p:nvSpPr>
        <p:spPr>
          <a:xfrm>
            <a:off x="-36512" y="555526"/>
            <a:ext cx="1980220" cy="14404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1800" b="1" dirty="0" err="1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Otázka</a:t>
            </a:r>
            <a:r>
              <a:rPr lang="en-US" altLang="ko-KR" sz="1800" b="1" dirty="0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br>
              <a:rPr lang="en-US" altLang="ko-KR" sz="1800" b="1" dirty="0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</a:br>
            <a:r>
              <a:rPr lang="en-US" altLang="ko-KR" sz="1800" b="1" dirty="0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pro </a:t>
            </a:r>
            <a:r>
              <a:rPr lang="en-US" altLang="ko-KR" sz="1800" b="1" dirty="0" err="1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vás</a:t>
            </a:r>
            <a:endParaRPr lang="ko-KR" altLang="en-US" sz="1800" b="1" dirty="0">
              <a:solidFill>
                <a:schemeClr val="bg1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grpSp>
        <p:nvGrpSpPr>
          <p:cNvPr id="8" name="Skupina 7"/>
          <p:cNvGrpSpPr/>
          <p:nvPr/>
        </p:nvGrpSpPr>
        <p:grpSpPr>
          <a:xfrm>
            <a:off x="395536" y="4659804"/>
            <a:ext cx="1416811" cy="432226"/>
            <a:chOff x="7524328" y="199433"/>
            <a:chExt cx="1416811" cy="432226"/>
          </a:xfrm>
        </p:grpSpPr>
        <p:pic>
          <p:nvPicPr>
            <p:cNvPr id="9" name="Obrázek 8"/>
            <p:cNvPicPr>
              <a:picLocks noChangeAspect="1"/>
            </p:cNvPicPr>
            <p:nvPr/>
          </p:nvPicPr>
          <p:blipFill>
            <a:blip r:embed="rId2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15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411772" y="199433"/>
              <a:ext cx="529367" cy="360218"/>
            </a:xfrm>
            <a:prstGeom prst="rect">
              <a:avLst/>
            </a:prstGeom>
          </p:spPr>
        </p:pic>
        <p:sp>
          <p:nvSpPr>
            <p:cNvPr id="10" name="TextovéPole 9"/>
            <p:cNvSpPr txBox="1"/>
            <p:nvPr/>
          </p:nvSpPr>
          <p:spPr>
            <a:xfrm>
              <a:off x="7524328" y="416215"/>
              <a:ext cx="9156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sz="800" b="1" smtClean="0">
                  <a:solidFill>
                    <a:schemeClr val="bg1"/>
                  </a:solidFill>
                  <a:latin typeface="Andale Mono" charset="0"/>
                  <a:ea typeface="Andale Mono" charset="0"/>
                  <a:cs typeface="Andale Mono" charset="0"/>
                </a:rPr>
                <a:t>PROGRAMOVÁNÍ</a:t>
              </a:r>
              <a:endParaRPr lang="cs-CZ" sz="800" b="1" dirty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endParaRPr>
            </a:p>
          </p:txBody>
        </p:sp>
      </p:grpSp>
      <p:sp>
        <p:nvSpPr>
          <p:cNvPr id="11" name="TextovéPole 10"/>
          <p:cNvSpPr txBox="1"/>
          <p:nvPr/>
        </p:nvSpPr>
        <p:spPr>
          <a:xfrm>
            <a:off x="2843809" y="627534"/>
            <a:ext cx="56886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 hangingPunct="0"/>
            <a:r>
              <a:rPr lang="cs-CZ" sz="1600" b="1" dirty="0" smtClean="0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  <a:t>K </a:t>
            </a:r>
            <a:r>
              <a:rPr lang="cs-CZ" sz="1600" b="1" dirty="0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  <a:t>čemu si myslíte, že se servomotory využívají? </a:t>
            </a:r>
          </a:p>
        </p:txBody>
      </p:sp>
      <p:sp>
        <p:nvSpPr>
          <p:cNvPr id="2" name="TextovéPole 1"/>
          <p:cNvSpPr txBox="1"/>
          <p:nvPr/>
        </p:nvSpPr>
        <p:spPr>
          <a:xfrm>
            <a:off x="2930236" y="1946564"/>
            <a:ext cx="52421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 hangingPunct="0"/>
            <a:r>
              <a:rPr lang="cs-CZ" sz="1200" dirty="0">
                <a:latin typeface="Andale Mono" charset="0"/>
                <a:ea typeface="Andale Mono" charset="0"/>
                <a:cs typeface="Andale Mono" charset="0"/>
              </a:rPr>
              <a:t>Servomotory jsou motory pro pohony, u kterých lze na rozdíl od běžného </a:t>
            </a:r>
            <a:r>
              <a:rPr lang="cs-CZ" sz="1200" dirty="0" smtClean="0">
                <a:latin typeface="Andale Mono" charset="0"/>
                <a:ea typeface="Andale Mono" charset="0"/>
                <a:cs typeface="Andale Mono" charset="0"/>
              </a:rPr>
              <a:t>motoru </a:t>
            </a:r>
            <a:r>
              <a:rPr lang="cs-CZ" sz="1200" dirty="0">
                <a:latin typeface="Andale Mono" charset="0"/>
                <a:ea typeface="Andale Mono" charset="0"/>
                <a:cs typeface="Andale Mono" charset="0"/>
              </a:rPr>
              <a:t>nastavit přesnou polohu natočení </a:t>
            </a:r>
            <a:r>
              <a:rPr lang="cs-CZ" sz="1200" dirty="0" smtClean="0">
                <a:latin typeface="Andale Mono" charset="0"/>
                <a:ea typeface="Andale Mono" charset="0"/>
                <a:cs typeface="Andale Mono" charset="0"/>
              </a:rPr>
              <a:t>osy.</a:t>
            </a:r>
          </a:p>
          <a:p>
            <a:pPr latinLnBrk="0" hangingPunct="0"/>
            <a:endParaRPr lang="cs-CZ" sz="1200" dirty="0">
              <a:latin typeface="Andale Mono" charset="0"/>
              <a:ea typeface="Andale Mono" charset="0"/>
              <a:cs typeface="Andale Mono" charset="0"/>
            </a:endParaRPr>
          </a:p>
          <a:p>
            <a:pPr latinLnBrk="0" hangingPunct="0"/>
            <a:r>
              <a:rPr lang="cs-CZ" sz="1200" dirty="0" smtClean="0">
                <a:latin typeface="Andale Mono" charset="0"/>
                <a:ea typeface="Andale Mono" charset="0"/>
                <a:cs typeface="Andale Mono" charset="0"/>
              </a:rPr>
              <a:t>Používají </a:t>
            </a:r>
            <a:r>
              <a:rPr lang="cs-CZ" sz="1200" dirty="0">
                <a:latin typeface="Andale Mono" charset="0"/>
                <a:ea typeface="Andale Mono" charset="0"/>
                <a:cs typeface="Andale Mono" charset="0"/>
              </a:rPr>
              <a:t>se tam, kde je potřeba větší síla pro pohyb mechanických prvků: roboti a pohyb jejich ramen, automatické ostření fotoaparátu, posuvy obráběcích strojů, natáčení slunečních panelů atd.</a:t>
            </a:r>
          </a:p>
        </p:txBody>
      </p:sp>
    </p:spTree>
    <p:extLst>
      <p:ext uri="{BB962C8B-B14F-4D97-AF65-F5344CB8AC3E}">
        <p14:creationId xmlns:p14="http://schemas.microsoft.com/office/powerpoint/2010/main" val="907593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-36512" y="0"/>
            <a:ext cx="2016224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 Placeholder 1"/>
          <p:cNvSpPr txBox="1">
            <a:spLocks/>
          </p:cNvSpPr>
          <p:nvPr/>
        </p:nvSpPr>
        <p:spPr>
          <a:xfrm>
            <a:off x="-36512" y="555526"/>
            <a:ext cx="1980220" cy="14404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1800" b="1" dirty="0" err="1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Servomotory</a:t>
            </a:r>
            <a:endParaRPr lang="en-US" altLang="ko-KR" sz="1800" b="1" dirty="0" smtClean="0">
              <a:solidFill>
                <a:schemeClr val="bg1"/>
              </a:solidFill>
              <a:latin typeface="Andale Mono" charset="0"/>
              <a:ea typeface="Andale Mono" charset="0"/>
              <a:cs typeface="Andale Mono" charset="0"/>
            </a:endParaRPr>
          </a:p>
          <a:p>
            <a:pPr marL="0" indent="0" algn="r">
              <a:buNone/>
            </a:pPr>
            <a:r>
              <a:rPr lang="en-US" altLang="ko-KR" sz="1800" b="1" dirty="0" err="1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princip</a:t>
            </a:r>
            <a:endParaRPr lang="ko-KR" altLang="en-US" sz="1800" b="1" dirty="0">
              <a:solidFill>
                <a:schemeClr val="bg1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grpSp>
        <p:nvGrpSpPr>
          <p:cNvPr id="8" name="Skupina 7"/>
          <p:cNvGrpSpPr/>
          <p:nvPr/>
        </p:nvGrpSpPr>
        <p:grpSpPr>
          <a:xfrm>
            <a:off x="395536" y="4659804"/>
            <a:ext cx="1416811" cy="432226"/>
            <a:chOff x="7524328" y="199433"/>
            <a:chExt cx="1416811" cy="432226"/>
          </a:xfrm>
        </p:grpSpPr>
        <p:pic>
          <p:nvPicPr>
            <p:cNvPr id="9" name="Obrázek 8"/>
            <p:cNvPicPr>
              <a:picLocks noChangeAspect="1"/>
            </p:cNvPicPr>
            <p:nvPr/>
          </p:nvPicPr>
          <p:blipFill>
            <a:blip r:embed="rId2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15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411772" y="199433"/>
              <a:ext cx="529367" cy="360218"/>
            </a:xfrm>
            <a:prstGeom prst="rect">
              <a:avLst/>
            </a:prstGeom>
          </p:spPr>
        </p:pic>
        <p:sp>
          <p:nvSpPr>
            <p:cNvPr id="10" name="TextovéPole 9"/>
            <p:cNvSpPr txBox="1"/>
            <p:nvPr/>
          </p:nvSpPr>
          <p:spPr>
            <a:xfrm>
              <a:off x="7524328" y="416215"/>
              <a:ext cx="9156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sz="800" b="1" smtClean="0">
                  <a:solidFill>
                    <a:schemeClr val="bg1"/>
                  </a:solidFill>
                  <a:latin typeface="Andale Mono" charset="0"/>
                  <a:ea typeface="Andale Mono" charset="0"/>
                  <a:cs typeface="Andale Mono" charset="0"/>
                </a:rPr>
                <a:t>PROGRAMOVÁNÍ</a:t>
              </a:r>
              <a:endParaRPr lang="cs-CZ" sz="800" b="1" dirty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endParaRPr>
            </a:p>
          </p:txBody>
        </p:sp>
      </p:grpSp>
      <p:pic>
        <p:nvPicPr>
          <p:cNvPr id="12" name="Obrázek 11" descr="imgs/servo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6140" y="2067694"/>
            <a:ext cx="4137679" cy="237626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Obdélník 2"/>
          <p:cNvSpPr/>
          <p:nvPr/>
        </p:nvSpPr>
        <p:spPr>
          <a:xfrm>
            <a:off x="2483768" y="558392"/>
            <a:ext cx="610242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200" dirty="0">
                <a:solidFill>
                  <a:srgbClr val="595959"/>
                </a:solidFill>
                <a:latin typeface="Andale Mono" charset="0"/>
                <a:ea typeface="Andale Mono" charset="0"/>
                <a:cs typeface="Andale Mono" charset="0"/>
              </a:rPr>
              <a:t>Servomotor očekává puls každých 20 milisekund (</a:t>
            </a:r>
            <a:r>
              <a:rPr lang="cs-CZ" sz="1200" dirty="0" err="1">
                <a:solidFill>
                  <a:srgbClr val="595959"/>
                </a:solidFill>
                <a:latin typeface="Andale Mono" charset="0"/>
                <a:ea typeface="Andale Mono" charset="0"/>
                <a:cs typeface="Andale Mono" charset="0"/>
              </a:rPr>
              <a:t>ms</a:t>
            </a:r>
            <a:r>
              <a:rPr lang="cs-CZ" sz="1200" dirty="0">
                <a:solidFill>
                  <a:srgbClr val="595959"/>
                </a:solidFill>
                <a:latin typeface="Andale Mono" charset="0"/>
                <a:ea typeface="Andale Mono" charset="0"/>
                <a:cs typeface="Andale Mono" charset="0"/>
              </a:rPr>
              <a:t>) a délka impulsu určuje, jak daleko se motor otáčí. Například 1,5ms puls přivede motor do polohy 90 °. Kratší než 1,5 </a:t>
            </a:r>
            <a:r>
              <a:rPr lang="cs-CZ" sz="1200" dirty="0" err="1">
                <a:solidFill>
                  <a:srgbClr val="595959"/>
                </a:solidFill>
                <a:latin typeface="Andale Mono" charset="0"/>
                <a:ea typeface="Andale Mono" charset="0"/>
                <a:cs typeface="Andale Mono" charset="0"/>
              </a:rPr>
              <a:t>ms</a:t>
            </a:r>
            <a:r>
              <a:rPr lang="cs-CZ" sz="1200" dirty="0">
                <a:solidFill>
                  <a:srgbClr val="595959"/>
                </a:solidFill>
                <a:latin typeface="Andale Mono" charset="0"/>
                <a:ea typeface="Andale Mono" charset="0"/>
                <a:cs typeface="Andale Mono" charset="0"/>
              </a:rPr>
              <a:t> se pohybuje proti směru hodinových ručiček k poloze 0 ° a delší než 1,5 </a:t>
            </a:r>
            <a:r>
              <a:rPr lang="cs-CZ" sz="1200" dirty="0" err="1">
                <a:solidFill>
                  <a:srgbClr val="595959"/>
                </a:solidFill>
                <a:latin typeface="Andale Mono" charset="0"/>
                <a:ea typeface="Andale Mono" charset="0"/>
                <a:cs typeface="Andale Mono" charset="0"/>
              </a:rPr>
              <a:t>ms</a:t>
            </a:r>
            <a:r>
              <a:rPr lang="cs-CZ" sz="1200" dirty="0">
                <a:solidFill>
                  <a:srgbClr val="595959"/>
                </a:solidFill>
                <a:latin typeface="Andale Mono" charset="0"/>
                <a:ea typeface="Andale Mono" charset="0"/>
                <a:cs typeface="Andale Mono" charset="0"/>
              </a:rPr>
              <a:t> otáčí servomotorem ve směru hodinových ručiček směrem k 180 ° pozici.</a:t>
            </a:r>
            <a:r>
              <a:rPr lang="cs-CZ" sz="1200" dirty="0">
                <a:latin typeface="Andale Mono" charset="0"/>
                <a:ea typeface="Andale Mono" charset="0"/>
                <a:cs typeface="Andale Mono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72159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-36512" y="0"/>
            <a:ext cx="2016224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 Placeholder 1"/>
          <p:cNvSpPr txBox="1">
            <a:spLocks/>
          </p:cNvSpPr>
          <p:nvPr/>
        </p:nvSpPr>
        <p:spPr>
          <a:xfrm>
            <a:off x="-36512" y="555526"/>
            <a:ext cx="1980220" cy="14404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1800" b="1" dirty="0" err="1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Sestavení</a:t>
            </a:r>
            <a:r>
              <a:rPr lang="en-US" altLang="ko-KR" sz="1800" b="1" dirty="0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altLang="ko-KR" sz="1800" b="1" dirty="0" err="1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obvodu</a:t>
            </a:r>
            <a:endParaRPr lang="ko-KR" altLang="en-US" sz="1800" b="1" dirty="0">
              <a:solidFill>
                <a:schemeClr val="bg1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grpSp>
        <p:nvGrpSpPr>
          <p:cNvPr id="8" name="Skupina 7"/>
          <p:cNvGrpSpPr/>
          <p:nvPr/>
        </p:nvGrpSpPr>
        <p:grpSpPr>
          <a:xfrm>
            <a:off x="395536" y="4659804"/>
            <a:ext cx="1416811" cy="432226"/>
            <a:chOff x="7524328" y="199433"/>
            <a:chExt cx="1416811" cy="432226"/>
          </a:xfrm>
        </p:grpSpPr>
        <p:pic>
          <p:nvPicPr>
            <p:cNvPr id="9" name="Obrázek 8"/>
            <p:cNvPicPr>
              <a:picLocks noChangeAspect="1"/>
            </p:cNvPicPr>
            <p:nvPr/>
          </p:nvPicPr>
          <p:blipFill>
            <a:blip r:embed="rId3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5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411772" y="199433"/>
              <a:ext cx="529367" cy="360218"/>
            </a:xfrm>
            <a:prstGeom prst="rect">
              <a:avLst/>
            </a:prstGeom>
          </p:spPr>
        </p:pic>
        <p:sp>
          <p:nvSpPr>
            <p:cNvPr id="10" name="TextovéPole 9"/>
            <p:cNvSpPr txBox="1"/>
            <p:nvPr/>
          </p:nvSpPr>
          <p:spPr>
            <a:xfrm>
              <a:off x="7524328" y="416215"/>
              <a:ext cx="9156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sz="800" b="1" smtClean="0">
                  <a:solidFill>
                    <a:schemeClr val="bg1"/>
                  </a:solidFill>
                  <a:latin typeface="Andale Mono" charset="0"/>
                  <a:ea typeface="Andale Mono" charset="0"/>
                  <a:cs typeface="Andale Mono" charset="0"/>
                </a:rPr>
                <a:t>PROGRAMOVÁNÍ</a:t>
              </a:r>
              <a:endParaRPr lang="cs-CZ" sz="800" b="1" dirty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endParaRPr>
            </a:p>
          </p:txBody>
        </p:sp>
      </p:grpSp>
      <p:sp>
        <p:nvSpPr>
          <p:cNvPr id="11" name="TextovéPole 10"/>
          <p:cNvSpPr txBox="1"/>
          <p:nvPr/>
        </p:nvSpPr>
        <p:spPr>
          <a:xfrm>
            <a:off x="2843808" y="577012"/>
            <a:ext cx="27767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600" b="1" dirty="0" smtClean="0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  <a:t>Co budeme potřebovat?</a:t>
            </a:r>
            <a:endParaRPr lang="cs-CZ" sz="1600" b="1" dirty="0">
              <a:solidFill>
                <a:srgbClr val="AB7942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graphicFrame>
        <p:nvGraphicFramePr>
          <p:cNvPr id="2" name="Objek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1918370"/>
              </p:ext>
            </p:extLst>
          </p:nvPr>
        </p:nvGraphicFramePr>
        <p:xfrm>
          <a:off x="2915816" y="2164904"/>
          <a:ext cx="4298024" cy="17029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55" name="Dokument" r:id="rId6" imgW="5638800" imgH="2235200" progId="Word.Document.12">
                  <p:embed/>
                </p:oleObj>
              </mc:Choice>
              <mc:Fallback>
                <p:oleObj name="Dokument" r:id="rId6" imgW="5638800" imgH="22352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915816" y="2164904"/>
                        <a:ext cx="4298024" cy="17029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10339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-36512" y="0"/>
            <a:ext cx="2016224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 Placeholder 1"/>
          <p:cNvSpPr txBox="1">
            <a:spLocks/>
          </p:cNvSpPr>
          <p:nvPr/>
        </p:nvSpPr>
        <p:spPr>
          <a:xfrm>
            <a:off x="-36512" y="555526"/>
            <a:ext cx="1980220" cy="14404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1800" b="1" dirty="0" err="1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Elektronický</a:t>
            </a:r>
            <a:r>
              <a:rPr lang="en-US" altLang="ko-KR" sz="1800" b="1" dirty="0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altLang="ko-KR" sz="1800" b="1" dirty="0" err="1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obvod</a:t>
            </a:r>
            <a:endParaRPr lang="ko-KR" altLang="en-US" sz="1800" b="1" dirty="0">
              <a:solidFill>
                <a:schemeClr val="bg1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grpSp>
        <p:nvGrpSpPr>
          <p:cNvPr id="8" name="Skupina 7"/>
          <p:cNvGrpSpPr/>
          <p:nvPr/>
        </p:nvGrpSpPr>
        <p:grpSpPr>
          <a:xfrm>
            <a:off x="395536" y="4659804"/>
            <a:ext cx="1416811" cy="432226"/>
            <a:chOff x="7524328" y="199433"/>
            <a:chExt cx="1416811" cy="432226"/>
          </a:xfrm>
        </p:grpSpPr>
        <p:pic>
          <p:nvPicPr>
            <p:cNvPr id="9" name="Obrázek 8"/>
            <p:cNvPicPr>
              <a:picLocks noChangeAspect="1"/>
            </p:cNvPicPr>
            <p:nvPr/>
          </p:nvPicPr>
          <p:blipFill>
            <a:blip r:embed="rId2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15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411772" y="199433"/>
              <a:ext cx="529367" cy="360218"/>
            </a:xfrm>
            <a:prstGeom prst="rect">
              <a:avLst/>
            </a:prstGeom>
          </p:spPr>
        </p:pic>
        <p:sp>
          <p:nvSpPr>
            <p:cNvPr id="10" name="TextovéPole 9"/>
            <p:cNvSpPr txBox="1"/>
            <p:nvPr/>
          </p:nvSpPr>
          <p:spPr>
            <a:xfrm>
              <a:off x="7524328" y="416215"/>
              <a:ext cx="9156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sz="800" b="1" smtClean="0">
                  <a:solidFill>
                    <a:schemeClr val="bg1"/>
                  </a:solidFill>
                  <a:latin typeface="Andale Mono" charset="0"/>
                  <a:ea typeface="Andale Mono" charset="0"/>
                  <a:cs typeface="Andale Mono" charset="0"/>
                </a:rPr>
                <a:t>PROGRAMOVÁNÍ</a:t>
              </a:r>
              <a:endParaRPr lang="cs-CZ" sz="800" b="1" dirty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endParaRPr>
            </a:p>
          </p:txBody>
        </p:sp>
      </p:grpSp>
      <p:sp>
        <p:nvSpPr>
          <p:cNvPr id="18" name="TextovéPole 17"/>
          <p:cNvSpPr txBox="1"/>
          <p:nvPr/>
        </p:nvSpPr>
        <p:spPr>
          <a:xfrm>
            <a:off x="2627784" y="555526"/>
            <a:ext cx="20361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600" b="1" dirty="0" smtClean="0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  <a:t>Schéma zapojení</a:t>
            </a:r>
          </a:p>
        </p:txBody>
      </p:sp>
      <p:pic>
        <p:nvPicPr>
          <p:cNvPr id="12" name="Obrázek 11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395"/>
          <a:stretch/>
        </p:blipFill>
        <p:spPr bwMode="auto">
          <a:xfrm>
            <a:off x="3347864" y="1635646"/>
            <a:ext cx="3716497" cy="239643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342601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6742124"/>
              </p:ext>
            </p:extLst>
          </p:nvPr>
        </p:nvGraphicFramePr>
        <p:xfrm>
          <a:off x="2903538" y="963613"/>
          <a:ext cx="5575300" cy="285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73" name="Dokument" r:id="rId4" imgW="5575300" imgH="2857500" progId="Word.Document.12">
                  <p:embed/>
                </p:oleObj>
              </mc:Choice>
              <mc:Fallback>
                <p:oleObj name="Dokument" r:id="rId4" imgW="5575300" imgH="28575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903538" y="963613"/>
                        <a:ext cx="5575300" cy="2857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13"/>
          <p:cNvSpPr/>
          <p:nvPr/>
        </p:nvSpPr>
        <p:spPr>
          <a:xfrm>
            <a:off x="-36512" y="0"/>
            <a:ext cx="2016224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 Placeholder 1"/>
          <p:cNvSpPr txBox="1">
            <a:spLocks/>
          </p:cNvSpPr>
          <p:nvPr/>
        </p:nvSpPr>
        <p:spPr>
          <a:xfrm>
            <a:off x="-36512" y="555526"/>
            <a:ext cx="1980220" cy="14404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1800" b="1" dirty="0" err="1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Programový</a:t>
            </a:r>
            <a:r>
              <a:rPr lang="en-US" altLang="ko-KR" sz="1800" b="1" dirty="0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br>
              <a:rPr lang="en-US" altLang="ko-KR" sz="1800" b="1" dirty="0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</a:br>
            <a:r>
              <a:rPr lang="en-US" altLang="ko-KR" sz="1800" b="1" dirty="0" err="1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kód</a:t>
            </a:r>
            <a:endParaRPr lang="ko-KR" altLang="en-US" sz="1800" b="1" dirty="0">
              <a:solidFill>
                <a:schemeClr val="bg1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grpSp>
        <p:nvGrpSpPr>
          <p:cNvPr id="8" name="Skupina 7"/>
          <p:cNvGrpSpPr/>
          <p:nvPr/>
        </p:nvGrpSpPr>
        <p:grpSpPr>
          <a:xfrm>
            <a:off x="395536" y="4659804"/>
            <a:ext cx="1416811" cy="432226"/>
            <a:chOff x="7524328" y="199433"/>
            <a:chExt cx="1416811" cy="432226"/>
          </a:xfrm>
        </p:grpSpPr>
        <p:pic>
          <p:nvPicPr>
            <p:cNvPr id="9" name="Obrázek 8"/>
            <p:cNvPicPr>
              <a:picLocks noChangeAspect="1"/>
            </p:cNvPicPr>
            <p:nvPr/>
          </p:nvPicPr>
          <p:blipFill>
            <a:blip r:embed="rId6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colorTemperature colorTemp="15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411772" y="199433"/>
              <a:ext cx="529367" cy="360218"/>
            </a:xfrm>
            <a:prstGeom prst="rect">
              <a:avLst/>
            </a:prstGeom>
          </p:spPr>
        </p:pic>
        <p:sp>
          <p:nvSpPr>
            <p:cNvPr id="10" name="TextovéPole 9"/>
            <p:cNvSpPr txBox="1"/>
            <p:nvPr/>
          </p:nvSpPr>
          <p:spPr>
            <a:xfrm>
              <a:off x="7524328" y="416215"/>
              <a:ext cx="9156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sz="800" b="1" smtClean="0">
                  <a:solidFill>
                    <a:schemeClr val="bg1"/>
                  </a:solidFill>
                  <a:latin typeface="Andale Mono" charset="0"/>
                  <a:ea typeface="Andale Mono" charset="0"/>
                  <a:cs typeface="Andale Mono" charset="0"/>
                </a:rPr>
                <a:t>PROGRAMOVÁNÍ</a:t>
              </a:r>
              <a:endParaRPr lang="cs-CZ" sz="800" b="1" dirty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endParaRPr>
            </a:p>
          </p:txBody>
        </p:sp>
      </p:grpSp>
      <p:sp>
        <p:nvSpPr>
          <p:cNvPr id="4" name="TextovéPole 3"/>
          <p:cNvSpPr txBox="1"/>
          <p:nvPr/>
        </p:nvSpPr>
        <p:spPr>
          <a:xfrm>
            <a:off x="5055944" y="915566"/>
            <a:ext cx="19688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100" dirty="0">
                <a:solidFill>
                  <a:schemeClr val="bg1">
                    <a:lumMod val="50000"/>
                  </a:schemeClr>
                </a:solidFill>
                <a:latin typeface="Andale Mono" charset="0"/>
                <a:ea typeface="Andale Mono" charset="0"/>
                <a:cs typeface="Andale Mono" charset="0"/>
              </a:rPr>
              <a:t>// Připojení knihovny</a:t>
            </a:r>
          </a:p>
        </p:txBody>
      </p:sp>
      <p:sp>
        <p:nvSpPr>
          <p:cNvPr id="12" name="TextovéPole 11"/>
          <p:cNvSpPr txBox="1"/>
          <p:nvPr/>
        </p:nvSpPr>
        <p:spPr>
          <a:xfrm>
            <a:off x="5055944" y="1234606"/>
            <a:ext cx="38379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100" dirty="0">
                <a:solidFill>
                  <a:schemeClr val="bg1">
                    <a:lumMod val="50000"/>
                  </a:schemeClr>
                </a:solidFill>
                <a:latin typeface="Andale Mono" charset="0"/>
                <a:ea typeface="Andale Mono" charset="0"/>
                <a:cs typeface="Andale Mono" charset="0"/>
              </a:rPr>
              <a:t>// V</a:t>
            </a:r>
            <a:r>
              <a:rPr lang="cs-CZ" sz="1100" dirty="0" smtClean="0">
                <a:solidFill>
                  <a:schemeClr val="bg1">
                    <a:lumMod val="50000"/>
                  </a:schemeClr>
                </a:solidFill>
                <a:latin typeface="Andale Mono" charset="0"/>
                <a:ea typeface="Andale Mono" charset="0"/>
                <a:cs typeface="Andale Mono" charset="0"/>
              </a:rPr>
              <a:t>ytvoření instance třídy pro každý motor</a:t>
            </a:r>
            <a:endParaRPr lang="cs-CZ" sz="1100" dirty="0">
              <a:solidFill>
                <a:schemeClr val="bg1">
                  <a:lumMod val="50000"/>
                </a:schemeClr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13" name="TextovéPole 12"/>
          <p:cNvSpPr txBox="1"/>
          <p:nvPr/>
        </p:nvSpPr>
        <p:spPr>
          <a:xfrm>
            <a:off x="5055944" y="1419163"/>
            <a:ext cx="19688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100" dirty="0" smtClean="0">
                <a:solidFill>
                  <a:schemeClr val="bg1">
                    <a:lumMod val="50000"/>
                  </a:schemeClr>
                </a:solidFill>
                <a:latin typeface="Andale Mono" charset="0"/>
                <a:ea typeface="Andale Mono" charset="0"/>
                <a:cs typeface="Andale Mono" charset="0"/>
              </a:rPr>
              <a:t>// Pozice servomotoru</a:t>
            </a:r>
            <a:endParaRPr lang="cs-CZ" sz="1100" dirty="0">
              <a:solidFill>
                <a:schemeClr val="bg1">
                  <a:lumMod val="50000"/>
                </a:schemeClr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15" name="TextovéPole 14"/>
          <p:cNvSpPr txBox="1"/>
          <p:nvPr/>
        </p:nvSpPr>
        <p:spPr>
          <a:xfrm>
            <a:off x="5088589" y="2104612"/>
            <a:ext cx="349807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100" dirty="0">
                <a:solidFill>
                  <a:schemeClr val="bg1">
                    <a:lumMod val="50000"/>
                  </a:schemeClr>
                </a:solidFill>
                <a:latin typeface="Andale Mono" charset="0"/>
                <a:ea typeface="Andale Mono" charset="0"/>
                <a:cs typeface="Andale Mono" charset="0"/>
              </a:rPr>
              <a:t>// </a:t>
            </a:r>
            <a:r>
              <a:rPr lang="cs-CZ" sz="1100" dirty="0" smtClean="0">
                <a:solidFill>
                  <a:schemeClr val="bg1">
                    <a:lumMod val="50000"/>
                  </a:schemeClr>
                </a:solidFill>
                <a:latin typeface="Andale Mono" charset="0"/>
                <a:ea typeface="Andale Mono" charset="0"/>
                <a:cs typeface="Andale Mono" charset="0"/>
              </a:rPr>
              <a:t>Definice pinu, na který se připojuje</a:t>
            </a:r>
            <a:br>
              <a:rPr lang="cs-CZ" sz="1100" dirty="0" smtClean="0">
                <a:solidFill>
                  <a:schemeClr val="bg1">
                    <a:lumMod val="50000"/>
                  </a:schemeClr>
                </a:solidFill>
                <a:latin typeface="Andale Mono" charset="0"/>
                <a:ea typeface="Andale Mono" charset="0"/>
                <a:cs typeface="Andale Mono" charset="0"/>
              </a:rPr>
            </a:br>
            <a:r>
              <a:rPr lang="cs-CZ" sz="1100" dirty="0" smtClean="0">
                <a:solidFill>
                  <a:schemeClr val="bg1">
                    <a:lumMod val="50000"/>
                  </a:schemeClr>
                </a:solidFill>
                <a:latin typeface="Andale Mono" charset="0"/>
                <a:ea typeface="Andale Mono" charset="0"/>
                <a:cs typeface="Andale Mono" charset="0"/>
              </a:rPr>
              <a:t>// signální vodič servomotoru</a:t>
            </a:r>
            <a:endParaRPr lang="cs-CZ" sz="1100" dirty="0">
              <a:solidFill>
                <a:schemeClr val="bg1">
                  <a:lumMod val="50000"/>
                </a:schemeClr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16" name="TextovéPole 15"/>
          <p:cNvSpPr txBox="1"/>
          <p:nvPr/>
        </p:nvSpPr>
        <p:spPr>
          <a:xfrm>
            <a:off x="5078392" y="2928451"/>
            <a:ext cx="28184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100" dirty="0">
                <a:solidFill>
                  <a:schemeClr val="bg1">
                    <a:lumMod val="50000"/>
                  </a:schemeClr>
                </a:solidFill>
                <a:latin typeface="Andale Mono" charset="0"/>
                <a:ea typeface="Andale Mono" charset="0"/>
                <a:cs typeface="Andale Mono" charset="0"/>
              </a:rPr>
              <a:t>// </a:t>
            </a:r>
            <a:r>
              <a:rPr lang="cs-CZ" sz="1100" dirty="0" smtClean="0">
                <a:solidFill>
                  <a:schemeClr val="bg1">
                    <a:lumMod val="50000"/>
                  </a:schemeClr>
                </a:solidFill>
                <a:latin typeface="Andale Mono" charset="0"/>
                <a:ea typeface="Andale Mono" charset="0"/>
                <a:cs typeface="Andale Mono" charset="0"/>
              </a:rPr>
              <a:t>Nastavení pozice servomotoru</a:t>
            </a:r>
            <a:endParaRPr lang="cs-CZ" sz="1100" dirty="0">
              <a:solidFill>
                <a:schemeClr val="bg1">
                  <a:lumMod val="50000"/>
                </a:schemeClr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2335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/>
      <p:bldP spid="13" grpId="0"/>
      <p:bldP spid="15" grpId="0"/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-36512" y="0"/>
            <a:ext cx="2016224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 Placeholder 1"/>
          <p:cNvSpPr txBox="1">
            <a:spLocks/>
          </p:cNvSpPr>
          <p:nvPr/>
        </p:nvSpPr>
        <p:spPr>
          <a:xfrm>
            <a:off x="-36512" y="555526"/>
            <a:ext cx="1980220" cy="14404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1800" b="1" dirty="0" err="1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Otázka</a:t>
            </a:r>
            <a:r>
              <a:rPr lang="en-US" altLang="ko-KR" sz="1800" b="1" dirty="0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 pro </a:t>
            </a:r>
            <a:br>
              <a:rPr lang="en-US" altLang="ko-KR" sz="1800" b="1" dirty="0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</a:br>
            <a:r>
              <a:rPr lang="en-US" altLang="ko-KR" sz="1800" b="1" dirty="0" err="1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vás</a:t>
            </a:r>
            <a:endParaRPr lang="ko-KR" altLang="en-US" sz="1800" b="1" dirty="0">
              <a:solidFill>
                <a:schemeClr val="bg1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grpSp>
        <p:nvGrpSpPr>
          <p:cNvPr id="8" name="Skupina 7"/>
          <p:cNvGrpSpPr/>
          <p:nvPr/>
        </p:nvGrpSpPr>
        <p:grpSpPr>
          <a:xfrm>
            <a:off x="395536" y="4659804"/>
            <a:ext cx="1416811" cy="432226"/>
            <a:chOff x="7524328" y="199433"/>
            <a:chExt cx="1416811" cy="432226"/>
          </a:xfrm>
        </p:grpSpPr>
        <p:pic>
          <p:nvPicPr>
            <p:cNvPr id="9" name="Obrázek 8"/>
            <p:cNvPicPr>
              <a:picLocks noChangeAspect="1"/>
            </p:cNvPicPr>
            <p:nvPr/>
          </p:nvPicPr>
          <p:blipFill>
            <a:blip r:embed="rId2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15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411772" y="199433"/>
              <a:ext cx="529367" cy="360218"/>
            </a:xfrm>
            <a:prstGeom prst="rect">
              <a:avLst/>
            </a:prstGeom>
          </p:spPr>
        </p:pic>
        <p:sp>
          <p:nvSpPr>
            <p:cNvPr id="10" name="TextovéPole 9"/>
            <p:cNvSpPr txBox="1"/>
            <p:nvPr/>
          </p:nvSpPr>
          <p:spPr>
            <a:xfrm>
              <a:off x="7524328" y="416215"/>
              <a:ext cx="9156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sz="800" b="1" smtClean="0">
                  <a:solidFill>
                    <a:schemeClr val="bg1"/>
                  </a:solidFill>
                  <a:latin typeface="Andale Mono" charset="0"/>
                  <a:ea typeface="Andale Mono" charset="0"/>
                  <a:cs typeface="Andale Mono" charset="0"/>
                </a:rPr>
                <a:t>PROGRAMOVÁNÍ</a:t>
              </a:r>
              <a:endParaRPr lang="cs-CZ" sz="800" b="1" dirty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endParaRPr>
            </a:p>
          </p:txBody>
        </p:sp>
      </p:grpSp>
      <p:sp>
        <p:nvSpPr>
          <p:cNvPr id="18" name="TextovéPole 17"/>
          <p:cNvSpPr txBox="1"/>
          <p:nvPr/>
        </p:nvSpPr>
        <p:spPr>
          <a:xfrm>
            <a:off x="2483768" y="555526"/>
            <a:ext cx="59766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 hangingPunct="0"/>
            <a:r>
              <a:rPr lang="cs-CZ" sz="1600" dirty="0" smtClean="0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  <a:t>Co </a:t>
            </a:r>
            <a:r>
              <a:rPr lang="cs-CZ" sz="1600" dirty="0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  <a:t>se stane když změníte hodnotu ve funkci </a:t>
            </a:r>
            <a:r>
              <a:rPr lang="cs-CZ" sz="1600" b="1" dirty="0" err="1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  <a:t>delay</a:t>
            </a:r>
            <a:r>
              <a:rPr lang="cs-CZ" sz="1600" b="1" dirty="0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  <a:t>()</a:t>
            </a:r>
            <a:r>
              <a:rPr lang="cs-CZ" sz="1600" dirty="0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  <a:t>?</a:t>
            </a:r>
          </a:p>
        </p:txBody>
      </p:sp>
      <p:sp>
        <p:nvSpPr>
          <p:cNvPr id="2" name="Obdélník 1"/>
          <p:cNvSpPr/>
          <p:nvPr/>
        </p:nvSpPr>
        <p:spPr>
          <a:xfrm>
            <a:off x="2483768" y="1536834"/>
            <a:ext cx="4572000" cy="45910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lnSpc>
                <a:spcPts val="1400"/>
              </a:lnSpc>
              <a:spcAft>
                <a:spcPts val="400"/>
              </a:spcAft>
              <a:buClr>
                <a:srgbClr val="C21E68"/>
              </a:buClr>
            </a:pPr>
            <a:r>
              <a:rPr lang="cs-CZ" sz="1200" dirty="0">
                <a:solidFill>
                  <a:srgbClr val="595959"/>
                </a:solidFill>
                <a:latin typeface="Andale Mono" charset="0"/>
                <a:ea typeface="Andale Mono" charset="0"/>
                <a:cs typeface="Andale Mono" charset="0"/>
              </a:rPr>
              <a:t>Změnou hodnoty se bude měnit rychlost natočení servomotoru.  </a:t>
            </a:r>
            <a:endParaRPr lang="cs-CZ" sz="1200" b="1" dirty="0">
              <a:solidFill>
                <a:srgbClr val="595959"/>
              </a:solidFill>
              <a:effectLst/>
              <a:latin typeface="Andale Mono" charset="0"/>
              <a:ea typeface="Andale Mono" charset="0"/>
              <a:cs typeface="Andale Mon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405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3"/>
          <p:cNvSpPr/>
          <p:nvPr/>
        </p:nvSpPr>
        <p:spPr>
          <a:xfrm>
            <a:off x="-36512" y="0"/>
            <a:ext cx="2016224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 Placeholder 1"/>
          <p:cNvSpPr txBox="1">
            <a:spLocks/>
          </p:cNvSpPr>
          <p:nvPr/>
        </p:nvSpPr>
        <p:spPr>
          <a:xfrm>
            <a:off x="-36512" y="555526"/>
            <a:ext cx="1980220" cy="14404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1800" b="1" dirty="0" err="1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Úkol</a:t>
            </a:r>
            <a:r>
              <a:rPr lang="en-US" altLang="ko-KR" sz="1800" b="1" dirty="0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 pro </a:t>
            </a:r>
            <a:br>
              <a:rPr lang="en-US" altLang="ko-KR" sz="1800" b="1" dirty="0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</a:br>
            <a:r>
              <a:rPr lang="en-US" altLang="ko-KR" sz="1800" b="1" dirty="0" err="1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vás</a:t>
            </a:r>
            <a:endParaRPr lang="ko-KR" altLang="en-US" sz="1800" b="1" dirty="0">
              <a:solidFill>
                <a:schemeClr val="bg1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grpSp>
        <p:nvGrpSpPr>
          <p:cNvPr id="8" name="Skupina 7"/>
          <p:cNvGrpSpPr/>
          <p:nvPr/>
        </p:nvGrpSpPr>
        <p:grpSpPr>
          <a:xfrm>
            <a:off x="395536" y="4659804"/>
            <a:ext cx="1416811" cy="432226"/>
            <a:chOff x="7524328" y="199433"/>
            <a:chExt cx="1416811" cy="432226"/>
          </a:xfrm>
        </p:grpSpPr>
        <p:pic>
          <p:nvPicPr>
            <p:cNvPr id="9" name="Obrázek 8"/>
            <p:cNvPicPr>
              <a:picLocks noChangeAspect="1"/>
            </p:cNvPicPr>
            <p:nvPr/>
          </p:nvPicPr>
          <p:blipFill>
            <a:blip r:embed="rId3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5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411772" y="199433"/>
              <a:ext cx="529367" cy="360218"/>
            </a:xfrm>
            <a:prstGeom prst="rect">
              <a:avLst/>
            </a:prstGeom>
          </p:spPr>
        </p:pic>
        <p:sp>
          <p:nvSpPr>
            <p:cNvPr id="10" name="TextovéPole 9"/>
            <p:cNvSpPr txBox="1"/>
            <p:nvPr/>
          </p:nvSpPr>
          <p:spPr>
            <a:xfrm>
              <a:off x="7524328" y="416215"/>
              <a:ext cx="9156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sz="800" b="1" smtClean="0">
                  <a:solidFill>
                    <a:schemeClr val="bg1"/>
                  </a:solidFill>
                  <a:latin typeface="Andale Mono" charset="0"/>
                  <a:ea typeface="Andale Mono" charset="0"/>
                  <a:cs typeface="Andale Mono" charset="0"/>
                </a:rPr>
                <a:t>PROGRAMOVÁNÍ</a:t>
              </a:r>
              <a:endParaRPr lang="cs-CZ" sz="800" b="1" dirty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endParaRPr>
            </a:p>
          </p:txBody>
        </p:sp>
      </p:grpSp>
      <p:sp>
        <p:nvSpPr>
          <p:cNvPr id="18" name="TextovéPole 17"/>
          <p:cNvSpPr txBox="1"/>
          <p:nvPr/>
        </p:nvSpPr>
        <p:spPr>
          <a:xfrm>
            <a:off x="2411760" y="604099"/>
            <a:ext cx="5976664" cy="830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 hangingPunct="0"/>
            <a:r>
              <a:rPr lang="cs-CZ" sz="1600" dirty="0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  <a:t>Změňte program tak, aby se postupně osa servomotoru nastavila do pozic 10°, 40°, 80°, 120°, 160°.</a:t>
            </a:r>
          </a:p>
        </p:txBody>
      </p:sp>
      <p:cxnSp>
        <p:nvCxnSpPr>
          <p:cNvPr id="11" name="Přímá spojnice 10"/>
          <p:cNvCxnSpPr/>
          <p:nvPr/>
        </p:nvCxnSpPr>
        <p:spPr>
          <a:xfrm flipH="1">
            <a:off x="5343426" y="1923677"/>
            <a:ext cx="2023" cy="23762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Objek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5376899"/>
              </p:ext>
            </p:extLst>
          </p:nvPr>
        </p:nvGraphicFramePr>
        <p:xfrm>
          <a:off x="2555776" y="2094085"/>
          <a:ext cx="5575301" cy="170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93" name="Dokument" r:id="rId6" imgW="5575300" imgH="1701800" progId="Word.Document.12">
                  <p:embed/>
                </p:oleObj>
              </mc:Choice>
              <mc:Fallback>
                <p:oleObj name="Dokument" r:id="rId6" imgW="5575300" imgH="17018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555776" y="2094085"/>
                        <a:ext cx="5575301" cy="170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k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9125778"/>
              </p:ext>
            </p:extLst>
          </p:nvPr>
        </p:nvGraphicFramePr>
        <p:xfrm>
          <a:off x="5724128" y="1789534"/>
          <a:ext cx="6413500" cy="243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94" name="Dokument" r:id="rId9" imgW="6413500" imgH="2438400" progId="Word.Document.12">
                  <p:embed/>
                </p:oleObj>
              </mc:Choice>
              <mc:Fallback>
                <p:oleObj name="Dokument" r:id="rId9" imgW="6413500" imgH="24384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724128" y="1789534"/>
                        <a:ext cx="6413500" cy="2438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19498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3"/>
          <p:cNvSpPr/>
          <p:nvPr/>
        </p:nvSpPr>
        <p:spPr>
          <a:xfrm>
            <a:off x="-36512" y="0"/>
            <a:ext cx="2016224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 Placeholder 1"/>
          <p:cNvSpPr txBox="1">
            <a:spLocks/>
          </p:cNvSpPr>
          <p:nvPr/>
        </p:nvSpPr>
        <p:spPr>
          <a:xfrm>
            <a:off x="-36512" y="555526"/>
            <a:ext cx="1980220" cy="14404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1800" b="1" dirty="0" err="1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Úkol</a:t>
            </a:r>
            <a:r>
              <a:rPr lang="en-US" altLang="ko-KR" sz="1800" b="1" dirty="0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 pro </a:t>
            </a:r>
            <a:br>
              <a:rPr lang="en-US" altLang="ko-KR" sz="1800" b="1" dirty="0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</a:br>
            <a:r>
              <a:rPr lang="en-US" altLang="ko-KR" sz="1800" b="1" dirty="0" err="1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vás</a:t>
            </a:r>
            <a:endParaRPr lang="ko-KR" altLang="en-US" sz="1800" b="1" dirty="0">
              <a:solidFill>
                <a:schemeClr val="bg1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grpSp>
        <p:nvGrpSpPr>
          <p:cNvPr id="8" name="Skupina 7"/>
          <p:cNvGrpSpPr/>
          <p:nvPr/>
        </p:nvGrpSpPr>
        <p:grpSpPr>
          <a:xfrm>
            <a:off x="395536" y="4659804"/>
            <a:ext cx="1416811" cy="432226"/>
            <a:chOff x="7524328" y="199433"/>
            <a:chExt cx="1416811" cy="432226"/>
          </a:xfrm>
        </p:grpSpPr>
        <p:pic>
          <p:nvPicPr>
            <p:cNvPr id="9" name="Obrázek 8"/>
            <p:cNvPicPr>
              <a:picLocks noChangeAspect="1"/>
            </p:cNvPicPr>
            <p:nvPr/>
          </p:nvPicPr>
          <p:blipFill>
            <a:blip r:embed="rId3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5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411772" y="199433"/>
              <a:ext cx="529367" cy="360218"/>
            </a:xfrm>
            <a:prstGeom prst="rect">
              <a:avLst/>
            </a:prstGeom>
          </p:spPr>
        </p:pic>
        <p:sp>
          <p:nvSpPr>
            <p:cNvPr id="10" name="TextovéPole 9"/>
            <p:cNvSpPr txBox="1"/>
            <p:nvPr/>
          </p:nvSpPr>
          <p:spPr>
            <a:xfrm>
              <a:off x="7524328" y="416215"/>
              <a:ext cx="9156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sz="800" b="1" smtClean="0">
                  <a:solidFill>
                    <a:schemeClr val="bg1"/>
                  </a:solidFill>
                  <a:latin typeface="Andale Mono" charset="0"/>
                  <a:ea typeface="Andale Mono" charset="0"/>
                  <a:cs typeface="Andale Mono" charset="0"/>
                </a:rPr>
                <a:t>PROGRAMOVÁNÍ</a:t>
              </a:r>
              <a:endParaRPr lang="cs-CZ" sz="800" b="1" dirty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endParaRPr>
            </a:p>
          </p:txBody>
        </p:sp>
      </p:grpSp>
      <p:sp>
        <p:nvSpPr>
          <p:cNvPr id="18" name="TextovéPole 17"/>
          <p:cNvSpPr txBox="1"/>
          <p:nvPr/>
        </p:nvSpPr>
        <p:spPr>
          <a:xfrm>
            <a:off x="2411760" y="592296"/>
            <a:ext cx="597666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 hangingPunct="0"/>
            <a:r>
              <a:rPr lang="cs-CZ" sz="1600" dirty="0" smtClean="0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  <a:t>Napište </a:t>
            </a:r>
            <a:r>
              <a:rPr lang="cs-CZ" sz="1600" dirty="0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  <a:t>program, který bude otáčet osou servomotoru od 0° do 180°. Po dosažení krajní pozice se bude otáčet zpět. Využijte k tomu znalostí cyklu </a:t>
            </a:r>
            <a:r>
              <a:rPr lang="cs-CZ" sz="1600" b="1" dirty="0" err="1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  <a:t>for</a:t>
            </a:r>
            <a:r>
              <a:rPr lang="cs-CZ" sz="1600" dirty="0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  <a:t>.</a:t>
            </a:r>
          </a:p>
        </p:txBody>
      </p:sp>
      <p:graphicFrame>
        <p:nvGraphicFramePr>
          <p:cNvPr id="24" name="Objek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268358"/>
              </p:ext>
            </p:extLst>
          </p:nvPr>
        </p:nvGraphicFramePr>
        <p:xfrm>
          <a:off x="2007033" y="1203598"/>
          <a:ext cx="6477000" cy="224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90" name="Dokument" r:id="rId6" imgW="6477000" imgH="2247900" progId="Word.Document.12">
                  <p:embed/>
                </p:oleObj>
              </mc:Choice>
              <mc:Fallback>
                <p:oleObj name="Dokument" r:id="rId6" imgW="6477000" imgH="22479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007033" y="1203598"/>
                        <a:ext cx="6477000" cy="2247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k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813550"/>
              </p:ext>
            </p:extLst>
          </p:nvPr>
        </p:nvGraphicFramePr>
        <p:xfrm>
          <a:off x="3995936" y="1184374"/>
          <a:ext cx="6477000" cy="340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91" name="Dokument" r:id="rId9" imgW="6477000" imgH="3403600" progId="Word.Document.12">
                  <p:embed/>
                </p:oleObj>
              </mc:Choice>
              <mc:Fallback>
                <p:oleObj name="Dokument" r:id="rId9" imgW="6477000" imgH="34036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995936" y="1184374"/>
                        <a:ext cx="6477000" cy="3403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6" name="Přímá spojnice 25"/>
          <p:cNvCxnSpPr/>
          <p:nvPr/>
        </p:nvCxnSpPr>
        <p:spPr>
          <a:xfrm flipH="1">
            <a:off x="4211960" y="1995934"/>
            <a:ext cx="2024" cy="26638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7810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over and End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2AEB8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4034</TotalTime>
  <Words>315</Words>
  <Application>Microsoft Macintosh PowerPoint</Application>
  <PresentationFormat>Předvádění na obrazovce (16:9)</PresentationFormat>
  <Paragraphs>46</Paragraphs>
  <Slides>12</Slides>
  <Notes>0</Notes>
  <HiddenSlides>0</HiddenSlides>
  <MMClips>0</MMClips>
  <ScaleCrop>false</ScaleCrop>
  <HeadingPairs>
    <vt:vector size="8" baseType="variant">
      <vt:variant>
        <vt:lpstr>Použitá písma</vt:lpstr>
      </vt:variant>
      <vt:variant>
        <vt:i4>5</vt:i4>
      </vt:variant>
      <vt:variant>
        <vt:lpstr>Motiv</vt:lpstr>
      </vt:variant>
      <vt:variant>
        <vt:i4>3</vt:i4>
      </vt:variant>
      <vt:variant>
        <vt:lpstr>Vložené servery OLE</vt:lpstr>
      </vt:variant>
      <vt:variant>
        <vt:i4>1</vt:i4>
      </vt:variant>
      <vt:variant>
        <vt:lpstr>Nadpisy snímků</vt:lpstr>
      </vt:variant>
      <vt:variant>
        <vt:i4>12</vt:i4>
      </vt:variant>
    </vt:vector>
  </HeadingPairs>
  <TitlesOfParts>
    <vt:vector size="21" baseType="lpstr">
      <vt:lpstr>Andale Mono</vt:lpstr>
      <vt:lpstr>Arial</vt:lpstr>
      <vt:lpstr>Arial Unicode MS</vt:lpstr>
      <vt:lpstr>Calibri</vt:lpstr>
      <vt:lpstr>맑은 고딕</vt:lpstr>
      <vt:lpstr>Cover and End Slide Master</vt:lpstr>
      <vt:lpstr>Contents Slide Master</vt:lpstr>
      <vt:lpstr>Section Break Slide Master</vt:lpstr>
      <vt:lpstr>Dokument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Company>Microsoft</Company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Novák Milan PhDr. Ph.D.</cp:lastModifiedBy>
  <cp:revision>243</cp:revision>
  <dcterms:created xsi:type="dcterms:W3CDTF">2016-12-05T23:26:54Z</dcterms:created>
  <dcterms:modified xsi:type="dcterms:W3CDTF">2018-03-09T15:35:08Z</dcterms:modified>
</cp:coreProperties>
</file>