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256" r:id="rId4"/>
    <p:sldId id="300" r:id="rId5"/>
    <p:sldId id="322" r:id="rId6"/>
    <p:sldId id="317" r:id="rId7"/>
    <p:sldId id="302" r:id="rId8"/>
    <p:sldId id="308" r:id="rId9"/>
    <p:sldId id="318" r:id="rId10"/>
    <p:sldId id="323" r:id="rId11"/>
    <p:sldId id="306" r:id="rId12"/>
    <p:sldId id="309" r:id="rId13"/>
    <p:sldId id="32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AB7942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0" autoAdjust="0"/>
    <p:restoredTop sz="94574" autoAdjust="0"/>
  </p:normalViewPr>
  <p:slideViewPr>
    <p:cSldViewPr>
      <p:cViewPr varScale="1">
        <p:scale>
          <a:sx n="242" d="100"/>
          <a:sy n="242" d="100"/>
        </p:scale>
        <p:origin x="168" y="64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D106-0280-324C-A42B-4E18AB917999}" type="datetimeFigureOut">
              <a:rPr lang="cs-CZ" smtClean="0"/>
              <a:t>21.11.18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Po kliknutí můžete upravovat styly textu v předloze.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63EBD-36E0-F44F-9E80-9C86A797193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656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Dokument_Microsoft_Wordu3.docx"/><Relationship Id="rId7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oleObject" Target="../embeddings/oleObject1.bin"/><Relationship Id="rId6" Type="http://schemas.openxmlformats.org/officeDocument/2006/relationships/package" Target="../embeddings/Dokument_Microsoft_Wordu1.docx"/><Relationship Id="rId7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package" Target="../embeddings/Dokument_Microsoft_Wordu2.docx"/><Relationship Id="rId5" Type="http://schemas.openxmlformats.org/officeDocument/2006/relationships/image" Target="../media/image15.emf"/><Relationship Id="rId6" Type="http://schemas.openxmlformats.org/officeDocument/2006/relationships/image" Target="../media/image10.png"/><Relationship Id="rId7" Type="http://schemas.microsoft.com/office/2007/relationships/hdphoto" Target="../media/hdphoto2.wdp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57200"/>
            <a:ext cx="2866856" cy="23759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24336" y="2211710"/>
            <a:ext cx="5292080" cy="1080121"/>
          </a:xfrm>
        </p:spPr>
        <p:txBody>
          <a:bodyPr/>
          <a:lstStyle/>
          <a:p>
            <a:r>
              <a:rPr lang="en-US" altLang="ko-KR" sz="3600" b="1" dirty="0" err="1" smtClean="0">
                <a:latin typeface="Andale Mono" charset="0"/>
                <a:ea typeface="Andale Mono" charset="0"/>
                <a:cs typeface="Andale Mono" charset="0"/>
              </a:rPr>
              <a:t>Stejnosměrný</a:t>
            </a:r>
            <a:r>
              <a:rPr lang="en-US" altLang="ko-KR" sz="3600" b="1" dirty="0" smtClean="0">
                <a:latin typeface="Andale Mono" charset="0"/>
                <a:ea typeface="Andale Mono" charset="0"/>
                <a:cs typeface="Andale Mono" charset="0"/>
              </a:rPr>
              <a:t> motor</a:t>
            </a:r>
            <a:endParaRPr lang="en-US" altLang="ko-KR" sz="3600" b="1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59832" y="3291830"/>
            <a:ext cx="5616624" cy="648072"/>
          </a:xfrm>
        </p:spPr>
        <p:txBody>
          <a:bodyPr/>
          <a:lstStyle/>
          <a:p>
            <a:pPr latin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cs-CZ" sz="1200" dirty="0" smtClean="0">
                <a:latin typeface="Andale Mono" charset="0"/>
                <a:ea typeface="Andale Mono" charset="0"/>
                <a:cs typeface="Andale Mono" charset="0"/>
              </a:rPr>
              <a:t>STEJNOSMĚRNÉ MOTORY JSOU DŮLEŽITOU SOUČÁSTÍ ROBOTIKY. JSOU DALŠÍ KOMPONENTOU POHONŮ.</a:t>
            </a:r>
            <a:endParaRPr lang="en-US" altLang="ko-KR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grpSp>
        <p:nvGrpSpPr>
          <p:cNvPr id="21" name="Skupina 20"/>
          <p:cNvGrpSpPr/>
          <p:nvPr/>
        </p:nvGrpSpPr>
        <p:grpSpPr>
          <a:xfrm>
            <a:off x="7524328" y="199433"/>
            <a:ext cx="1416811" cy="432226"/>
            <a:chOff x="7524328" y="199433"/>
            <a:chExt cx="1416811" cy="432226"/>
          </a:xfrm>
        </p:grpSpPr>
        <p:pic>
          <p:nvPicPr>
            <p:cNvPr id="19" name="Obrázek 18"/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20" name="TextovéPole 1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59229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Naprogramujte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ovládání otáček motoru pomocí potenciometru.</a:t>
            </a: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27507"/>
              </p:ext>
            </p:extLst>
          </p:nvPr>
        </p:nvGraphicFramePr>
        <p:xfrm>
          <a:off x="2555776" y="1923678"/>
          <a:ext cx="5969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Dokument" r:id="rId6" imgW="5969000" imgH="2032000" progId="Word.Document.12">
                  <p:embed/>
                </p:oleObj>
              </mc:Choice>
              <mc:Fallback>
                <p:oleObj name="Dokument" r:id="rId6" imgW="5969000" imgH="203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5776" y="1923678"/>
                        <a:ext cx="5969000" cy="20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78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Vyměňte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potenciometr za fotorezistor. Co je jiného v zapojení obvodu oproti předchozímu úkolu, kdy byl připojen potenciometr?</a:t>
            </a:r>
          </a:p>
        </p:txBody>
      </p:sp>
      <p:pic>
        <p:nvPicPr>
          <p:cNvPr id="11" name="Obrázek 10" descr="../Fritzing/03_dc-motor-photoresistor_bb.pn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77"/>
          <a:stretch/>
        </p:blipFill>
        <p:spPr bwMode="auto">
          <a:xfrm rot="16200000">
            <a:off x="3515533" y="1351775"/>
            <a:ext cx="3104445" cy="38718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763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1760" y="627534"/>
            <a:ext cx="612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Věděli </a:t>
            </a:r>
            <a:r>
              <a:rPr lang="cs-CZ" sz="1600" b="1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byste na jakém principu pracuje stejnosměrný motor?</a:t>
            </a:r>
          </a:p>
        </p:txBody>
      </p:sp>
      <p:pic>
        <p:nvPicPr>
          <p:cNvPr id="12" name="Obrázek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1656829"/>
            <a:ext cx="3254375" cy="18510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ovéPole 3"/>
          <p:cNvSpPr txBox="1"/>
          <p:nvPr/>
        </p:nvSpPr>
        <p:spPr>
          <a:xfrm>
            <a:off x="2439188" y="3716327"/>
            <a:ext cx="6165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Stejnosměrný motor je elektrické zařízení, které mění stejnosměrný proud na mechanickou energii. Základním jevem při této změně je indukce. To je jev, při kterém ve vodiči vzniká indukované elektromotorické napětí a indukovaný proud, v důsledku změny magnetického pole.</a:t>
            </a:r>
            <a:r>
              <a:rPr lang="cs-CZ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75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Princip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tranzistoru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411760" y="627534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Víte jak pracuje tranzistor?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2439188" y="3075806"/>
            <a:ext cx="6165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Tranzistor je polovodičová součástka, která může fungovat jako „digitální spínač“, který využívá pouze malého proudu, který poskytuje digitální pin desky Arduino pro řízení mnohem většího proudu motoru</a:t>
            </a:r>
            <a:r>
              <a:rPr lang="cs-CZ" sz="1200" dirty="0" smtClean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pic>
        <p:nvPicPr>
          <p:cNvPr id="13" name="Obrázek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1171282"/>
            <a:ext cx="3108248" cy="1616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ovéPole 14"/>
          <p:cNvSpPr txBox="1"/>
          <p:nvPr/>
        </p:nvSpPr>
        <p:spPr>
          <a:xfrm>
            <a:off x="2439189" y="3973001"/>
            <a:ext cx="6165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200" dirty="0">
                <a:effectLst>
                  <a:outerShdw sx="0" sy="0" algn="ctr">
                    <a:srgbClr val="159294"/>
                  </a:outerShdw>
                </a:effectLst>
                <a:latin typeface="Andale Mono" charset="0"/>
                <a:ea typeface="Andale Mono" charset="0"/>
                <a:cs typeface="Andale Mono" charset="0"/>
              </a:rPr>
              <a:t>Tranzistor má tři vývody. Velký elektrický proud protéká z kolektoru do emitoru, ale to se bude dít pouze tehdy, jestliže bude také protékat proud z báze. Tento proud je malý a postačuje takový, který je dodáván právě digitálním výstupem desky Arduino.</a:t>
            </a:r>
            <a:endParaRPr lang="cs-CZ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2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Sestavení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obvodu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1" name="TextovéPole 10"/>
          <p:cNvSpPr txBox="1"/>
          <p:nvPr/>
        </p:nvSpPr>
        <p:spPr>
          <a:xfrm>
            <a:off x="2843808" y="577012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Co budeme potřebovat?</a:t>
            </a:r>
            <a:endParaRPr lang="cs-CZ" sz="1600" b="1" dirty="0">
              <a:solidFill>
                <a:srgbClr val="AB7942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354312"/>
              </p:ext>
            </p:extLst>
          </p:nvPr>
        </p:nvGraphicFramePr>
        <p:xfrm>
          <a:off x="2819367" y="2047354"/>
          <a:ext cx="59690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6" name="Dokument" r:id="rId6" imgW="5969000" imgH="1460500" progId="Word.Document.12">
                  <p:embed/>
                </p:oleObj>
              </mc:Choice>
              <mc:Fallback>
                <p:oleObj name="Dokument" r:id="rId6" imgW="5969000" imgH="146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367" y="2047354"/>
                        <a:ext cx="59690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33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Elektronický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obvod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627784" y="555526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b="1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Schéma zapojení</a:t>
            </a:r>
          </a:p>
        </p:txBody>
      </p:sp>
      <p:pic>
        <p:nvPicPr>
          <p:cNvPr id="11" name="Obrázek 10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1"/>
          <a:stretch/>
        </p:blipFill>
        <p:spPr bwMode="auto">
          <a:xfrm rot="16200000">
            <a:off x="3881856" y="1029648"/>
            <a:ext cx="3108485" cy="38884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26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Věděli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byste jakou funkci zastává usměrňovací dioda v obvodu?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536834"/>
            <a:ext cx="5616624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smtClean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Usměrňovací 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dioda je paralelně připojena k motoru a chrání obvod proti zpětnému proudu.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5205"/>
              </p:ext>
            </p:extLst>
          </p:nvPr>
        </p:nvGraphicFramePr>
        <p:xfrm>
          <a:off x="2411760" y="915566"/>
          <a:ext cx="55753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Dokument" r:id="rId4" imgW="5575300" imgH="1866900" progId="Word.Document.12">
                  <p:embed/>
                </p:oleObj>
              </mc:Choice>
              <mc:Fallback>
                <p:oleObj name="Dokument" r:id="rId4" imgW="5575300" imgH="1866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915566"/>
                        <a:ext cx="5575300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Programový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kód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4" name="TextovéPole 3"/>
          <p:cNvSpPr txBox="1"/>
          <p:nvPr/>
        </p:nvSpPr>
        <p:spPr>
          <a:xfrm>
            <a:off x="5055944" y="869980"/>
            <a:ext cx="2903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Pin pro připojení tranzistoru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054570" y="1059582"/>
            <a:ext cx="3498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</a:t>
            </a: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Deklarace proměnné určující rychlost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5055944" y="1563638"/>
            <a:ext cx="31582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Pin, na který je připojena báze </a:t>
            </a:r>
            <a:b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cs-CZ" sz="1100" dirty="0" smtClean="0">
                <a:solidFill>
                  <a:schemeClr val="bg1">
                    <a:lumMod val="50000"/>
                  </a:schemeClr>
                </a:solidFill>
                <a:latin typeface="Andale Mono" charset="0"/>
                <a:ea typeface="Andale Mono" charset="0"/>
                <a:cs typeface="Andale Mono" charset="0"/>
              </a:rPr>
              <a:t>// tranzistoru</a:t>
            </a:r>
            <a:endParaRPr lang="cs-CZ" sz="1100" dirty="0">
              <a:solidFill>
                <a:schemeClr val="bg1">
                  <a:lumMod val="50000"/>
                </a:schemeClr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3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Otázka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83768" y="555526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 smtClean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V </a:t>
            </a:r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jakém rozsahu hodnot můžete měnit rychlost motoru? </a:t>
            </a:r>
          </a:p>
        </p:txBody>
      </p:sp>
      <p:sp>
        <p:nvSpPr>
          <p:cNvPr id="2" name="Obdélník 1"/>
          <p:cNvSpPr/>
          <p:nvPr/>
        </p:nvSpPr>
        <p:spPr>
          <a:xfrm>
            <a:off x="2483768" y="1536834"/>
            <a:ext cx="5616624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 hangingPunct="0">
              <a:lnSpc>
                <a:spcPts val="1400"/>
              </a:lnSpc>
              <a:spcAft>
                <a:spcPts val="400"/>
              </a:spcAft>
              <a:buClr>
                <a:srgbClr val="C21E68"/>
              </a:buClr>
            </a:pP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V rozsahu PWM 0-255. Rychlost motoru je definováno v proměnné </a:t>
            </a:r>
            <a:r>
              <a:rPr lang="cs-CZ" sz="1200" b="1" dirty="0" err="1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speedMotor</a:t>
            </a:r>
            <a:r>
              <a:rPr lang="cs-CZ" sz="1200" dirty="0">
                <a:solidFill>
                  <a:srgbClr val="595959"/>
                </a:solidFill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cs-CZ" sz="1200" b="1" dirty="0">
              <a:solidFill>
                <a:srgbClr val="595959"/>
              </a:solidFill>
              <a:effectLst/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5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/>
          <p:nvPr/>
        </p:nvSpPr>
        <p:spPr>
          <a:xfrm>
            <a:off x="-3651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Placeholder 1"/>
          <p:cNvSpPr txBox="1">
            <a:spLocks/>
          </p:cNvSpPr>
          <p:nvPr/>
        </p:nvSpPr>
        <p:spPr>
          <a:xfrm>
            <a:off x="-36512" y="555526"/>
            <a:ext cx="1980220" cy="14404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Úkol</a:t>
            </a:r>
            <a: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 pro </a:t>
            </a:r>
            <a:br>
              <a:rPr lang="en-US" altLang="ko-KR" sz="1800" b="1" dirty="0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</a:br>
            <a:r>
              <a:rPr lang="en-US" altLang="ko-KR" sz="1800" b="1" dirty="0" err="1" smtClean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rPr>
              <a:t>vás</a:t>
            </a:r>
            <a:endParaRPr lang="ko-KR" altLang="en-US" sz="1800" b="1" dirty="0">
              <a:solidFill>
                <a:schemeClr val="bg1"/>
              </a:solidFill>
              <a:latin typeface="Andale Mono" charset="0"/>
              <a:ea typeface="Andale Mono" charset="0"/>
              <a:cs typeface="Andale Mono" charset="0"/>
            </a:endParaRPr>
          </a:p>
        </p:txBody>
      </p:sp>
      <p:grpSp>
        <p:nvGrpSpPr>
          <p:cNvPr id="8" name="Skupina 7"/>
          <p:cNvGrpSpPr/>
          <p:nvPr/>
        </p:nvGrpSpPr>
        <p:grpSpPr>
          <a:xfrm>
            <a:off x="395536" y="4659804"/>
            <a:ext cx="1416811" cy="432226"/>
            <a:chOff x="7524328" y="199433"/>
            <a:chExt cx="1416811" cy="432226"/>
          </a:xfrm>
        </p:grpSpPr>
        <p:pic>
          <p:nvPicPr>
            <p:cNvPr id="9" name="Obrázek 8"/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11772" y="199433"/>
              <a:ext cx="529367" cy="360218"/>
            </a:xfrm>
            <a:prstGeom prst="rect">
              <a:avLst/>
            </a:prstGeom>
          </p:spPr>
        </p:pic>
        <p:sp>
          <p:nvSpPr>
            <p:cNvPr id="10" name="TextovéPole 9"/>
            <p:cNvSpPr txBox="1"/>
            <p:nvPr/>
          </p:nvSpPr>
          <p:spPr>
            <a:xfrm>
              <a:off x="7524328" y="416215"/>
              <a:ext cx="9156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sz="800" b="1" smtClean="0">
                  <a:solidFill>
                    <a:schemeClr val="bg1"/>
                  </a:solidFill>
                  <a:latin typeface="Andale Mono" charset="0"/>
                  <a:ea typeface="Andale Mono" charset="0"/>
                  <a:cs typeface="Andale Mono" charset="0"/>
                </a:rPr>
                <a:t>PROGRAMOVÁNÍ</a:t>
              </a:r>
              <a:endParaRPr lang="cs-CZ" sz="800" b="1" dirty="0">
                <a:solidFill>
                  <a:schemeClr val="bg1"/>
                </a:solidFill>
                <a:latin typeface="Andale Mono" charset="0"/>
                <a:ea typeface="Andale Mono" charset="0"/>
                <a:cs typeface="Andale Mono" charset="0"/>
              </a:endParaRPr>
            </a:p>
          </p:txBody>
        </p:sp>
      </p:grpSp>
      <p:sp>
        <p:nvSpPr>
          <p:cNvPr id="18" name="TextovéPole 17"/>
          <p:cNvSpPr txBox="1"/>
          <p:nvPr/>
        </p:nvSpPr>
        <p:spPr>
          <a:xfrm>
            <a:off x="2411760" y="604099"/>
            <a:ext cx="5976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 hangingPunct="0"/>
            <a:r>
              <a:rPr lang="cs-CZ" sz="1600" dirty="0">
                <a:solidFill>
                  <a:srgbClr val="AB7942"/>
                </a:solidFill>
                <a:latin typeface="Andale Mono" charset="0"/>
                <a:ea typeface="Andale Mono" charset="0"/>
                <a:cs typeface="Andale Mono" charset="0"/>
              </a:rPr>
              <a:t>Do základního obvodu připojte potenciometr.</a:t>
            </a:r>
          </a:p>
        </p:txBody>
      </p:sp>
      <p:grpSp>
        <p:nvGrpSpPr>
          <p:cNvPr id="12" name="Skupina 11"/>
          <p:cNvGrpSpPr/>
          <p:nvPr/>
        </p:nvGrpSpPr>
        <p:grpSpPr>
          <a:xfrm rot="16200000">
            <a:off x="3608284" y="1015186"/>
            <a:ext cx="3028221" cy="3981109"/>
            <a:chOff x="259882" y="0"/>
            <a:chExt cx="4255135" cy="5302250"/>
          </a:xfrm>
        </p:grpSpPr>
        <p:pic>
          <p:nvPicPr>
            <p:cNvPr id="13" name="Obrázek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35"/>
            <a:stretch/>
          </p:blipFill>
          <p:spPr bwMode="auto">
            <a:xfrm>
              <a:off x="259882" y="0"/>
              <a:ext cx="4255135" cy="5302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Textové pole 472"/>
            <p:cNvSpPr txBox="1"/>
            <p:nvPr/>
          </p:nvSpPr>
          <p:spPr>
            <a:xfrm>
              <a:off x="3378467" y="2531444"/>
              <a:ext cx="187325" cy="23050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800"/>
                </a:lnSpc>
                <a:spcAft>
                  <a:spcPts val="1200"/>
                </a:spcAft>
              </a:pPr>
              <a:r>
                <a:rPr lang="cs-CZ" sz="1400" b="1">
                  <a:solidFill>
                    <a:srgbClr val="159294"/>
                  </a:solidFill>
                  <a:effectLst/>
                  <a:latin typeface="Arial" charset="0"/>
                  <a:ea typeface="Calibri" charset="0"/>
                  <a:cs typeface="Times New Roman" charset="0"/>
                  <a:sym typeface="Monotype Sorts" charset="2"/>
                </a:rPr>
                <a:t></a:t>
              </a:r>
              <a:endParaRPr lang="cs-CZ" sz="1000">
                <a:solidFill>
                  <a:srgbClr val="595959"/>
                </a:solidFill>
                <a:effectLst/>
                <a:latin typeface="Arial" charset="0"/>
                <a:ea typeface="Calibri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4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279</Words>
  <Application>Microsoft Macintosh PowerPoint</Application>
  <PresentationFormat>Předvádění na obrazovce (16:9)</PresentationFormat>
  <Paragraphs>41</Paragraphs>
  <Slides>11</Slides>
  <Notes>0</Notes>
  <HiddenSlides>0</HiddenSlides>
  <MMClips>0</MMClips>
  <ScaleCrop>false</ScaleCrop>
  <HeadingPairs>
    <vt:vector size="8" baseType="variant">
      <vt:variant>
        <vt:lpstr>Použitá písma</vt:lpstr>
      </vt:variant>
      <vt:variant>
        <vt:i4>7</vt:i4>
      </vt:variant>
      <vt:variant>
        <vt:lpstr>Motiv</vt:lpstr>
      </vt:variant>
      <vt:variant>
        <vt:i4>3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22" baseType="lpstr">
      <vt:lpstr>Andale Mono</vt:lpstr>
      <vt:lpstr>Arial</vt:lpstr>
      <vt:lpstr>Arial Unicode MS</vt:lpstr>
      <vt:lpstr>Calibri</vt:lpstr>
      <vt:lpstr>Monotype Sorts</vt:lpstr>
      <vt:lpstr>Times New Roman</vt:lpstr>
      <vt:lpstr>맑은 고딕</vt:lpstr>
      <vt:lpstr>Cover and End Slide Master</vt:lpstr>
      <vt:lpstr>Contents Slide Master</vt:lpstr>
      <vt:lpstr>Section Break Slide Master</vt:lpstr>
      <vt:lpstr>Dokument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Novák Milan PhDr. Ph.D.</cp:lastModifiedBy>
  <cp:revision>269</cp:revision>
  <dcterms:created xsi:type="dcterms:W3CDTF">2016-12-05T23:26:54Z</dcterms:created>
  <dcterms:modified xsi:type="dcterms:W3CDTF">2018-11-21T16:32:57Z</dcterms:modified>
</cp:coreProperties>
</file>