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handoutMasterIdLst>
    <p:handoutMasterId r:id="rId9"/>
  </p:handoutMasterIdLst>
  <p:sldIdLst>
    <p:sldId id="257" r:id="rId2"/>
    <p:sldId id="259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26.10.2020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ython.org/dev/peps/pep-0008/#tabs-or-spa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Einrichten einer Entwicklungsumgebung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2020, v1.0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C21E8-B43A-4042-A79C-36E263E6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Mehrere Projekte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4D1DE-55FA-4327-8091-8B42406E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138390" cy="3634486"/>
          </a:xfrm>
        </p:spPr>
        <p:txBody>
          <a:bodyPr/>
          <a:lstStyle/>
          <a:p>
            <a:r>
              <a:rPr lang="de-DE" dirty="0"/>
              <a:t>Python eignet sich hervorragend zur Anwendungsentwicklung</a:t>
            </a:r>
          </a:p>
          <a:p>
            <a:r>
              <a:rPr lang="de-DE" dirty="0"/>
              <a:t>Herausforderung: Management mehrerer Projekte auf Basis der selben Bibliotheken</a:t>
            </a:r>
          </a:p>
          <a:p>
            <a:pPr lvl="1"/>
            <a:r>
              <a:rPr lang="de-DE" dirty="0"/>
              <a:t>Bibliothek: Eine in sich abgeschlossene Sammlung an bereits fertig entwickelten Funktionen</a:t>
            </a:r>
          </a:p>
          <a:p>
            <a:r>
              <a:rPr lang="de-DE" dirty="0"/>
              <a:t>Python bringt virtuelle Umgebungen (</a:t>
            </a:r>
            <a:r>
              <a:rPr lang="de-DE" dirty="0" err="1"/>
              <a:t>Environements</a:t>
            </a:r>
            <a:r>
              <a:rPr lang="de-DE" dirty="0"/>
              <a:t>) mit, um Bibliotheken oder Python Versionen zu trennen</a:t>
            </a:r>
          </a:p>
          <a:p>
            <a:pPr lvl="1"/>
            <a:r>
              <a:rPr lang="de-DE" dirty="0"/>
              <a:t>Mehrere Python Versionen möglich, aber umständlich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E37B3-1141-4854-BD8E-BC96A04D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7B42E60-03AB-4D7B-8425-9E675A72DD53}"/>
              </a:ext>
            </a:extLst>
          </p:cNvPr>
          <p:cNvSpPr/>
          <p:nvPr/>
        </p:nvSpPr>
        <p:spPr>
          <a:xfrm>
            <a:off x="7273255" y="5338362"/>
            <a:ext cx="4514676" cy="63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 3.6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BAC378D-FED3-4060-B23A-4CF75A0FCEAB}"/>
              </a:ext>
            </a:extLst>
          </p:cNvPr>
          <p:cNvSpPr/>
          <p:nvPr/>
        </p:nvSpPr>
        <p:spPr>
          <a:xfrm>
            <a:off x="7273255" y="4571304"/>
            <a:ext cx="2130804" cy="63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1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E4CA8F1-F2DF-48E6-A8A3-209050D82A98}"/>
              </a:ext>
            </a:extLst>
          </p:cNvPr>
          <p:cNvSpPr/>
          <p:nvPr/>
        </p:nvSpPr>
        <p:spPr>
          <a:xfrm>
            <a:off x="9657127" y="4571304"/>
            <a:ext cx="2130804" cy="63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1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DF474BA-448D-4224-B219-02A454C78E1D}"/>
              </a:ext>
            </a:extLst>
          </p:cNvPr>
          <p:cNvSpPr/>
          <p:nvPr/>
        </p:nvSpPr>
        <p:spPr>
          <a:xfrm>
            <a:off x="7273255" y="3839613"/>
            <a:ext cx="2130804" cy="6369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2</a:t>
            </a:r>
          </a:p>
          <a:p>
            <a:pPr algn="ctr"/>
            <a:r>
              <a:rPr lang="de-DE" dirty="0"/>
              <a:t>(Version 0.7)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2713D57-DB3B-4A34-983B-013E99C57FED}"/>
              </a:ext>
            </a:extLst>
          </p:cNvPr>
          <p:cNvSpPr/>
          <p:nvPr/>
        </p:nvSpPr>
        <p:spPr>
          <a:xfrm>
            <a:off x="9657127" y="3838189"/>
            <a:ext cx="2130804" cy="6369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2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4E5329B-0C09-4DDB-A5BD-E105C7C556F7}"/>
              </a:ext>
            </a:extLst>
          </p:cNvPr>
          <p:cNvSpPr/>
          <p:nvPr/>
        </p:nvSpPr>
        <p:spPr>
          <a:xfrm>
            <a:off x="7273255" y="3126612"/>
            <a:ext cx="2130804" cy="636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9853C23-D6E1-46F8-832D-ECEE9D0AA735}"/>
              </a:ext>
            </a:extLst>
          </p:cNvPr>
          <p:cNvSpPr/>
          <p:nvPr/>
        </p:nvSpPr>
        <p:spPr>
          <a:xfrm>
            <a:off x="9657127" y="3126612"/>
            <a:ext cx="2130804" cy="636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2" name="Multiplikationszeichen 21">
            <a:extLst>
              <a:ext uri="{FF2B5EF4-FFF2-40B4-BE49-F238E27FC236}">
                <a16:creationId xmlns:a16="http://schemas.microsoft.com/office/drawing/2014/main" id="{4967DB01-340A-421D-BCE9-CA11D52EE966}"/>
              </a:ext>
            </a:extLst>
          </p:cNvPr>
          <p:cNvSpPr/>
          <p:nvPr/>
        </p:nvSpPr>
        <p:spPr>
          <a:xfrm>
            <a:off x="9246698" y="3878183"/>
            <a:ext cx="629174" cy="628086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E3FD48B-7CD1-4286-BF59-7E8D331CBE62}"/>
              </a:ext>
            </a:extLst>
          </p:cNvPr>
          <p:cNvSpPr/>
          <p:nvPr/>
        </p:nvSpPr>
        <p:spPr>
          <a:xfrm>
            <a:off x="6972651" y="2239861"/>
            <a:ext cx="5040384" cy="40099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A2EBC0-839A-4C9C-B427-4EADA101AD2A}"/>
              </a:ext>
            </a:extLst>
          </p:cNvPr>
          <p:cNvSpPr txBox="1"/>
          <p:nvPr/>
        </p:nvSpPr>
        <p:spPr>
          <a:xfrm>
            <a:off x="6972652" y="2239861"/>
            <a:ext cx="5040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Laufzeitumgebung</a:t>
            </a:r>
          </a:p>
        </p:txBody>
      </p:sp>
    </p:spTree>
    <p:extLst>
      <p:ext uri="{BB962C8B-B14F-4D97-AF65-F5344CB8AC3E}">
        <p14:creationId xmlns:p14="http://schemas.microsoft.com/office/powerpoint/2010/main" val="1020059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B3D246EA-9900-4058-A411-CDE87F445599}"/>
              </a:ext>
            </a:extLst>
          </p:cNvPr>
          <p:cNvSpPr/>
          <p:nvPr/>
        </p:nvSpPr>
        <p:spPr>
          <a:xfrm>
            <a:off x="7127845" y="5483151"/>
            <a:ext cx="4778928" cy="949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050" name="Picture 2" descr="Anaconda und Einrichtung der Python Umgebung - Fellow Consulting AG">
            <a:extLst>
              <a:ext uri="{FF2B5EF4-FFF2-40B4-BE49-F238E27FC236}">
                <a16:creationId xmlns:a16="http://schemas.microsoft.com/office/drawing/2014/main" id="{442596D4-63B4-4B35-9F11-8D0B29DB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883" y="5525998"/>
            <a:ext cx="1863884" cy="93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B6C21E8-B43A-4042-A79C-36E263E6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Environements</a:t>
            </a:r>
            <a:r>
              <a:rPr lang="de-DE" dirty="0"/>
              <a:t> mit </a:t>
            </a:r>
            <a:r>
              <a:rPr lang="de-DE" dirty="0" err="1"/>
              <a:t>Anaconda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B4D1DE-55FA-4327-8091-8B42406E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6138390" cy="3634486"/>
          </a:xfrm>
        </p:spPr>
        <p:txBody>
          <a:bodyPr/>
          <a:lstStyle/>
          <a:p>
            <a:r>
              <a:rPr lang="de-DE" dirty="0" err="1"/>
              <a:t>Anaconda</a:t>
            </a:r>
            <a:r>
              <a:rPr lang="de-DE" dirty="0"/>
              <a:t> erlaubt es Environments zu trennen und mit verschiedenen Python-Versionen zu versehen</a:t>
            </a:r>
          </a:p>
          <a:p>
            <a:r>
              <a:rPr lang="de-DE" dirty="0"/>
              <a:t>Verwaltet Pakete und bringt ein eigenes Repository mit</a:t>
            </a:r>
          </a:p>
          <a:p>
            <a:r>
              <a:rPr lang="de-DE" dirty="0"/>
              <a:t>Es existiert eine Open Source Variante</a:t>
            </a:r>
          </a:p>
          <a:p>
            <a:r>
              <a:rPr lang="de-DE" dirty="0"/>
              <a:t>Auswahl der Python-Version ist flexibel, aber:</a:t>
            </a:r>
          </a:p>
          <a:p>
            <a:pPr lvl="1"/>
            <a:r>
              <a:rPr lang="de-DE" dirty="0"/>
              <a:t>Prüft, ob ihr Bibliotheken anzieht, die nur mit einer bestimmten Version laufen</a:t>
            </a:r>
          </a:p>
          <a:p>
            <a:pPr lvl="1"/>
            <a:r>
              <a:rPr lang="de-DE" dirty="0"/>
              <a:t>Nehmt nicht per se die neuste Version (derzeit 3.8). Nur die wenigsten Bibliotheken sind immer für die neuste Version kompiliert.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E37B3-1141-4854-BD8E-BC96A04D1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7B42E60-03AB-4D7B-8425-9E675A72DD53}"/>
              </a:ext>
            </a:extLst>
          </p:cNvPr>
          <p:cNvSpPr/>
          <p:nvPr/>
        </p:nvSpPr>
        <p:spPr>
          <a:xfrm>
            <a:off x="7273255" y="4491073"/>
            <a:ext cx="2130804" cy="63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 2.7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BAC378D-FED3-4060-B23A-4CF75A0FCEAB}"/>
              </a:ext>
            </a:extLst>
          </p:cNvPr>
          <p:cNvSpPr/>
          <p:nvPr/>
        </p:nvSpPr>
        <p:spPr>
          <a:xfrm>
            <a:off x="7273255" y="3724015"/>
            <a:ext cx="2130804" cy="63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1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E4CA8F1-F2DF-48E6-A8A3-209050D82A98}"/>
              </a:ext>
            </a:extLst>
          </p:cNvPr>
          <p:cNvSpPr/>
          <p:nvPr/>
        </p:nvSpPr>
        <p:spPr>
          <a:xfrm>
            <a:off x="9657127" y="3724015"/>
            <a:ext cx="2130804" cy="6369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1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DF474BA-448D-4224-B219-02A454C78E1D}"/>
              </a:ext>
            </a:extLst>
          </p:cNvPr>
          <p:cNvSpPr/>
          <p:nvPr/>
        </p:nvSpPr>
        <p:spPr>
          <a:xfrm>
            <a:off x="7273255" y="2992324"/>
            <a:ext cx="2130804" cy="6369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2</a:t>
            </a:r>
          </a:p>
          <a:p>
            <a:pPr algn="ctr"/>
            <a:r>
              <a:rPr lang="de-DE" dirty="0"/>
              <a:t>(Version 0.7)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2713D57-DB3B-4A34-983B-013E99C57FED}"/>
              </a:ext>
            </a:extLst>
          </p:cNvPr>
          <p:cNvSpPr/>
          <p:nvPr/>
        </p:nvSpPr>
        <p:spPr>
          <a:xfrm>
            <a:off x="9657127" y="2990900"/>
            <a:ext cx="2130804" cy="6369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Bibliothek 2</a:t>
            </a:r>
          </a:p>
          <a:p>
            <a:pPr algn="ctr"/>
            <a:r>
              <a:rPr lang="de-DE" dirty="0"/>
              <a:t>(Version 1.1)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4E5329B-0C09-4DDB-A5BD-E105C7C556F7}"/>
              </a:ext>
            </a:extLst>
          </p:cNvPr>
          <p:cNvSpPr/>
          <p:nvPr/>
        </p:nvSpPr>
        <p:spPr>
          <a:xfrm>
            <a:off x="7273255" y="2279323"/>
            <a:ext cx="2130804" cy="636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9853C23-D6E1-46F8-832D-ECEE9D0AA735}"/>
              </a:ext>
            </a:extLst>
          </p:cNvPr>
          <p:cNvSpPr/>
          <p:nvPr/>
        </p:nvSpPr>
        <p:spPr>
          <a:xfrm>
            <a:off x="9657127" y="2279323"/>
            <a:ext cx="2130804" cy="6369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E3FD48B-7CD1-4286-BF59-7E8D331CBE62}"/>
              </a:ext>
            </a:extLst>
          </p:cNvPr>
          <p:cNvSpPr/>
          <p:nvPr/>
        </p:nvSpPr>
        <p:spPr>
          <a:xfrm>
            <a:off x="7127844" y="1392572"/>
            <a:ext cx="2389468" cy="40099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A2EBC0-839A-4C9C-B427-4EADA101AD2A}"/>
              </a:ext>
            </a:extLst>
          </p:cNvPr>
          <p:cNvSpPr txBox="1"/>
          <p:nvPr/>
        </p:nvSpPr>
        <p:spPr>
          <a:xfrm>
            <a:off x="7148815" y="1392572"/>
            <a:ext cx="238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Laufzeitumgebung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AAC792E-F355-4CEB-B1F5-5618580BCEF6}"/>
              </a:ext>
            </a:extLst>
          </p:cNvPr>
          <p:cNvSpPr/>
          <p:nvPr/>
        </p:nvSpPr>
        <p:spPr>
          <a:xfrm>
            <a:off x="9662718" y="4491072"/>
            <a:ext cx="2130804" cy="6369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Python 3.6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33CD875-0266-4174-8CA0-4FE095FF94C6}"/>
              </a:ext>
            </a:extLst>
          </p:cNvPr>
          <p:cNvSpPr/>
          <p:nvPr/>
        </p:nvSpPr>
        <p:spPr>
          <a:xfrm>
            <a:off x="9517312" y="1392571"/>
            <a:ext cx="2410434" cy="40099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852B35-9A0F-4CA9-9C65-810B7B34C26F}"/>
              </a:ext>
            </a:extLst>
          </p:cNvPr>
          <p:cNvSpPr txBox="1"/>
          <p:nvPr/>
        </p:nvSpPr>
        <p:spPr>
          <a:xfrm>
            <a:off x="9517309" y="1379673"/>
            <a:ext cx="241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Laufzeitumgebung 2</a:t>
            </a:r>
          </a:p>
        </p:txBody>
      </p:sp>
    </p:spTree>
    <p:extLst>
      <p:ext uri="{BB962C8B-B14F-4D97-AF65-F5344CB8AC3E}">
        <p14:creationId xmlns:p14="http://schemas.microsoft.com/office/powerpoint/2010/main" val="412369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4BE3F-DD1C-4F86-90CA-D1AFDB21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unserer Anwendung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9FCEA2-7AA5-453B-A617-5C3F8E5E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26.10.2020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9DF09B9-CE08-496B-84E1-3C542D0E075D}"/>
              </a:ext>
            </a:extLst>
          </p:cNvPr>
          <p:cNvSpPr/>
          <p:nvPr/>
        </p:nvSpPr>
        <p:spPr>
          <a:xfrm>
            <a:off x="9756396" y="2399340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Wetter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235240-B391-43DE-9626-87E9515BB91D}"/>
              </a:ext>
            </a:extLst>
          </p:cNvPr>
          <p:cNvSpPr/>
          <p:nvPr/>
        </p:nvSpPr>
        <p:spPr>
          <a:xfrm>
            <a:off x="9756393" y="3013228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Musik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C536E3A-B4C1-46A1-B9BC-BE37B21CFA92}"/>
              </a:ext>
            </a:extLst>
          </p:cNvPr>
          <p:cNvSpPr/>
          <p:nvPr/>
        </p:nvSpPr>
        <p:spPr>
          <a:xfrm>
            <a:off x="9756393" y="3626694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Wikipedia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ED4E9F9-A49E-42C0-BFFE-4BFED4760424}"/>
              </a:ext>
            </a:extLst>
          </p:cNvPr>
          <p:cNvSpPr/>
          <p:nvPr/>
        </p:nvSpPr>
        <p:spPr>
          <a:xfrm>
            <a:off x="9756392" y="4240160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Tiergeräusche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4625B885-F9FE-4410-8E18-828318CE2AFF}"/>
              </a:ext>
            </a:extLst>
          </p:cNvPr>
          <p:cNvSpPr/>
          <p:nvPr/>
        </p:nvSpPr>
        <p:spPr>
          <a:xfrm>
            <a:off x="9756391" y="5467092"/>
            <a:ext cx="1770077" cy="519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…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8A5796E-AC12-47F9-94E8-A2646D68493A}"/>
              </a:ext>
            </a:extLst>
          </p:cNvPr>
          <p:cNvSpPr/>
          <p:nvPr/>
        </p:nvSpPr>
        <p:spPr>
          <a:xfrm>
            <a:off x="3263318" y="3171127"/>
            <a:ext cx="4999838" cy="3246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Sprach-Assistent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A765D63-D50D-448B-9F1F-72A1F1359710}"/>
              </a:ext>
            </a:extLst>
          </p:cNvPr>
          <p:cNvSpPr/>
          <p:nvPr/>
        </p:nvSpPr>
        <p:spPr>
          <a:xfrm>
            <a:off x="4472726" y="3680670"/>
            <a:ext cx="1770077" cy="33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Speech-2-Text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9890F-F4C0-412F-A90D-79801EF5D8D5}"/>
              </a:ext>
            </a:extLst>
          </p:cNvPr>
          <p:cNvSpPr/>
          <p:nvPr/>
        </p:nvSpPr>
        <p:spPr>
          <a:xfrm>
            <a:off x="4472726" y="4136305"/>
            <a:ext cx="1770077" cy="33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Text-2-Speech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0FAC125-ADA9-4FB7-9BA6-3FF020799CB5}"/>
              </a:ext>
            </a:extLst>
          </p:cNvPr>
          <p:cNvSpPr/>
          <p:nvPr/>
        </p:nvSpPr>
        <p:spPr>
          <a:xfrm>
            <a:off x="4472726" y="4591525"/>
            <a:ext cx="1770077" cy="33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Wake Words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B31D499-C0F9-4FB8-AA92-4D9AC28BEF9A}"/>
              </a:ext>
            </a:extLst>
          </p:cNvPr>
          <p:cNvSpPr/>
          <p:nvPr/>
        </p:nvSpPr>
        <p:spPr>
          <a:xfrm>
            <a:off x="4472725" y="5046745"/>
            <a:ext cx="1770077" cy="3376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Dialog-Engine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5161E28-3E86-40F9-B084-08180F56366E}"/>
              </a:ext>
            </a:extLst>
          </p:cNvPr>
          <p:cNvSpPr/>
          <p:nvPr/>
        </p:nvSpPr>
        <p:spPr>
          <a:xfrm>
            <a:off x="4472724" y="5497506"/>
            <a:ext cx="1770077" cy="7928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Management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ED5084-0F98-41EC-85BA-20C7E873E00B}"/>
              </a:ext>
            </a:extLst>
          </p:cNvPr>
          <p:cNvSpPr/>
          <p:nvPr/>
        </p:nvSpPr>
        <p:spPr>
          <a:xfrm>
            <a:off x="6337876" y="3680670"/>
            <a:ext cx="1770077" cy="793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Configuration</a:t>
            </a:r>
            <a:br>
              <a:rPr lang="de-DE" dirty="0"/>
            </a:br>
            <a:r>
              <a:rPr lang="de-DE" dirty="0"/>
              <a:t>Management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48810CF-5B73-4943-B91C-FEDF1BF311D2}"/>
              </a:ext>
            </a:extLst>
          </p:cNvPr>
          <p:cNvSpPr/>
          <p:nvPr/>
        </p:nvSpPr>
        <p:spPr>
          <a:xfrm>
            <a:off x="9756392" y="1785874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Kalender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9B7CDB9-B935-4D6B-9DB7-9DDC2B4C47BD}"/>
              </a:ext>
            </a:extLst>
          </p:cNvPr>
          <p:cNvSpPr/>
          <p:nvPr/>
        </p:nvSpPr>
        <p:spPr>
          <a:xfrm>
            <a:off x="6339272" y="4591525"/>
            <a:ext cx="1770077" cy="7928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Speaker </a:t>
            </a:r>
            <a:r>
              <a:rPr lang="de-DE" dirty="0" err="1"/>
              <a:t>Identification</a:t>
            </a:r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C820B5C-313D-4788-BC7F-1CB19BFA4437}"/>
              </a:ext>
            </a:extLst>
          </p:cNvPr>
          <p:cNvSpPr/>
          <p:nvPr/>
        </p:nvSpPr>
        <p:spPr>
          <a:xfrm>
            <a:off x="9756390" y="4853204"/>
            <a:ext cx="1770077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br>
              <a:rPr lang="de-DE" dirty="0"/>
            </a:br>
            <a:r>
              <a:rPr lang="de-DE" dirty="0"/>
              <a:t>Smalltalk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C4E45D3-3BFF-4310-BDA9-2C6BCC21C944}"/>
              </a:ext>
            </a:extLst>
          </p:cNvPr>
          <p:cNvSpPr/>
          <p:nvPr/>
        </p:nvSpPr>
        <p:spPr>
          <a:xfrm>
            <a:off x="6354656" y="5504552"/>
            <a:ext cx="1770077" cy="7928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Processing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F7A753-FF41-489C-99D7-1348CDC14BD8}"/>
              </a:ext>
            </a:extLst>
          </p:cNvPr>
          <p:cNvCxnSpPr>
            <a:stCxn id="35" idx="3"/>
            <a:endCxn id="29" idx="1"/>
          </p:cNvCxnSpPr>
          <p:nvPr/>
        </p:nvCxnSpPr>
        <p:spPr>
          <a:xfrm flipV="1">
            <a:off x="8124733" y="2045933"/>
            <a:ext cx="1631659" cy="385505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5E1205A-F9D4-4B91-B0E2-EEB00652A17C}"/>
              </a:ext>
            </a:extLst>
          </p:cNvPr>
          <p:cNvCxnSpPr>
            <a:cxnSpLocks/>
            <a:stCxn id="35" idx="3"/>
            <a:endCxn id="5" idx="1"/>
          </p:cNvCxnSpPr>
          <p:nvPr/>
        </p:nvCxnSpPr>
        <p:spPr>
          <a:xfrm flipV="1">
            <a:off x="8124733" y="2659399"/>
            <a:ext cx="1631663" cy="324159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224AE57-3E3E-4D7A-867B-35B010954FB6}"/>
              </a:ext>
            </a:extLst>
          </p:cNvPr>
          <p:cNvCxnSpPr>
            <a:cxnSpLocks/>
            <a:stCxn id="35" idx="3"/>
            <a:endCxn id="7" idx="1"/>
          </p:cNvCxnSpPr>
          <p:nvPr/>
        </p:nvCxnSpPr>
        <p:spPr>
          <a:xfrm flipV="1">
            <a:off x="8124733" y="3273287"/>
            <a:ext cx="1631660" cy="262770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F66C0B25-8F45-4DE7-9697-BAC3E525C4A2}"/>
              </a:ext>
            </a:extLst>
          </p:cNvPr>
          <p:cNvCxnSpPr>
            <a:cxnSpLocks/>
            <a:stCxn id="35" idx="3"/>
            <a:endCxn id="9" idx="1"/>
          </p:cNvCxnSpPr>
          <p:nvPr/>
        </p:nvCxnSpPr>
        <p:spPr>
          <a:xfrm flipV="1">
            <a:off x="8124733" y="3886753"/>
            <a:ext cx="1631660" cy="201423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C65CC0D0-CB01-4DC1-BEF8-2ABD3052C16F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8124733" y="4500219"/>
            <a:ext cx="1631659" cy="140077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9387A510-D1B2-4E75-8480-3395F0EF5A65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8124733" y="5113263"/>
            <a:ext cx="1631657" cy="78772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9AECE8A0-FADB-4F78-A50C-618016F207AB}"/>
              </a:ext>
            </a:extLst>
          </p:cNvPr>
          <p:cNvCxnSpPr>
            <a:cxnSpLocks/>
            <a:stCxn id="35" idx="3"/>
            <a:endCxn id="13" idx="1"/>
          </p:cNvCxnSpPr>
          <p:nvPr/>
        </p:nvCxnSpPr>
        <p:spPr>
          <a:xfrm flipV="1">
            <a:off x="8124733" y="5726729"/>
            <a:ext cx="1631658" cy="174262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1E3C4C50-14F4-4151-A545-2D2EC95B50D2}"/>
              </a:ext>
            </a:extLst>
          </p:cNvPr>
          <p:cNvSpPr/>
          <p:nvPr/>
        </p:nvSpPr>
        <p:spPr>
          <a:xfrm rot="16200000">
            <a:off x="3317725" y="5231852"/>
            <a:ext cx="1345277" cy="77178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Audio-eingabe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BC33A8A1-EFD9-45C5-BB9E-F4231804E984}"/>
              </a:ext>
            </a:extLst>
          </p:cNvPr>
          <p:cNvSpPr/>
          <p:nvPr/>
        </p:nvSpPr>
        <p:spPr>
          <a:xfrm rot="16200000">
            <a:off x="3399251" y="3880219"/>
            <a:ext cx="1182228" cy="7717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Audio-ausgabe</a:t>
            </a:r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B384DBF0-0427-45C6-9F50-3C296E53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66" y="2950484"/>
            <a:ext cx="2250597" cy="2250597"/>
          </a:xfrm>
          <a:prstGeom prst="rect">
            <a:avLst/>
          </a:prstGeom>
        </p:spPr>
      </p:pic>
      <p:sp>
        <p:nvSpPr>
          <p:cNvPr id="63" name="Flussdiagramm: Magnetplattenspeicher 62">
            <a:extLst>
              <a:ext uri="{FF2B5EF4-FFF2-40B4-BE49-F238E27FC236}">
                <a16:creationId xmlns:a16="http://schemas.microsoft.com/office/drawing/2014/main" id="{BBF63040-2F21-4DE0-8ABA-23FBF6250F4A}"/>
              </a:ext>
            </a:extLst>
          </p:cNvPr>
          <p:cNvSpPr/>
          <p:nvPr/>
        </p:nvSpPr>
        <p:spPr>
          <a:xfrm>
            <a:off x="378198" y="5652665"/>
            <a:ext cx="1709962" cy="66740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DB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A7F3DBA-1D9A-4A0B-B09B-47479C8F9B1C}"/>
              </a:ext>
            </a:extLst>
          </p:cNvPr>
          <p:cNvSpPr txBox="1"/>
          <p:nvPr/>
        </p:nvSpPr>
        <p:spPr>
          <a:xfrm>
            <a:off x="581192" y="2045933"/>
            <a:ext cx="7681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Hauptanwendung ist starr und beinhaltet die Grundliegende Logik. Die </a:t>
            </a:r>
            <a:r>
              <a:rPr lang="de-DE" dirty="0" err="1"/>
              <a:t>Intents</a:t>
            </a:r>
            <a:r>
              <a:rPr lang="de-DE" dirty="0"/>
              <a:t> rechts führen die gewünschten Aktionen des Benutzers aus und sind erweiterbar. </a:t>
            </a:r>
          </a:p>
        </p:txBody>
      </p: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A390816B-7CD0-4F86-A78F-2E6A8688074D}"/>
              </a:ext>
            </a:extLst>
          </p:cNvPr>
          <p:cNvCxnSpPr>
            <a:cxnSpLocks/>
            <a:stCxn id="63" idx="3"/>
            <a:endCxn id="25" idx="2"/>
          </p:cNvCxnSpPr>
          <p:nvPr/>
        </p:nvCxnSpPr>
        <p:spPr>
          <a:xfrm rot="5400000" flipH="1" flipV="1">
            <a:off x="3280629" y="4242933"/>
            <a:ext cx="29683" cy="4124584"/>
          </a:xfrm>
          <a:prstGeom prst="bentConnector3">
            <a:avLst>
              <a:gd name="adj1" fmla="val -77013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25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AA3FC-6410-4DEE-8534-C54FDF28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Kommentare und Clean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4DD82-F574-4658-9F28-A7E2030FE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609882" cy="4083050"/>
          </a:xfrm>
        </p:spPr>
        <p:txBody>
          <a:bodyPr>
            <a:normAutofit/>
          </a:bodyPr>
          <a:lstStyle/>
          <a:p>
            <a:r>
              <a:rPr lang="de-DE" dirty="0"/>
              <a:t>Coding in Englisch, Kommentare ausnahmsweise auf Deutsch</a:t>
            </a:r>
          </a:p>
          <a:p>
            <a:r>
              <a:rPr lang="de-DE" dirty="0"/>
              <a:t>Denkt dran, dass ihr euren Code irgendwann mal mit anderen</a:t>
            </a:r>
            <a:br>
              <a:rPr lang="de-DE" dirty="0"/>
            </a:br>
            <a:r>
              <a:rPr lang="de-DE" dirty="0"/>
              <a:t>Menschen teilen könntet/müsst</a:t>
            </a:r>
          </a:p>
          <a:p>
            <a:r>
              <a:rPr lang="de-DE" dirty="0"/>
              <a:t>Python forciert eine saubere Formatierung</a:t>
            </a:r>
          </a:p>
          <a:p>
            <a:pPr lvl="1"/>
            <a:r>
              <a:rPr lang="de-DE" dirty="0"/>
              <a:t>Tabs oder Spaces? PEP (Python Enhancement </a:t>
            </a:r>
            <a:r>
              <a:rPr lang="de-DE" dirty="0" err="1"/>
              <a:t>Proposal</a:t>
            </a:r>
            <a:r>
              <a:rPr lang="de-DE" dirty="0"/>
              <a:t>) 8 sagt Spaces</a:t>
            </a:r>
            <a:br>
              <a:rPr lang="de-DE" dirty="0"/>
            </a:br>
            <a:r>
              <a:rPr lang="de-DE" dirty="0">
                <a:hlinkClick r:id="rId2"/>
              </a:rPr>
              <a:t>https://www.python.org/dev/peps/pep-0008/#tabs-or-spaces</a:t>
            </a:r>
            <a:endParaRPr lang="de-DE" dirty="0"/>
          </a:p>
          <a:p>
            <a:pPr lvl="1"/>
            <a:r>
              <a:rPr lang="de-DE" dirty="0"/>
              <a:t>Ich verwende aus Gewohnheit Tabs, fühlt euch frei das anders zu handhaben</a:t>
            </a:r>
          </a:p>
          <a:p>
            <a:r>
              <a:rPr lang="de-DE" dirty="0"/>
              <a:t>Mehr Kommentare sind mehr wert, als weniger Kommentare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3217BD-C233-406A-9BF9-5C031D57F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26.10.2020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597814-D204-476E-8F39-BD1DE08EB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277" y="2492892"/>
            <a:ext cx="6056723" cy="366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75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DA9B0-E8D8-4B84-A484-B259D657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Wahl der Richtigen IDE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6A94DF-E1DF-4794-BF8A-5AF4CBEA7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4393479" cy="4076714"/>
          </a:xfrm>
        </p:spPr>
        <p:txBody>
          <a:bodyPr/>
          <a:lstStyle/>
          <a:p>
            <a:r>
              <a:rPr lang="de-DE" dirty="0"/>
              <a:t>IDEs (Integrated Developer Environment) gibt es viele</a:t>
            </a:r>
          </a:p>
          <a:p>
            <a:pPr lvl="1"/>
            <a:r>
              <a:rPr lang="de-DE" dirty="0"/>
              <a:t>Visual Studio Code</a:t>
            </a:r>
          </a:p>
          <a:p>
            <a:pPr lvl="1"/>
            <a:r>
              <a:rPr lang="de-DE" dirty="0" err="1"/>
              <a:t>PyCharm</a:t>
            </a:r>
            <a:endParaRPr lang="de-DE" dirty="0"/>
          </a:p>
          <a:p>
            <a:pPr lvl="1"/>
            <a:r>
              <a:rPr lang="de-DE" dirty="0"/>
              <a:t>Spyder</a:t>
            </a:r>
          </a:p>
          <a:p>
            <a:pPr lvl="1"/>
            <a:r>
              <a:rPr lang="de-DE" dirty="0"/>
              <a:t>(</a:t>
            </a:r>
            <a:r>
              <a:rPr lang="de-DE" dirty="0" err="1"/>
              <a:t>Jupyter</a:t>
            </a:r>
            <a:r>
              <a:rPr lang="de-DE" dirty="0"/>
              <a:t> Notebook)</a:t>
            </a:r>
          </a:p>
          <a:p>
            <a:r>
              <a:rPr lang="de-DE" dirty="0"/>
              <a:t>Ich nutze Notepad++</a:t>
            </a:r>
          </a:p>
          <a:p>
            <a:pPr lvl="1"/>
            <a:r>
              <a:rPr lang="de-DE" dirty="0"/>
              <a:t>Zum Lernen gut</a:t>
            </a:r>
          </a:p>
          <a:p>
            <a:pPr lvl="1"/>
            <a:r>
              <a:rPr lang="de-DE" dirty="0"/>
              <a:t>Für den produktiven Einsatz sollte eine richtige IDE zum Einsatz kommen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7F8A02-3DC7-448E-BB60-B050D96AC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32" y="735351"/>
            <a:ext cx="4882387" cy="28514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02D08AB-CCA4-458D-AB38-028F73E4D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75" y="3878905"/>
            <a:ext cx="4882387" cy="27641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6A99E0A-A013-4EB6-951C-B48F0B10F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5947" y="2431240"/>
            <a:ext cx="3344520" cy="258319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80235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395</Words>
  <Application>Microsoft Office PowerPoint</Application>
  <PresentationFormat>Breitbild</PresentationFormat>
  <Paragraphs>83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Franklin Gothic Book</vt:lpstr>
      <vt:lpstr>Franklin Gothic Demi</vt:lpstr>
      <vt:lpstr>Wingdings 2</vt:lpstr>
      <vt:lpstr>DividendVTI</vt:lpstr>
      <vt:lpstr>Einrichten einer Entwicklungsumgebung</vt:lpstr>
      <vt:lpstr>Mehrere Projekte in Python</vt:lpstr>
      <vt:lpstr>Environements mit Anaconda</vt:lpstr>
      <vt:lpstr>Architektur unserer Anwendung</vt:lpstr>
      <vt:lpstr>Kommentare und Clean Code</vt:lpstr>
      <vt:lpstr>Wahl der Richtigen 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44</cp:revision>
  <dcterms:created xsi:type="dcterms:W3CDTF">2020-10-17T19:34:28Z</dcterms:created>
  <dcterms:modified xsi:type="dcterms:W3CDTF">2020-10-26T09:50:56Z</dcterms:modified>
</cp:coreProperties>
</file>