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7" r:id="rId2"/>
    <p:sldId id="265" r:id="rId3"/>
    <p:sldId id="264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Einrichten einer Entwicklungsumgebung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</a:t>
            </a:r>
            <a:r>
              <a:rPr lang="de"/>
              <a:t>, 2021, </a:t>
            </a:r>
            <a:r>
              <a:rPr lang="de" dirty="0"/>
              <a:t>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beinhaltet eine Entwicklungsumgebung?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 / Editor für die Arbeit mit Code</a:t>
            </a:r>
          </a:p>
          <a:p>
            <a:pPr lvl="1"/>
            <a:r>
              <a:rPr lang="de-DE" dirty="0"/>
              <a:t>Eine IDE verfügt in der Regel weiterhin über </a:t>
            </a:r>
            <a:r>
              <a:rPr lang="de-DE" dirty="0" err="1"/>
              <a:t>Build</a:t>
            </a:r>
            <a:r>
              <a:rPr lang="de-DE" dirty="0"/>
              <a:t>-und Versionsverwaltungstools sowie eine fortgeschrittene Code-Analyse</a:t>
            </a:r>
          </a:p>
          <a:p>
            <a:pPr lvl="1"/>
            <a:r>
              <a:rPr lang="de-DE" dirty="0"/>
              <a:t>Gute Editoren bieten mittlerweile wie IDEs Codevervollständigung und Syntax </a:t>
            </a:r>
            <a:r>
              <a:rPr lang="de-DE" dirty="0" err="1"/>
              <a:t>Highlighting</a:t>
            </a:r>
            <a:endParaRPr lang="de-DE" dirty="0"/>
          </a:p>
          <a:p>
            <a:r>
              <a:rPr lang="de-DE" dirty="0"/>
              <a:t>Umgebungs- und Paket-Manager</a:t>
            </a:r>
          </a:p>
          <a:p>
            <a:pPr lvl="1"/>
            <a:r>
              <a:rPr lang="de-DE" dirty="0"/>
              <a:t>Verwalten einzelner, abgeschotteter Umgebungen, um Interferenzen mit anderen Projekten zu vermeiden</a:t>
            </a:r>
          </a:p>
          <a:p>
            <a:pPr lvl="1"/>
            <a:r>
              <a:rPr lang="de-DE" dirty="0"/>
              <a:t>Installation von Paketen gemäß der geforderten Version</a:t>
            </a:r>
          </a:p>
          <a:p>
            <a:pPr lvl="1"/>
            <a:r>
              <a:rPr lang="de-DE" dirty="0"/>
              <a:t>Keine lange Internetsuche nach den richtigen Installationspaketen (Wheels)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DA9B0-E8D8-4B84-A484-B259D65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der Richtigen 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A94DF-E1DF-4794-BF8A-5AF4CBEA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92973" cy="4076714"/>
          </a:xfrm>
        </p:spPr>
        <p:txBody>
          <a:bodyPr/>
          <a:lstStyle/>
          <a:p>
            <a:r>
              <a:rPr lang="de-DE" dirty="0"/>
              <a:t>IDEs (Integrated Development Environment) gibt es viele</a:t>
            </a:r>
          </a:p>
          <a:p>
            <a:pPr lvl="1"/>
            <a:r>
              <a:rPr lang="de-DE" dirty="0"/>
              <a:t>Visual Studio Code</a:t>
            </a:r>
          </a:p>
          <a:p>
            <a:pPr lvl="1"/>
            <a:r>
              <a:rPr lang="de-DE" dirty="0" err="1"/>
              <a:t>PyCharm</a:t>
            </a:r>
            <a:endParaRPr lang="de-DE" dirty="0"/>
          </a:p>
          <a:p>
            <a:pPr lvl="1"/>
            <a:r>
              <a:rPr lang="de-DE" dirty="0"/>
              <a:t>Spyder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Jupyter</a:t>
            </a:r>
            <a:r>
              <a:rPr lang="de-DE" dirty="0"/>
              <a:t> Notebook)</a:t>
            </a:r>
          </a:p>
          <a:p>
            <a:r>
              <a:rPr lang="de-DE" dirty="0"/>
              <a:t>Ich nutze Notepad++</a:t>
            </a:r>
          </a:p>
          <a:p>
            <a:pPr lvl="1"/>
            <a:r>
              <a:rPr lang="de-DE" dirty="0"/>
              <a:t>Zum Lernen gut (zu viel automatisierte Hilfe ist ein Lernhindernis)</a:t>
            </a:r>
          </a:p>
          <a:p>
            <a:pPr lvl="1"/>
            <a:r>
              <a:rPr lang="de-DE" dirty="0"/>
              <a:t>Für den produktiven Einsatz sollte eine richtige IDE zum Einsatz kommen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F8A02-3DC7-448E-BB60-B050D96A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32" y="735351"/>
            <a:ext cx="4882387" cy="2851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02D08AB-CCA4-458D-AB38-028F73E4D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1175" y="3878905"/>
            <a:ext cx="4882387" cy="2764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A99E0A-A013-4EB6-951C-B48F0B10F35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5947" y="2431240"/>
            <a:ext cx="3344520" cy="25831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02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 von </a:t>
            </a:r>
            <a:r>
              <a:rPr lang="de-DE" dirty="0" err="1"/>
              <a:t>Environements</a:t>
            </a:r>
            <a:r>
              <a:rPr lang="de-DE" dirty="0"/>
              <a:t>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/>
              <a:t>Python eignet sich hervorragend zur Anwendungsentwicklung</a:t>
            </a:r>
          </a:p>
          <a:p>
            <a:r>
              <a:rPr lang="de-DE" dirty="0"/>
              <a:t>Herausforderung: Management mehrerer Projekte auf Basis der selben Bibliotheken</a:t>
            </a:r>
          </a:p>
          <a:p>
            <a:pPr lvl="1"/>
            <a:r>
              <a:rPr lang="de-DE" dirty="0"/>
              <a:t>Bibliothek: Eine in sich abgeschlossene Sammlung an bereits fertig entwickelten Funktionen</a:t>
            </a:r>
          </a:p>
          <a:p>
            <a:r>
              <a:rPr lang="de-DE" dirty="0"/>
              <a:t>Python bringt virtuelle Umgebungen (</a:t>
            </a:r>
            <a:r>
              <a:rPr lang="de-DE" dirty="0" err="1"/>
              <a:t>Environements</a:t>
            </a:r>
            <a:r>
              <a:rPr lang="de-DE" dirty="0"/>
              <a:t>) mit, um Bibliotheken oder Python Versionen zu trennen</a:t>
            </a:r>
          </a:p>
          <a:p>
            <a:pPr lvl="1"/>
            <a:r>
              <a:rPr lang="de-DE" dirty="0"/>
              <a:t>Mehrere Python Versionen möglich, aber umständlich (müssen alle manuell installiert werden </a:t>
            </a:r>
            <a:r>
              <a:rPr lang="de-DE" dirty="0">
                <a:sym typeface="Wingdings" panose="05000000000000000000" pitchFamily="2" charset="2"/>
              </a:rPr>
              <a:t> Wenn ihr nicht genau wisst, was ihr tut ändert ihr schnell die Umgebung eures gesamten Systems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7B42E60-03AB-4D7B-8425-9E675A72DD53}"/>
              </a:ext>
            </a:extLst>
          </p:cNvPr>
          <p:cNvSpPr/>
          <p:nvPr/>
        </p:nvSpPr>
        <p:spPr>
          <a:xfrm>
            <a:off x="7273255" y="5338362"/>
            <a:ext cx="4514676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Python 3.8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AC378D-FED3-4060-B23A-4CF75A0FCEAB}"/>
              </a:ext>
            </a:extLst>
          </p:cNvPr>
          <p:cNvSpPr/>
          <p:nvPr/>
        </p:nvSpPr>
        <p:spPr>
          <a:xfrm>
            <a:off x="7273255" y="4571304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E4CA8F1-F2DF-48E6-A8A3-209050D82A98}"/>
              </a:ext>
            </a:extLst>
          </p:cNvPr>
          <p:cNvSpPr/>
          <p:nvPr/>
        </p:nvSpPr>
        <p:spPr>
          <a:xfrm>
            <a:off x="9657127" y="4571304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F474BA-448D-4224-B219-02A454C78E1D}"/>
              </a:ext>
            </a:extLst>
          </p:cNvPr>
          <p:cNvSpPr/>
          <p:nvPr/>
        </p:nvSpPr>
        <p:spPr>
          <a:xfrm>
            <a:off x="7273255" y="3839613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0.7)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2713D57-DB3B-4A34-983B-013E99C57FED}"/>
              </a:ext>
            </a:extLst>
          </p:cNvPr>
          <p:cNvSpPr/>
          <p:nvPr/>
        </p:nvSpPr>
        <p:spPr>
          <a:xfrm>
            <a:off x="9657127" y="3838189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4E5329B-0C09-4DDB-A5BD-E105C7C556F7}"/>
              </a:ext>
            </a:extLst>
          </p:cNvPr>
          <p:cNvSpPr/>
          <p:nvPr/>
        </p:nvSpPr>
        <p:spPr>
          <a:xfrm>
            <a:off x="7273255" y="3126612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9853C23-D6E1-46F8-832D-ECEE9D0AA735}"/>
              </a:ext>
            </a:extLst>
          </p:cNvPr>
          <p:cNvSpPr/>
          <p:nvPr/>
        </p:nvSpPr>
        <p:spPr>
          <a:xfrm>
            <a:off x="9657127" y="3126612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2" name="Multiplikationszeichen 21">
            <a:extLst>
              <a:ext uri="{FF2B5EF4-FFF2-40B4-BE49-F238E27FC236}">
                <a16:creationId xmlns:a16="http://schemas.microsoft.com/office/drawing/2014/main" id="{4967DB01-340A-421D-BCE9-CA11D52EE966}"/>
              </a:ext>
            </a:extLst>
          </p:cNvPr>
          <p:cNvSpPr/>
          <p:nvPr/>
        </p:nvSpPr>
        <p:spPr>
          <a:xfrm>
            <a:off x="9246698" y="3878183"/>
            <a:ext cx="629174" cy="628086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3FD48B-7CD1-4286-BF59-7E8D331CBE62}"/>
              </a:ext>
            </a:extLst>
          </p:cNvPr>
          <p:cNvSpPr/>
          <p:nvPr/>
        </p:nvSpPr>
        <p:spPr>
          <a:xfrm>
            <a:off x="6972651" y="2239861"/>
            <a:ext cx="5040384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A2EBC0-839A-4C9C-B427-4EADA101AD2A}"/>
              </a:ext>
            </a:extLst>
          </p:cNvPr>
          <p:cNvSpPr txBox="1"/>
          <p:nvPr/>
        </p:nvSpPr>
        <p:spPr>
          <a:xfrm>
            <a:off x="6972652" y="2239861"/>
            <a:ext cx="504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</a:t>
            </a:r>
          </a:p>
        </p:txBody>
      </p:sp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B3D246EA-9900-4058-A411-CDE87F445599}"/>
              </a:ext>
            </a:extLst>
          </p:cNvPr>
          <p:cNvSpPr/>
          <p:nvPr/>
        </p:nvSpPr>
        <p:spPr>
          <a:xfrm>
            <a:off x="7127845" y="5483151"/>
            <a:ext cx="4778928" cy="949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 descr="Anaconda und Einrichtung der Python Umgebung - Fellow Consulting AG">
            <a:extLst>
              <a:ext uri="{FF2B5EF4-FFF2-40B4-BE49-F238E27FC236}">
                <a16:creationId xmlns:a16="http://schemas.microsoft.com/office/drawing/2014/main" id="{442596D4-63B4-4B35-9F11-8D0B29DB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83" y="5525998"/>
            <a:ext cx="1863884" cy="9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Environements</a:t>
            </a:r>
            <a:r>
              <a:rPr lang="de-DE" dirty="0"/>
              <a:t> mit </a:t>
            </a:r>
            <a:r>
              <a:rPr lang="de-DE" dirty="0" err="1"/>
              <a:t>Anaconda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 err="1"/>
              <a:t>Anaconda</a:t>
            </a:r>
            <a:r>
              <a:rPr lang="de-DE" dirty="0"/>
              <a:t> erlaubt es Environments zu trennen und mit verschiedenen Python-Versionen zu versehen</a:t>
            </a:r>
          </a:p>
          <a:p>
            <a:r>
              <a:rPr lang="de-DE" dirty="0"/>
              <a:t>Verwaltet Pakete und bringt ein eigenes Repository mit</a:t>
            </a:r>
          </a:p>
          <a:p>
            <a:r>
              <a:rPr lang="de-DE" dirty="0"/>
              <a:t>Es existiert eine Open Source Variante</a:t>
            </a:r>
          </a:p>
          <a:p>
            <a:r>
              <a:rPr lang="de-DE" dirty="0"/>
              <a:t>Auswahl der Python-Version ist flexibel, aber:</a:t>
            </a:r>
          </a:p>
          <a:p>
            <a:pPr lvl="1"/>
            <a:r>
              <a:rPr lang="de-DE" dirty="0"/>
              <a:t>Prüft, ob ihr Bibliotheken anzieht, die nur mit einer bestimmten Version laufen</a:t>
            </a:r>
          </a:p>
          <a:p>
            <a:pPr lvl="1"/>
            <a:r>
              <a:rPr lang="de-DE" dirty="0"/>
              <a:t>Nehmt nicht per se die neuste Version (derzeit 3.9)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Nur die wenigsten Bibliotheken sind immer für die neuste Version kompiliert.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7B42E60-03AB-4D7B-8425-9E675A72DD53}"/>
              </a:ext>
            </a:extLst>
          </p:cNvPr>
          <p:cNvSpPr/>
          <p:nvPr/>
        </p:nvSpPr>
        <p:spPr>
          <a:xfrm>
            <a:off x="7273255" y="4491073"/>
            <a:ext cx="2130804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2.7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AC378D-FED3-4060-B23A-4CF75A0FCEAB}"/>
              </a:ext>
            </a:extLst>
          </p:cNvPr>
          <p:cNvSpPr/>
          <p:nvPr/>
        </p:nvSpPr>
        <p:spPr>
          <a:xfrm>
            <a:off x="7273255" y="3724015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E4CA8F1-F2DF-48E6-A8A3-209050D82A98}"/>
              </a:ext>
            </a:extLst>
          </p:cNvPr>
          <p:cNvSpPr/>
          <p:nvPr/>
        </p:nvSpPr>
        <p:spPr>
          <a:xfrm>
            <a:off x="9657127" y="3724015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F474BA-448D-4224-B219-02A454C78E1D}"/>
              </a:ext>
            </a:extLst>
          </p:cNvPr>
          <p:cNvSpPr/>
          <p:nvPr/>
        </p:nvSpPr>
        <p:spPr>
          <a:xfrm>
            <a:off x="7273255" y="2992324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0.7)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2713D57-DB3B-4A34-983B-013E99C57FED}"/>
              </a:ext>
            </a:extLst>
          </p:cNvPr>
          <p:cNvSpPr/>
          <p:nvPr/>
        </p:nvSpPr>
        <p:spPr>
          <a:xfrm>
            <a:off x="9657127" y="2990900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4E5329B-0C09-4DDB-A5BD-E105C7C556F7}"/>
              </a:ext>
            </a:extLst>
          </p:cNvPr>
          <p:cNvSpPr/>
          <p:nvPr/>
        </p:nvSpPr>
        <p:spPr>
          <a:xfrm>
            <a:off x="7273255" y="2279323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9853C23-D6E1-46F8-832D-ECEE9D0AA735}"/>
              </a:ext>
            </a:extLst>
          </p:cNvPr>
          <p:cNvSpPr/>
          <p:nvPr/>
        </p:nvSpPr>
        <p:spPr>
          <a:xfrm>
            <a:off x="9657127" y="2279323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3FD48B-7CD1-4286-BF59-7E8D331CBE62}"/>
              </a:ext>
            </a:extLst>
          </p:cNvPr>
          <p:cNvSpPr/>
          <p:nvPr/>
        </p:nvSpPr>
        <p:spPr>
          <a:xfrm>
            <a:off x="7127844" y="1392572"/>
            <a:ext cx="2389468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A2EBC0-839A-4C9C-B427-4EADA101AD2A}"/>
              </a:ext>
            </a:extLst>
          </p:cNvPr>
          <p:cNvSpPr txBox="1"/>
          <p:nvPr/>
        </p:nvSpPr>
        <p:spPr>
          <a:xfrm>
            <a:off x="7148815" y="1392572"/>
            <a:ext cx="238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AC792E-F355-4CEB-B1F5-5618580BCEF6}"/>
              </a:ext>
            </a:extLst>
          </p:cNvPr>
          <p:cNvSpPr/>
          <p:nvPr/>
        </p:nvSpPr>
        <p:spPr>
          <a:xfrm>
            <a:off x="9662718" y="4491072"/>
            <a:ext cx="2130804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3.8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3CD875-0266-4174-8CA0-4FE095FF94C6}"/>
              </a:ext>
            </a:extLst>
          </p:cNvPr>
          <p:cNvSpPr/>
          <p:nvPr/>
        </p:nvSpPr>
        <p:spPr>
          <a:xfrm>
            <a:off x="9517312" y="1392571"/>
            <a:ext cx="2410434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852B35-9A0F-4CA9-9C65-810B7B34C26F}"/>
              </a:ext>
            </a:extLst>
          </p:cNvPr>
          <p:cNvSpPr txBox="1"/>
          <p:nvPr/>
        </p:nvSpPr>
        <p:spPr>
          <a:xfrm>
            <a:off x="9517309" y="1379673"/>
            <a:ext cx="241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 2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C095E10-88B8-422B-BDA0-3EC49E4F7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42" y="5631969"/>
            <a:ext cx="5962650" cy="1047750"/>
          </a:xfrm>
          <a:prstGeom prst="rect">
            <a:avLst/>
          </a:prstGeom>
        </p:spPr>
      </p:pic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B7299D5-A97E-48A1-950B-90482FB7E3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99920" y="4164006"/>
            <a:ext cx="3496534" cy="487142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9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AA3FC-6410-4DEE-8534-C54FDF28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und Clean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4DD82-F574-4658-9F28-A7E2030F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09882" cy="4083050"/>
          </a:xfrm>
        </p:spPr>
        <p:txBody>
          <a:bodyPr>
            <a:normAutofit/>
          </a:bodyPr>
          <a:lstStyle/>
          <a:p>
            <a:r>
              <a:rPr lang="de-DE" dirty="0"/>
              <a:t>Coding in Englisch, Kommentare ausnahmsweise auf Deutsch</a:t>
            </a:r>
          </a:p>
          <a:p>
            <a:r>
              <a:rPr lang="de-DE" dirty="0"/>
              <a:t>Denkt dran, dass ihr euren Code irgendwann mal mit anderen Menschen teilen könntet/müsst</a:t>
            </a:r>
          </a:p>
          <a:p>
            <a:r>
              <a:rPr lang="de-DE" dirty="0"/>
              <a:t>Python forciert eine saubere Formatierung</a:t>
            </a:r>
          </a:p>
          <a:p>
            <a:pPr lvl="1"/>
            <a:r>
              <a:rPr lang="de-DE" dirty="0"/>
              <a:t>Tabs oder Spaces? PEP (Python Enhancement </a:t>
            </a:r>
            <a:r>
              <a:rPr lang="de-DE" dirty="0" err="1"/>
              <a:t>Proposal</a:t>
            </a:r>
            <a:r>
              <a:rPr lang="de-DE" dirty="0"/>
              <a:t>) 8 sagt Spaces</a:t>
            </a:r>
            <a:br>
              <a:rPr lang="de-DE" dirty="0"/>
            </a:br>
            <a:r>
              <a:rPr lang="de-DE" dirty="0">
                <a:hlinkClick r:id="rId2"/>
              </a:rPr>
              <a:t>https://www.python.org/dev/peps/pep-0008/#tabs-or-spaces</a:t>
            </a:r>
            <a:endParaRPr lang="de-DE" dirty="0"/>
          </a:p>
          <a:p>
            <a:pPr lvl="1"/>
            <a:r>
              <a:rPr lang="de-DE" dirty="0"/>
              <a:t>Ich verwende aus Gewohnheit Tabs, fühlt euch frei das anders zu handhaben</a:t>
            </a:r>
          </a:p>
          <a:p>
            <a:r>
              <a:rPr lang="de-DE" dirty="0"/>
              <a:t>Mehr Kommentare sind mehr wert, als weniger Kommentare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3217BD-C233-406A-9BF9-5C031D57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597814-D204-476E-8F39-BD1DE08EB3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5277" y="2492892"/>
            <a:ext cx="6056723" cy="36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4BE3F-DD1C-4F86-90CA-D1AFDB2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unserer Anwendung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FCEA2-7AA5-453B-A617-5C3F8E5E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26.12.2020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DF09B9-CE08-496B-84E1-3C542D0E075D}"/>
              </a:ext>
            </a:extLst>
          </p:cNvPr>
          <p:cNvSpPr/>
          <p:nvPr/>
        </p:nvSpPr>
        <p:spPr>
          <a:xfrm>
            <a:off x="9756396" y="2399340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Wetter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235240-B391-43DE-9626-87E9515BB91D}"/>
              </a:ext>
            </a:extLst>
          </p:cNvPr>
          <p:cNvSpPr/>
          <p:nvPr/>
        </p:nvSpPr>
        <p:spPr>
          <a:xfrm>
            <a:off x="9756393" y="3013228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Musik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536E3A-B4C1-46A1-B9BC-BE37B21CFA92}"/>
              </a:ext>
            </a:extLst>
          </p:cNvPr>
          <p:cNvSpPr/>
          <p:nvPr/>
        </p:nvSpPr>
        <p:spPr>
          <a:xfrm>
            <a:off x="9756393" y="362669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Wikipedia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ED4E9F9-A49E-42C0-BFFE-4BFED4760424}"/>
              </a:ext>
            </a:extLst>
          </p:cNvPr>
          <p:cNvSpPr/>
          <p:nvPr/>
        </p:nvSpPr>
        <p:spPr>
          <a:xfrm>
            <a:off x="9756392" y="4240160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Tiergeräusche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25B885-F9FE-4410-8E18-828318CE2AFF}"/>
              </a:ext>
            </a:extLst>
          </p:cNvPr>
          <p:cNvSpPr/>
          <p:nvPr/>
        </p:nvSpPr>
        <p:spPr>
          <a:xfrm>
            <a:off x="9756391" y="5467092"/>
            <a:ext cx="1770077" cy="519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8A5796E-AC12-47F9-94E8-A2646D68493A}"/>
              </a:ext>
            </a:extLst>
          </p:cNvPr>
          <p:cNvSpPr/>
          <p:nvPr/>
        </p:nvSpPr>
        <p:spPr>
          <a:xfrm>
            <a:off x="3263318" y="3171127"/>
            <a:ext cx="4999838" cy="324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Sprach-Assistent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765D63-D50D-448B-9F1F-72A1F1359710}"/>
              </a:ext>
            </a:extLst>
          </p:cNvPr>
          <p:cNvSpPr/>
          <p:nvPr/>
        </p:nvSpPr>
        <p:spPr>
          <a:xfrm>
            <a:off x="4472726" y="3680670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Speech-2-Text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9890F-F4C0-412F-A90D-79801EF5D8D5}"/>
              </a:ext>
            </a:extLst>
          </p:cNvPr>
          <p:cNvSpPr/>
          <p:nvPr/>
        </p:nvSpPr>
        <p:spPr>
          <a:xfrm>
            <a:off x="4472726" y="413630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Text-2-Speech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0FAC125-ADA9-4FB7-9BA6-3FF020799CB5}"/>
              </a:ext>
            </a:extLst>
          </p:cNvPr>
          <p:cNvSpPr/>
          <p:nvPr/>
        </p:nvSpPr>
        <p:spPr>
          <a:xfrm>
            <a:off x="4472726" y="459152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Wake Words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31D499-C0F9-4FB8-AA92-4D9AC28BEF9A}"/>
              </a:ext>
            </a:extLst>
          </p:cNvPr>
          <p:cNvSpPr/>
          <p:nvPr/>
        </p:nvSpPr>
        <p:spPr>
          <a:xfrm>
            <a:off x="4472725" y="504674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Dialog-Engine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61E28-3E86-40F9-B084-08180F56366E}"/>
              </a:ext>
            </a:extLst>
          </p:cNvPr>
          <p:cNvSpPr/>
          <p:nvPr/>
        </p:nvSpPr>
        <p:spPr>
          <a:xfrm>
            <a:off x="4472724" y="5497506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Management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ED5084-0F98-41EC-85BA-20C7E873E00B}"/>
              </a:ext>
            </a:extLst>
          </p:cNvPr>
          <p:cNvSpPr/>
          <p:nvPr/>
        </p:nvSpPr>
        <p:spPr>
          <a:xfrm>
            <a:off x="6337876" y="3680670"/>
            <a:ext cx="1770077" cy="793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Configuration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48810CF-5B73-4943-B91C-FEDF1BF311D2}"/>
              </a:ext>
            </a:extLst>
          </p:cNvPr>
          <p:cNvSpPr/>
          <p:nvPr/>
        </p:nvSpPr>
        <p:spPr>
          <a:xfrm>
            <a:off x="9756392" y="178587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Erinnerung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9B7CDB9-B935-4D6B-9DB7-9DDC2B4C47BD}"/>
              </a:ext>
            </a:extLst>
          </p:cNvPr>
          <p:cNvSpPr/>
          <p:nvPr/>
        </p:nvSpPr>
        <p:spPr>
          <a:xfrm>
            <a:off x="6339272" y="4591525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Speaker </a:t>
            </a:r>
            <a:r>
              <a:rPr lang="de-DE" dirty="0" err="1"/>
              <a:t>Identification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C820B5C-313D-4788-BC7F-1CB19BFA4437}"/>
              </a:ext>
            </a:extLst>
          </p:cNvPr>
          <p:cNvSpPr/>
          <p:nvPr/>
        </p:nvSpPr>
        <p:spPr>
          <a:xfrm>
            <a:off x="9756390" y="485320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br>
              <a:rPr lang="de-DE" dirty="0"/>
            </a:br>
            <a:r>
              <a:rPr lang="de-DE" dirty="0"/>
              <a:t>Smart Home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4E45D3-3BFF-4310-BDA9-2C6BCC21C944}"/>
              </a:ext>
            </a:extLst>
          </p:cNvPr>
          <p:cNvSpPr/>
          <p:nvPr/>
        </p:nvSpPr>
        <p:spPr>
          <a:xfrm>
            <a:off x="6354656" y="5504552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Processing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F7A753-FF41-489C-99D7-1348CDC14BD8}"/>
              </a:ext>
            </a:extLst>
          </p:cNvPr>
          <p:cNvCxnSpPr>
            <a:stCxn id="35" idx="3"/>
            <a:endCxn id="29" idx="1"/>
          </p:cNvCxnSpPr>
          <p:nvPr/>
        </p:nvCxnSpPr>
        <p:spPr>
          <a:xfrm flipV="1">
            <a:off x="8124733" y="2045933"/>
            <a:ext cx="1631659" cy="38550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5E1205A-F9D4-4B91-B0E2-EEB00652A17C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8124733" y="2659399"/>
            <a:ext cx="1631663" cy="32415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224AE57-3E3E-4D7A-867B-35B010954FB6}"/>
              </a:ext>
            </a:extLst>
          </p:cNvPr>
          <p:cNvCxnSpPr>
            <a:cxnSpLocks/>
            <a:stCxn id="35" idx="3"/>
            <a:endCxn id="7" idx="1"/>
          </p:cNvCxnSpPr>
          <p:nvPr/>
        </p:nvCxnSpPr>
        <p:spPr>
          <a:xfrm flipV="1">
            <a:off x="8124733" y="3273287"/>
            <a:ext cx="1631660" cy="26277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66C0B25-8F45-4DE7-9697-BAC3E525C4A2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 flipV="1">
            <a:off x="8124733" y="3886753"/>
            <a:ext cx="1631660" cy="20142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65CC0D0-CB01-4DC1-BEF8-2ABD3052C16F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8124733" y="4500219"/>
            <a:ext cx="1631659" cy="14007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387A510-D1B2-4E75-8480-3395F0EF5A6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8124733" y="5113263"/>
            <a:ext cx="1631657" cy="7877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AECE8A0-FADB-4F78-A50C-618016F207AB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 flipV="1">
            <a:off x="8124733" y="5726729"/>
            <a:ext cx="1631658" cy="17426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1E3C4C50-14F4-4151-A545-2D2EC95B50D2}"/>
              </a:ext>
            </a:extLst>
          </p:cNvPr>
          <p:cNvSpPr/>
          <p:nvPr/>
        </p:nvSpPr>
        <p:spPr>
          <a:xfrm rot="16200000">
            <a:off x="3317725" y="5231852"/>
            <a:ext cx="1345277" cy="771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Audio-eingabe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C33A8A1-EFD9-45C5-BB9E-F4231804E984}"/>
              </a:ext>
            </a:extLst>
          </p:cNvPr>
          <p:cNvSpPr/>
          <p:nvPr/>
        </p:nvSpPr>
        <p:spPr>
          <a:xfrm rot="16200000">
            <a:off x="3399251" y="3880219"/>
            <a:ext cx="1182228" cy="771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Audio-ausgabe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B384DBF0-0427-45C6-9F50-3C296E53F9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6" y="2950484"/>
            <a:ext cx="2250597" cy="2250597"/>
          </a:xfrm>
          <a:prstGeom prst="rect">
            <a:avLst/>
          </a:prstGeom>
        </p:spPr>
      </p:pic>
      <p:sp>
        <p:nvSpPr>
          <p:cNvPr id="63" name="Flussdiagramm: Magnetplattenspeicher 62">
            <a:extLst>
              <a:ext uri="{FF2B5EF4-FFF2-40B4-BE49-F238E27FC236}">
                <a16:creationId xmlns:a16="http://schemas.microsoft.com/office/drawing/2014/main" id="{BBF63040-2F21-4DE0-8ABA-23FBF6250F4A}"/>
              </a:ext>
            </a:extLst>
          </p:cNvPr>
          <p:cNvSpPr/>
          <p:nvPr/>
        </p:nvSpPr>
        <p:spPr>
          <a:xfrm>
            <a:off x="378198" y="5652665"/>
            <a:ext cx="1709962" cy="667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DB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A7F3DBA-1D9A-4A0B-B09B-47479C8F9B1C}"/>
              </a:ext>
            </a:extLst>
          </p:cNvPr>
          <p:cNvSpPr txBox="1"/>
          <p:nvPr/>
        </p:nvSpPr>
        <p:spPr>
          <a:xfrm>
            <a:off x="581192" y="2045933"/>
            <a:ext cx="768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Hauptanwendung ist starr und beinhaltet </a:t>
            </a:r>
            <a:r>
              <a:rPr lang="de-DE"/>
              <a:t>die grundliegende </a:t>
            </a:r>
            <a:r>
              <a:rPr lang="de-DE" dirty="0"/>
              <a:t>Logik. Die </a:t>
            </a:r>
            <a:r>
              <a:rPr lang="de-DE" dirty="0" err="1"/>
              <a:t>Intents</a:t>
            </a:r>
            <a:r>
              <a:rPr lang="de-DE" dirty="0"/>
              <a:t> rechts führen die gewünschten Aktionen des Benutzers aus und sind erweiterbar. 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A390816B-7CD0-4F86-A78F-2E6A8688074D}"/>
              </a:ext>
            </a:extLst>
          </p:cNvPr>
          <p:cNvCxnSpPr>
            <a:cxnSpLocks/>
            <a:stCxn id="63" idx="3"/>
            <a:endCxn id="25" idx="2"/>
          </p:cNvCxnSpPr>
          <p:nvPr/>
        </p:nvCxnSpPr>
        <p:spPr>
          <a:xfrm rot="5400000" flipH="1" flipV="1">
            <a:off x="3280629" y="4242933"/>
            <a:ext cx="29683" cy="4124584"/>
          </a:xfrm>
          <a:prstGeom prst="bentConnector3">
            <a:avLst>
              <a:gd name="adj1" fmla="val -7701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1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502</Words>
  <Application>Microsoft Office PowerPoint</Application>
  <PresentationFormat>Breitbild</PresentationFormat>
  <Paragraphs>92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Franklin Gothic Demi</vt:lpstr>
      <vt:lpstr>Wingdings 2</vt:lpstr>
      <vt:lpstr>DividendVTI</vt:lpstr>
      <vt:lpstr>Einrichten einer Entwicklungsumgebung</vt:lpstr>
      <vt:lpstr>Was beinhaltet eine Entwicklungsumgebung?</vt:lpstr>
      <vt:lpstr>Wahl der Richtigen IDE</vt:lpstr>
      <vt:lpstr>Verwaltung von Environements in Python</vt:lpstr>
      <vt:lpstr>Environements mit Anaconda</vt:lpstr>
      <vt:lpstr>Kommentare und Clean Code</vt:lpstr>
      <vt:lpstr>Architektur unserer Anwendung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61</cp:revision>
  <dcterms:created xsi:type="dcterms:W3CDTF">2020-10-17T19:34:28Z</dcterms:created>
  <dcterms:modified xsi:type="dcterms:W3CDTF">2020-12-26T16:21:30Z</dcterms:modified>
</cp:coreProperties>
</file>