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Comfortaa SemiBold"/>
      <p:regular r:id="rId15"/>
      <p:bold r:id="rId16"/>
    </p:embeddedFont>
    <p:embeddedFont>
      <p:font typeface="Fraunces"/>
      <p:regular r:id="rId17"/>
      <p:bold r:id="rId18"/>
      <p:italic r:id="rId19"/>
      <p:boldItalic r:id="rId20"/>
    </p:embeddedFont>
    <p:embeddedFont>
      <p:font typeface="Nobil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aunces-boldItalic.fntdata"/><Relationship Id="rId11" Type="http://schemas.openxmlformats.org/officeDocument/2006/relationships/slide" Target="slides/slide7.xml"/><Relationship Id="rId22" Type="http://schemas.openxmlformats.org/officeDocument/2006/relationships/font" Target="fonts/Nobile-bold.fntdata"/><Relationship Id="rId10" Type="http://schemas.openxmlformats.org/officeDocument/2006/relationships/slide" Target="slides/slide6.xml"/><Relationship Id="rId21" Type="http://schemas.openxmlformats.org/officeDocument/2006/relationships/font" Target="fonts/Nobile-regular.fntdata"/><Relationship Id="rId13" Type="http://schemas.openxmlformats.org/officeDocument/2006/relationships/slide" Target="slides/slide9.xml"/><Relationship Id="rId24" Type="http://schemas.openxmlformats.org/officeDocument/2006/relationships/font" Target="fonts/Nobile-boldItalic.fntdata"/><Relationship Id="rId12" Type="http://schemas.openxmlformats.org/officeDocument/2006/relationships/slide" Target="slides/slide8.xml"/><Relationship Id="rId23" Type="http://schemas.openxmlformats.org/officeDocument/2006/relationships/font" Target="fonts/Nobil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mfortaa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Fraunces-regular.fntdata"/><Relationship Id="rId16" Type="http://schemas.openxmlformats.org/officeDocument/2006/relationships/font" Target="fonts/ComfortaaSemiBold-bold.fntdata"/><Relationship Id="rId5" Type="http://schemas.openxmlformats.org/officeDocument/2006/relationships/slide" Target="slides/slide1.xml"/><Relationship Id="rId19" Type="http://schemas.openxmlformats.org/officeDocument/2006/relationships/font" Target="fonts/Fraunces-italic.fntdata"/><Relationship Id="rId6" Type="http://schemas.openxmlformats.org/officeDocument/2006/relationships/slide" Target="slides/slide2.xml"/><Relationship Id="rId18" Type="http://schemas.openxmlformats.org/officeDocument/2006/relationships/font" Target="fonts/Fraunce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bg>
      <p:bgPr>
        <a:solidFill>
          <a:srgbClr val="0000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1E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FEE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A6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1E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1E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28.png"/><Relationship Id="rId13" Type="http://schemas.openxmlformats.org/officeDocument/2006/relationships/image" Target="../media/image2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30.png"/><Relationship Id="rId5" Type="http://schemas.openxmlformats.org/officeDocument/2006/relationships/image" Target="../media/image18.png"/><Relationship Id="rId6" Type="http://schemas.openxmlformats.org/officeDocument/2006/relationships/image" Target="../media/image31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638687" y="3489484"/>
            <a:ext cx="6839426" cy="6353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Fraunces"/>
              <a:buNone/>
            </a:pPr>
            <a:r>
              <a:rPr b="1" i="0" lang="en-US" sz="3900" u="none" cap="none" strike="noStrike">
                <a:solidFill>
                  <a:srgbClr val="000000"/>
                </a:solidFill>
                <a:latin typeface="Fraunces"/>
                <a:ea typeface="Fraunces"/>
                <a:cs typeface="Fraunces"/>
                <a:sym typeface="Fraunces"/>
              </a:rPr>
              <a:t>🧠</a:t>
            </a:r>
            <a:r>
              <a:rPr b="1" i="0" lang="en-US" sz="390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 Úvod do Deep Learningu</a:t>
            </a:r>
            <a:endParaRPr b="0" i="0" sz="3900" u="none" cap="none" strike="noStrike"/>
          </a:p>
        </p:txBody>
      </p:sp>
      <p:sp>
        <p:nvSpPr>
          <p:cNvPr id="58" name="Google Shape;58;p13"/>
          <p:cNvSpPr/>
          <p:nvPr/>
        </p:nvSpPr>
        <p:spPr>
          <a:xfrm>
            <a:off x="6280190" y="4422458"/>
            <a:ext cx="75564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Cesta od neuronů k inteligentním systémům</a:t>
            </a:r>
            <a:endParaRPr b="0" i="0" sz="1550" u="none" cap="none" strike="noStrike"/>
          </a:p>
        </p:txBody>
      </p:sp>
      <p:sp>
        <p:nvSpPr>
          <p:cNvPr id="59" name="Google Shape;59;p13"/>
          <p:cNvSpPr/>
          <p:nvPr/>
        </p:nvSpPr>
        <p:spPr>
          <a:xfrm>
            <a:off x="12816000" y="7710825"/>
            <a:ext cx="1745100" cy="45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/>
          <p:nvPr/>
        </p:nvSpPr>
        <p:spPr>
          <a:xfrm>
            <a:off x="6579751" y="497800"/>
            <a:ext cx="1470898" cy="183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rgbClr val="438951"/>
              </a:buClr>
              <a:buSzPts val="1150"/>
              <a:buFont typeface="Fraunces"/>
              <a:buNone/>
            </a:pPr>
            <a:r>
              <a:rPr b="1" i="0" lang="en-US" sz="1150" u="none" cap="none" strike="noStrike">
                <a:solidFill>
                  <a:srgbClr val="438951"/>
                </a:solidFill>
                <a:latin typeface="Fraunces"/>
                <a:ea typeface="Fraunces"/>
                <a:cs typeface="Fraunces"/>
                <a:sym typeface="Fraunces"/>
              </a:rPr>
              <a:t>9. Výzvy a limity</a:t>
            </a:r>
            <a:endParaRPr b="0" i="0" sz="1150" u="none" cap="none" strike="noStrike"/>
          </a:p>
        </p:txBody>
      </p:sp>
      <p:sp>
        <p:nvSpPr>
          <p:cNvPr id="288" name="Google Shape;288;p22"/>
          <p:cNvSpPr/>
          <p:nvPr/>
        </p:nvSpPr>
        <p:spPr>
          <a:xfrm>
            <a:off x="5844302" y="799148"/>
            <a:ext cx="2941796" cy="367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2300"/>
              <a:buFont typeface="Fraunces"/>
              <a:buNone/>
            </a:pPr>
            <a:r>
              <a:rPr b="1" i="0" lang="en-US" sz="230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Kam dál a co dál?</a:t>
            </a:r>
            <a:endParaRPr b="0" i="0" sz="2300" u="none" cap="none" strike="noStrike"/>
          </a:p>
        </p:txBody>
      </p:sp>
      <p:pic>
        <p:nvPicPr>
          <p:cNvPr descr="preencoded.png" id="289" name="Google Shape;2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138" y="1475542"/>
            <a:ext cx="6447592" cy="644759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2"/>
          <p:cNvSpPr/>
          <p:nvPr/>
        </p:nvSpPr>
        <p:spPr>
          <a:xfrm>
            <a:off x="7466290" y="1449110"/>
            <a:ext cx="6447592" cy="7058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50"/>
              <a:buFont typeface="Nobile"/>
              <a:buNone/>
            </a:pPr>
            <a:r>
              <a:rPr b="1" i="0" lang="en-US" sz="11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Potřeba velkého množství dat a výpočetního výkonu:</a:t>
            </a:r>
            <a:r>
              <a:rPr b="0" i="0" lang="en-US" sz="11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 Hluboké modely vyžadují masivní datasety a značné GPU/TPU zdroje pro trénink, což může být nákladné a časově náročné.</a:t>
            </a:r>
            <a:endParaRPr b="0" i="0" sz="1150" u="none" cap="none" strike="noStrike"/>
          </a:p>
        </p:txBody>
      </p:sp>
      <p:sp>
        <p:nvSpPr>
          <p:cNvPr id="291" name="Google Shape;291;p22"/>
          <p:cNvSpPr/>
          <p:nvPr/>
        </p:nvSpPr>
        <p:spPr>
          <a:xfrm>
            <a:off x="7466290" y="2260759"/>
            <a:ext cx="6447592" cy="7058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50"/>
              <a:buFont typeface="Nobile"/>
              <a:buNone/>
            </a:pPr>
            <a:r>
              <a:rPr b="1" i="0" lang="en-US" sz="11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Obtížná interpretace modelu (tzv. "černá skříňka"):</a:t>
            </a:r>
            <a:r>
              <a:rPr b="0" i="0" lang="en-US" sz="11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 Proč model dospěl k určitému rozhodnutí je často netransparentní, což je problém v kritických aplikacích jako medicína nebo právo.</a:t>
            </a:r>
            <a:endParaRPr b="0" i="0" sz="1150" u="none" cap="none" strike="noStrike"/>
          </a:p>
        </p:txBody>
      </p:sp>
      <p:sp>
        <p:nvSpPr>
          <p:cNvPr id="292" name="Google Shape;292;p22"/>
          <p:cNvSpPr/>
          <p:nvPr/>
        </p:nvSpPr>
        <p:spPr>
          <a:xfrm>
            <a:off x="7466290" y="3072408"/>
            <a:ext cx="6447592" cy="47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50"/>
              <a:buFont typeface="Nobile"/>
              <a:buNone/>
            </a:pPr>
            <a:r>
              <a:rPr b="1" i="0" lang="en-US" sz="11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Riziko přeučení (overfitting):</a:t>
            </a:r>
            <a:r>
              <a:rPr b="0" i="0" lang="en-US" sz="11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 Model se může "naučit" šum v tréninkových datech místo skutečných vzorů, což vede ke špatné generalizaci na nová, neviděná data.</a:t>
            </a:r>
            <a:endParaRPr b="0" i="0" sz="1150" u="none" cap="none" strike="noStrike"/>
          </a:p>
        </p:txBody>
      </p:sp>
      <p:sp>
        <p:nvSpPr>
          <p:cNvPr id="293" name="Google Shape;293;p22"/>
          <p:cNvSpPr/>
          <p:nvPr/>
        </p:nvSpPr>
        <p:spPr>
          <a:xfrm>
            <a:off x="7466290" y="3648789"/>
            <a:ext cx="6447592" cy="47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50"/>
              <a:buFont typeface="Nobile"/>
              <a:buNone/>
            </a:pPr>
            <a:r>
              <a:rPr b="1" i="0" lang="en-US" sz="11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Generalizace na nová data:</a:t>
            </a:r>
            <a:r>
              <a:rPr b="0" i="0" lang="en-US" sz="11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 Zajištění, aby model fungoval spolehlivě i mimo tréninkový set a byl schopen se adaptovat na změny v distribuci dat.</a:t>
            </a:r>
            <a:endParaRPr b="0" i="0" sz="1150" u="none" cap="none" strike="noStrike"/>
          </a:p>
        </p:txBody>
      </p:sp>
      <p:sp>
        <p:nvSpPr>
          <p:cNvPr id="294" name="Google Shape;294;p22"/>
          <p:cNvSpPr/>
          <p:nvPr/>
        </p:nvSpPr>
        <p:spPr>
          <a:xfrm>
            <a:off x="7466290" y="4225171"/>
            <a:ext cx="6447592" cy="47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50"/>
              <a:buFont typeface="Nobile"/>
              <a:buNone/>
            </a:pPr>
            <a:r>
              <a:rPr b="1" i="0" lang="en-US" sz="11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Etické otázky a zkreslení:</a:t>
            </a:r>
            <a:r>
              <a:rPr b="0" i="0" lang="en-US" sz="11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 Modely se mohou učit z dat, která obsahují lidské předsudky, což vede k nespravedlivým nebo diskriminačním rozhodnutím.</a:t>
            </a:r>
            <a:endParaRPr b="0" i="0" sz="1150" u="none" cap="none" strike="noStrike"/>
          </a:p>
        </p:txBody>
      </p:sp>
      <p:sp>
        <p:nvSpPr>
          <p:cNvPr id="295" name="Google Shape;295;p22"/>
          <p:cNvSpPr/>
          <p:nvPr/>
        </p:nvSpPr>
        <p:spPr>
          <a:xfrm>
            <a:off x="724138" y="8187690"/>
            <a:ext cx="13182124" cy="188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900"/>
              <a:buFont typeface="Nobile"/>
              <a:buNone/>
            </a:pPr>
            <a:r>
              <a:rPr b="0" i="0" lang="en-US" sz="9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Navzdory těmto výzvám, deep learning pokračuje v rychlém vývoji a otevírá nové možnosti v mnoha oblastech.</a:t>
            </a:r>
            <a:endParaRPr b="0" i="0" sz="900" u="none" cap="none" strike="noStrike"/>
          </a:p>
        </p:txBody>
      </p:sp>
      <p:sp>
        <p:nvSpPr>
          <p:cNvPr id="296" name="Google Shape;296;p22"/>
          <p:cNvSpPr/>
          <p:nvPr/>
        </p:nvSpPr>
        <p:spPr>
          <a:xfrm>
            <a:off x="12816000" y="7710825"/>
            <a:ext cx="1745100" cy="45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5871448" y="1546027"/>
            <a:ext cx="288738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38951"/>
              </a:buClr>
              <a:buSzPts val="1950"/>
              <a:buFont typeface="Fraunces"/>
              <a:buNone/>
            </a:pPr>
            <a:r>
              <a:rPr b="1" i="0" lang="en-US" sz="1950" u="none" cap="none" strike="noStrike">
                <a:solidFill>
                  <a:srgbClr val="438951"/>
                </a:solidFill>
                <a:latin typeface="Fraunces"/>
                <a:ea typeface="Fraunces"/>
                <a:cs typeface="Fraunces"/>
                <a:sym typeface="Fraunces"/>
              </a:rPr>
              <a:t>1. Co je Deep Learning?</a:t>
            </a:r>
            <a:endParaRPr b="0" i="0" sz="1950" u="none" cap="none" strike="noStrike"/>
          </a:p>
        </p:txBody>
      </p:sp>
      <p:sp>
        <p:nvSpPr>
          <p:cNvPr id="66" name="Google Shape;66;p14"/>
          <p:cNvSpPr/>
          <p:nvPr/>
        </p:nvSpPr>
        <p:spPr>
          <a:xfrm>
            <a:off x="793790" y="2054543"/>
            <a:ext cx="12089844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3900"/>
              <a:buFont typeface="Fraunces"/>
              <a:buNone/>
            </a:pPr>
            <a:r>
              <a:rPr b="1" i="0" lang="en-US" sz="390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Hluboké učení: Inteligence inspirovaná mozkem</a:t>
            </a:r>
            <a:endParaRPr b="0" i="0" sz="3900" u="none" cap="none" strike="noStrike"/>
          </a:p>
        </p:txBody>
      </p:sp>
      <p:sp>
        <p:nvSpPr>
          <p:cNvPr id="67" name="Google Shape;67;p14"/>
          <p:cNvSpPr/>
          <p:nvPr/>
        </p:nvSpPr>
        <p:spPr>
          <a:xfrm>
            <a:off x="793790" y="3150870"/>
            <a:ext cx="6955631" cy="1270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Nobile"/>
              <a:buNone/>
            </a:pPr>
            <a:r>
              <a:rPr i="0" lang="en-US" sz="1550" u="none" cap="none" strike="noStrike">
                <a:solidFill>
                  <a:srgbClr val="405449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Deep Learning (hluboké učení) je podmnožina strojového učení, která využívá um</a:t>
            </a:r>
            <a:r>
              <a:rPr lang="en-US" sz="1550">
                <a:solidFill>
                  <a:srgbClr val="405449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ě</a:t>
            </a:r>
            <a:r>
              <a:rPr i="0" lang="en-US" sz="1550" u="none" cap="none" strike="noStrike">
                <a:solidFill>
                  <a:srgbClr val="405449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lé neuronové sítě s více vrstvami (tzv. hluboké sítě). Tyto modely se učí reprezentace dat automaticky, bez nutnosti ručního navrhování příznaků.</a:t>
            </a:r>
            <a:endParaRPr i="0" sz="1550" u="none" cap="none" strike="noStrike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734840" y="4795548"/>
            <a:ext cx="69555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Nobile"/>
              <a:buNone/>
            </a:pPr>
            <a:r>
              <a:rPr i="0" lang="en-US" sz="1550" u="none" cap="none" strike="noStrike">
                <a:solidFill>
                  <a:srgbClr val="405449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Na rozdíl od tradičního strojového učení, které často vyžaduje ruční extrakci příznaků (např. detekci hran v obraze), deep learning automaticky objevuje hierarchické rysy z nezpracovaných dat. Například v případě rozpoznávání obrazu se první vrstvy mohou naučit detekovat jednoduché hrany, zatímco hlubší vrstvy se zaměřují na složitější tvary a objekty.</a:t>
            </a:r>
            <a:endParaRPr i="0" sz="1550" u="none" cap="none" strike="noStrike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8241149" y="3150870"/>
            <a:ext cx="5602962" cy="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bile"/>
              <a:buNone/>
            </a:pPr>
            <a:r>
              <a:rPr i="0" lang="en-US" sz="1550" u="none" cap="none" strike="noStrike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📌</a:t>
            </a:r>
            <a:r>
              <a:rPr i="0" lang="en-US" sz="1550" u="none" cap="none" strike="noStrike">
                <a:solidFill>
                  <a:srgbClr val="405449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 Využití:</a:t>
            </a:r>
            <a:endParaRPr i="0" sz="1550" u="none" cap="none" strike="noStrike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8241149" y="3654623"/>
            <a:ext cx="5602962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Comfortaa SemiBold"/>
              <a:buChar char="•"/>
            </a:pPr>
            <a:r>
              <a:rPr i="0" lang="en-US" sz="1550" u="none" cap="none" strike="noStrike">
                <a:solidFill>
                  <a:srgbClr val="405449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Rozpoznávání obrazu a řeči</a:t>
            </a:r>
            <a:endParaRPr i="0" sz="1550" u="none" cap="none" strike="noStrike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241149" y="4041577"/>
            <a:ext cx="5602962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Comfortaa SemiBold"/>
              <a:buChar char="•"/>
            </a:pPr>
            <a:r>
              <a:rPr i="0" lang="en-US" sz="1550" u="none" cap="none" strike="noStrike">
                <a:solidFill>
                  <a:srgbClr val="405449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Strojový překlad</a:t>
            </a:r>
            <a:endParaRPr i="0" sz="1550" u="none" cap="none" strike="noStrike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241149" y="4428530"/>
            <a:ext cx="5602962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Nobile"/>
              <a:buChar char="•"/>
            </a:pPr>
            <a:r>
              <a:rPr b="0" i="0" lang="en-US" sz="15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Generování textu a obrázků</a:t>
            </a:r>
            <a:endParaRPr b="0" i="0" sz="1550" u="none" cap="none" strike="noStrike"/>
          </a:p>
        </p:txBody>
      </p:sp>
      <p:sp>
        <p:nvSpPr>
          <p:cNvPr id="73" name="Google Shape;73;p14"/>
          <p:cNvSpPr/>
          <p:nvPr/>
        </p:nvSpPr>
        <p:spPr>
          <a:xfrm>
            <a:off x="8241149" y="4815483"/>
            <a:ext cx="5602962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Comfortaa SemiBold"/>
              <a:buChar char="•"/>
            </a:pPr>
            <a:r>
              <a:rPr i="0" lang="en-US" sz="1550" u="none" cap="none" strike="noStrike">
                <a:solidFill>
                  <a:srgbClr val="405449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Autonomní řízení</a:t>
            </a:r>
            <a:endParaRPr i="0" sz="1550" u="none" cap="none" strike="noStrike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8241149" y="5202436"/>
            <a:ext cx="5602962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Nobile"/>
              <a:buChar char="•"/>
            </a:pPr>
            <a:r>
              <a:rPr b="0" i="0" lang="en-US" sz="15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Diagnostika v medicíně</a:t>
            </a:r>
            <a:endParaRPr b="0" i="0" sz="1550" u="none" cap="none" strike="noStrike"/>
          </a:p>
        </p:txBody>
      </p:sp>
      <p:sp>
        <p:nvSpPr>
          <p:cNvPr id="75" name="Google Shape;75;p14"/>
          <p:cNvSpPr/>
          <p:nvPr/>
        </p:nvSpPr>
        <p:spPr>
          <a:xfrm>
            <a:off x="8241149" y="5589389"/>
            <a:ext cx="5602962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Comfortaa SemiBold"/>
              <a:buChar char="•"/>
            </a:pPr>
            <a:r>
              <a:rPr i="0" lang="en-US" sz="1550" u="none" cap="none" strike="noStrike">
                <a:solidFill>
                  <a:srgbClr val="405449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Predikce v ekonomii a financích</a:t>
            </a:r>
            <a:endParaRPr i="0" sz="1550" u="none" cap="none" strike="noStrike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2851375" y="7687250"/>
            <a:ext cx="1686000" cy="542400"/>
          </a:xfrm>
          <a:prstGeom prst="rect">
            <a:avLst/>
          </a:prstGeom>
          <a:solidFill>
            <a:srgbClr val="D1E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5886807" y="1862376"/>
            <a:ext cx="2856667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38951"/>
              </a:buClr>
              <a:buSzPts val="1950"/>
              <a:buFont typeface="Fraunces"/>
              <a:buNone/>
            </a:pPr>
            <a:r>
              <a:rPr b="1" i="0" lang="en-US" sz="1950" u="none" cap="none" strike="noStrike">
                <a:solidFill>
                  <a:srgbClr val="438951"/>
                </a:solidFill>
                <a:latin typeface="Fraunces"/>
                <a:ea typeface="Fraunces"/>
                <a:cs typeface="Fraunces"/>
                <a:sym typeface="Fraunces"/>
              </a:rPr>
              <a:t>2. Biologická inspirace</a:t>
            </a:r>
            <a:endParaRPr b="0" i="0" sz="1950" u="none" cap="none" strike="noStrike"/>
          </a:p>
        </p:txBody>
      </p:sp>
      <p:sp>
        <p:nvSpPr>
          <p:cNvPr id="83" name="Google Shape;83;p15"/>
          <p:cNvSpPr/>
          <p:nvPr/>
        </p:nvSpPr>
        <p:spPr>
          <a:xfrm>
            <a:off x="4441269" y="2370892"/>
            <a:ext cx="5747742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3900"/>
              <a:buFont typeface="Fraunces"/>
              <a:buNone/>
            </a:pPr>
            <a:r>
              <a:rPr b="1" i="0" lang="en-US" sz="390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Jak mozek inspiruje AI</a:t>
            </a:r>
            <a:endParaRPr b="0" i="0" sz="3900" u="none" cap="none" strike="noStrike"/>
          </a:p>
        </p:txBody>
      </p:sp>
      <p:pic>
        <p:nvPicPr>
          <p:cNvPr descr="preencoded.png" id="84" name="Google Shape;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3288625"/>
            <a:ext cx="496133" cy="49613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793790" y="4032766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50"/>
              <a:buFont typeface="Fraunces"/>
              <a:buNone/>
            </a:pPr>
            <a:r>
              <a:rPr b="1" i="0" lang="en-US" sz="195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Neuron</a:t>
            </a:r>
            <a:endParaRPr b="0" i="0" sz="1950" u="none" cap="none" strike="noStrike"/>
          </a:p>
        </p:txBody>
      </p:sp>
      <p:sp>
        <p:nvSpPr>
          <p:cNvPr id="86" name="Google Shape;86;p15"/>
          <p:cNvSpPr/>
          <p:nvPr/>
        </p:nvSpPr>
        <p:spPr>
          <a:xfrm>
            <a:off x="793790" y="4461986"/>
            <a:ext cx="4182189" cy="1905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Základní výpočetní jednotka. Přijímá vstupy, aplikuje váhy, přičte bias, a aktivuje výstup pomocí aktivační funkce. Analogicky k biologickému neuronu, který přijímá signály přes dendrity, zpracovává je v buněčném těle a vysílá signál přes axon.</a:t>
            </a:r>
            <a:endParaRPr b="0" i="0" sz="1550" u="none" cap="none" strike="noStrike"/>
          </a:p>
        </p:txBody>
      </p:sp>
      <p:pic>
        <p:nvPicPr>
          <p:cNvPr descr="preencoded.png" id="87" name="Google Shape;8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3986" y="3288625"/>
            <a:ext cx="496133" cy="49613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5223986" y="4032766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50"/>
              <a:buFont typeface="Fraunces"/>
              <a:buNone/>
            </a:pPr>
            <a:r>
              <a:rPr b="1" i="0" lang="en-US" sz="195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Synapse</a:t>
            </a:r>
            <a:endParaRPr b="0" i="0" sz="1950" u="none" cap="none" strike="noStrike"/>
          </a:p>
        </p:txBody>
      </p:sp>
      <p:sp>
        <p:nvSpPr>
          <p:cNvPr id="89" name="Google Shape;89;p15"/>
          <p:cNvSpPr/>
          <p:nvPr/>
        </p:nvSpPr>
        <p:spPr>
          <a:xfrm>
            <a:off x="5223986" y="4461986"/>
            <a:ext cx="4182308" cy="1905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Reprezentuje váhu mezi dvěma neurony. Určuje sílu spojení a ovlivňuje, jak moc bude signál z jednoho neuronu ovlivňovat druhý. V biologickém smyslu je synapse místo, kde si neurony vyměňují signály prostřednictvím neurotransmiterů.</a:t>
            </a:r>
            <a:endParaRPr b="0" i="0" sz="1550" u="none" cap="none" strike="noStrike"/>
          </a:p>
        </p:txBody>
      </p:sp>
      <p:pic>
        <p:nvPicPr>
          <p:cNvPr descr="preencoded.png" id="90" name="Google Shape;9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54302" y="3288625"/>
            <a:ext cx="496133" cy="49613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9654302" y="4032766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50"/>
              <a:buFont typeface="Fraunces"/>
              <a:buNone/>
            </a:pPr>
            <a:r>
              <a:rPr b="1" i="0" lang="en-US" sz="195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Síť</a:t>
            </a:r>
            <a:endParaRPr b="0" i="0" sz="1950" u="none" cap="none" strike="noStrike"/>
          </a:p>
        </p:txBody>
      </p:sp>
      <p:sp>
        <p:nvSpPr>
          <p:cNvPr id="92" name="Google Shape;92;p15"/>
          <p:cNvSpPr/>
          <p:nvPr/>
        </p:nvSpPr>
        <p:spPr>
          <a:xfrm>
            <a:off x="9654302" y="4461986"/>
            <a:ext cx="4182308" cy="1905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Propojení mnoha neuronů do vrstev: vstupní (přijímá data), skryté (provádí komplexní výpočty) a výstupní (produkuje konečné výsledky). Tato hierarchická struktura umožňuje síti učit se a rozpoznávat složité vzory v datech.</a:t>
            </a:r>
            <a:endParaRPr b="0" i="0" sz="1550" u="none" cap="none" strike="noStrike"/>
          </a:p>
        </p:txBody>
      </p:sp>
      <p:sp>
        <p:nvSpPr>
          <p:cNvPr id="93" name="Google Shape;93;p15"/>
          <p:cNvSpPr txBox="1"/>
          <p:nvPr/>
        </p:nvSpPr>
        <p:spPr>
          <a:xfrm>
            <a:off x="13558800" y="8017375"/>
            <a:ext cx="10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12816000" y="7710825"/>
            <a:ext cx="1745100" cy="45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6322814" y="545783"/>
            <a:ext cx="1984653" cy="248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438951"/>
              </a:buClr>
              <a:buSzPts val="1550"/>
              <a:buFont typeface="Fraunces"/>
              <a:buNone/>
            </a:pPr>
            <a:r>
              <a:rPr b="1" i="0" lang="en-US" sz="1550" u="none" cap="none" strike="noStrike">
                <a:solidFill>
                  <a:srgbClr val="438951"/>
                </a:solidFill>
                <a:latin typeface="Fraunces"/>
                <a:ea typeface="Fraunces"/>
                <a:cs typeface="Fraunces"/>
                <a:sym typeface="Fraunces"/>
              </a:rPr>
              <a:t>3. Klíčové pojmy</a:t>
            </a:r>
            <a:endParaRPr b="0" i="0" sz="1550" u="none" cap="none" strike="noStrike"/>
          </a:p>
        </p:txBody>
      </p:sp>
      <p:sp>
        <p:nvSpPr>
          <p:cNvPr id="101" name="Google Shape;101;p16"/>
          <p:cNvSpPr/>
          <p:nvPr/>
        </p:nvSpPr>
        <p:spPr>
          <a:xfrm>
            <a:off x="4916210" y="952500"/>
            <a:ext cx="4797981" cy="496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3100"/>
              <a:buFont typeface="Fraunces"/>
              <a:buNone/>
            </a:pPr>
            <a:r>
              <a:rPr b="1" i="0" lang="en-US" sz="310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Slovník Deep Learningu</a:t>
            </a:r>
            <a:endParaRPr b="0" i="0" sz="3100" u="none" cap="none" strike="noStrike"/>
          </a:p>
        </p:txBody>
      </p:sp>
      <p:sp>
        <p:nvSpPr>
          <p:cNvPr id="102" name="Google Shape;102;p16"/>
          <p:cNvSpPr/>
          <p:nvPr/>
        </p:nvSpPr>
        <p:spPr>
          <a:xfrm>
            <a:off x="793790" y="1686758"/>
            <a:ext cx="13042821" cy="5997893"/>
          </a:xfrm>
          <a:prstGeom prst="roundRect">
            <a:avLst>
              <a:gd fmla="val 2383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01410" y="1694378"/>
            <a:ext cx="13027581" cy="92463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960239" y="1797248"/>
            <a:ext cx="293560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1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Neuron</a:t>
            </a:r>
            <a:endParaRPr b="0" i="0" sz="1250" u="none" cap="none" strike="noStrike"/>
          </a:p>
        </p:txBody>
      </p:sp>
      <p:sp>
        <p:nvSpPr>
          <p:cNvPr id="105" name="Google Shape;105;p16"/>
          <p:cNvSpPr/>
          <p:nvPr/>
        </p:nvSpPr>
        <p:spPr>
          <a:xfrm>
            <a:off x="4220885" y="1797248"/>
            <a:ext cx="944939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0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Výpočetní jednotka:</a:t>
            </a:r>
            <a:endParaRPr b="0" i="0" sz="1250" u="none" cap="none" strike="noStrike"/>
          </a:p>
        </p:txBody>
      </p:sp>
      <p:sp>
        <p:nvSpPr>
          <p:cNvPr id="106" name="Google Shape;106;p16"/>
          <p:cNvSpPr/>
          <p:nvPr/>
        </p:nvSpPr>
        <p:spPr>
          <a:xfrm>
            <a:off x="4220885" y="2158484"/>
            <a:ext cx="9449395" cy="3457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1" i="0" sz="1400" u="none" cap="none" strike="noStrike"/>
          </a:p>
        </p:txBody>
      </p:sp>
      <p:pic>
        <p:nvPicPr>
          <p:cNvPr descr="preencoded.png"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-32978"/>
          <a:stretch/>
        </p:blipFill>
        <p:spPr>
          <a:xfrm>
            <a:off x="4220875" y="2044452"/>
            <a:ext cx="9449401" cy="4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801410" y="2619018"/>
            <a:ext cx="13027581" cy="45981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960239" y="2721888"/>
            <a:ext cx="293560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1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Váha (Weight)</a:t>
            </a:r>
            <a:endParaRPr b="0" i="0" sz="1250" u="none" cap="none" strike="noStrike"/>
          </a:p>
        </p:txBody>
      </p:sp>
      <p:sp>
        <p:nvSpPr>
          <p:cNvPr id="110" name="Google Shape;110;p16"/>
          <p:cNvSpPr/>
          <p:nvPr/>
        </p:nvSpPr>
        <p:spPr>
          <a:xfrm>
            <a:off x="4220885" y="2721888"/>
            <a:ext cx="944939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0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Parametr, který určuje důležitost vstupu a je učen během tréninku.</a:t>
            </a:r>
            <a:endParaRPr b="0" i="0" sz="1250" u="none" cap="none" strike="noStrike"/>
          </a:p>
        </p:txBody>
      </p:sp>
      <p:sp>
        <p:nvSpPr>
          <p:cNvPr id="111" name="Google Shape;111;p16"/>
          <p:cNvSpPr/>
          <p:nvPr/>
        </p:nvSpPr>
        <p:spPr>
          <a:xfrm>
            <a:off x="801410" y="3078837"/>
            <a:ext cx="13027581" cy="45981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960239" y="3181707"/>
            <a:ext cx="293560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1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Bias</a:t>
            </a:r>
            <a:endParaRPr b="0" i="0" sz="1250" u="none" cap="none" strike="noStrike"/>
          </a:p>
        </p:txBody>
      </p:sp>
      <p:sp>
        <p:nvSpPr>
          <p:cNvPr id="113" name="Google Shape;113;p16"/>
          <p:cNvSpPr/>
          <p:nvPr/>
        </p:nvSpPr>
        <p:spPr>
          <a:xfrm>
            <a:off x="4220885" y="3181707"/>
            <a:ext cx="944939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0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Posun výstupu – umožňuje modelu učit se i bez nulového vstupu, přidává flexibilitu.</a:t>
            </a:r>
            <a:endParaRPr b="0" i="0" sz="1250" u="none" cap="none" strike="noStrike"/>
          </a:p>
        </p:txBody>
      </p:sp>
      <p:sp>
        <p:nvSpPr>
          <p:cNvPr id="114" name="Google Shape;114;p16"/>
          <p:cNvSpPr/>
          <p:nvPr/>
        </p:nvSpPr>
        <p:spPr>
          <a:xfrm>
            <a:off x="801410" y="3538657"/>
            <a:ext cx="13027581" cy="45981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960239" y="3641527"/>
            <a:ext cx="293560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1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Vrstva (Layer)</a:t>
            </a:r>
            <a:endParaRPr b="0" i="0" sz="1250" u="none" cap="none" strike="noStrike"/>
          </a:p>
        </p:txBody>
      </p:sp>
      <p:sp>
        <p:nvSpPr>
          <p:cNvPr id="116" name="Google Shape;116;p16"/>
          <p:cNvSpPr/>
          <p:nvPr/>
        </p:nvSpPr>
        <p:spPr>
          <a:xfrm>
            <a:off x="4220885" y="3641527"/>
            <a:ext cx="944939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0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Sada neuronů – vstupní, skryté, výstupní. Každá vrstva transformuje data na vyšší úroveň abstrakce.</a:t>
            </a:r>
            <a:endParaRPr b="0" i="0" sz="1250" u="none" cap="none" strike="noStrike"/>
          </a:p>
        </p:txBody>
      </p:sp>
      <p:sp>
        <p:nvSpPr>
          <p:cNvPr id="117" name="Google Shape;117;p16"/>
          <p:cNvSpPr/>
          <p:nvPr/>
        </p:nvSpPr>
        <p:spPr>
          <a:xfrm>
            <a:off x="801410" y="3998476"/>
            <a:ext cx="13027581" cy="45981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960239" y="4101346"/>
            <a:ext cx="293560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1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Aktivační funkce</a:t>
            </a:r>
            <a:endParaRPr b="0" i="0" sz="1250" u="none" cap="none" strike="noStrike"/>
          </a:p>
        </p:txBody>
      </p:sp>
      <p:sp>
        <p:nvSpPr>
          <p:cNvPr id="119" name="Google Shape;119;p16"/>
          <p:cNvSpPr/>
          <p:nvPr/>
        </p:nvSpPr>
        <p:spPr>
          <a:xfrm>
            <a:off x="4220885" y="4101346"/>
            <a:ext cx="944939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0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Nelineární funkce (např. ReLU, Sigmoid, Softmax), která určuje výstup neuronu.</a:t>
            </a:r>
            <a:endParaRPr b="0" i="0" sz="1250" u="none" cap="none" strike="noStrike"/>
          </a:p>
        </p:txBody>
      </p:sp>
      <p:sp>
        <p:nvSpPr>
          <p:cNvPr id="120" name="Google Shape;120;p16"/>
          <p:cNvSpPr/>
          <p:nvPr/>
        </p:nvSpPr>
        <p:spPr>
          <a:xfrm>
            <a:off x="801410" y="4458295"/>
            <a:ext cx="13027581" cy="45981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960239" y="4561165"/>
            <a:ext cx="293560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1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Ztrátová funkce</a:t>
            </a:r>
            <a:endParaRPr b="0" i="0" sz="1250" u="none" cap="none" strike="noStrike"/>
          </a:p>
        </p:txBody>
      </p:sp>
      <p:sp>
        <p:nvSpPr>
          <p:cNvPr id="122" name="Google Shape;122;p16"/>
          <p:cNvSpPr/>
          <p:nvPr/>
        </p:nvSpPr>
        <p:spPr>
          <a:xfrm>
            <a:off x="4220885" y="4561165"/>
            <a:ext cx="944939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0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Měří rozdíl mezi predikcí modelu a skutečností (např. MSE, CrossEntropy). Čím nižší ztráta, tím lepší model.</a:t>
            </a:r>
            <a:endParaRPr b="0" i="0" sz="1250" u="none" cap="none" strike="noStrike"/>
          </a:p>
        </p:txBody>
      </p:sp>
      <p:sp>
        <p:nvSpPr>
          <p:cNvPr id="123" name="Google Shape;123;p16"/>
          <p:cNvSpPr/>
          <p:nvPr/>
        </p:nvSpPr>
        <p:spPr>
          <a:xfrm>
            <a:off x="801410" y="4918115"/>
            <a:ext cx="13027581" cy="45981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960239" y="5020985"/>
            <a:ext cx="293560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1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Optimalizátor</a:t>
            </a:r>
            <a:endParaRPr b="0" i="0" sz="1250" u="none" cap="none" strike="noStrike"/>
          </a:p>
        </p:txBody>
      </p:sp>
      <p:sp>
        <p:nvSpPr>
          <p:cNvPr id="125" name="Google Shape;125;p16"/>
          <p:cNvSpPr/>
          <p:nvPr/>
        </p:nvSpPr>
        <p:spPr>
          <a:xfrm>
            <a:off x="4220885" y="5020985"/>
            <a:ext cx="944939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0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Algoritmus pro aktualizaci vah (např. SGD, Adam) na základě vypočtených gradientů ze ztrátové funkce.</a:t>
            </a:r>
            <a:endParaRPr b="0" i="0" sz="1250" u="none" cap="none" strike="noStrike"/>
          </a:p>
        </p:txBody>
      </p:sp>
      <p:sp>
        <p:nvSpPr>
          <p:cNvPr id="126" name="Google Shape;126;p16"/>
          <p:cNvSpPr/>
          <p:nvPr/>
        </p:nvSpPr>
        <p:spPr>
          <a:xfrm>
            <a:off x="801410" y="5377934"/>
            <a:ext cx="13027581" cy="45981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960239" y="5480804"/>
            <a:ext cx="293560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1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Epoch</a:t>
            </a:r>
            <a:endParaRPr b="0" i="0" sz="1250" u="none" cap="none" strike="noStrike"/>
          </a:p>
        </p:txBody>
      </p:sp>
      <p:sp>
        <p:nvSpPr>
          <p:cNvPr id="128" name="Google Shape;128;p16"/>
          <p:cNvSpPr/>
          <p:nvPr/>
        </p:nvSpPr>
        <p:spPr>
          <a:xfrm>
            <a:off x="4220885" y="5480804"/>
            <a:ext cx="944939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0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Jeden kompletní průchod celým trénovacím datasetem. Během jedné epochy se model učí ze všech tréninkových dat.</a:t>
            </a:r>
            <a:endParaRPr b="0" i="0" sz="1250" u="none" cap="none" strike="noStrike"/>
          </a:p>
        </p:txBody>
      </p:sp>
      <p:sp>
        <p:nvSpPr>
          <p:cNvPr id="129" name="Google Shape;129;p16"/>
          <p:cNvSpPr/>
          <p:nvPr/>
        </p:nvSpPr>
        <p:spPr>
          <a:xfrm>
            <a:off x="801410" y="5837753"/>
            <a:ext cx="13027581" cy="45981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960239" y="5940623"/>
            <a:ext cx="293560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1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Batch</a:t>
            </a:r>
            <a:endParaRPr b="0" i="0" sz="1250" u="none" cap="none" strike="noStrike"/>
          </a:p>
        </p:txBody>
      </p:sp>
      <p:sp>
        <p:nvSpPr>
          <p:cNvPr id="131" name="Google Shape;131;p16"/>
          <p:cNvSpPr/>
          <p:nvPr/>
        </p:nvSpPr>
        <p:spPr>
          <a:xfrm>
            <a:off x="4220885" y="5940623"/>
            <a:ext cx="944939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0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Podmnožina dat zpracovaná najednou během tréninku. Umožňuje efektivnější využití paměti a paralelizaci výpočtů.</a:t>
            </a:r>
            <a:endParaRPr b="0" i="0" sz="1250" u="none" cap="none" strike="noStrike"/>
          </a:p>
        </p:txBody>
      </p:sp>
      <p:sp>
        <p:nvSpPr>
          <p:cNvPr id="132" name="Google Shape;132;p16"/>
          <p:cNvSpPr/>
          <p:nvPr/>
        </p:nvSpPr>
        <p:spPr>
          <a:xfrm>
            <a:off x="801410" y="6297573"/>
            <a:ext cx="13027581" cy="45981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960239" y="6400443"/>
            <a:ext cx="293560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1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Backpropagation</a:t>
            </a:r>
            <a:endParaRPr b="0" i="0" sz="1250" u="none" cap="none" strike="noStrike"/>
          </a:p>
        </p:txBody>
      </p:sp>
      <p:sp>
        <p:nvSpPr>
          <p:cNvPr id="134" name="Google Shape;134;p16"/>
          <p:cNvSpPr/>
          <p:nvPr/>
        </p:nvSpPr>
        <p:spPr>
          <a:xfrm>
            <a:off x="4220885" y="6400443"/>
            <a:ext cx="944939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0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Algoritmus pro efektivní výpočet gradientů ztrátové funkce vzhledem k vahám sítě, klíčový pro učení.</a:t>
            </a:r>
            <a:endParaRPr b="0" i="0" sz="1250" u="none" cap="none" strike="noStrike"/>
          </a:p>
        </p:txBody>
      </p:sp>
      <p:sp>
        <p:nvSpPr>
          <p:cNvPr id="135" name="Google Shape;135;p16"/>
          <p:cNvSpPr/>
          <p:nvPr/>
        </p:nvSpPr>
        <p:spPr>
          <a:xfrm>
            <a:off x="801410" y="6757392"/>
            <a:ext cx="13027581" cy="45981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960239" y="6860262"/>
            <a:ext cx="293560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1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Logity</a:t>
            </a:r>
            <a:endParaRPr b="0" i="0" sz="1250" u="none" cap="none" strike="noStrike"/>
          </a:p>
        </p:txBody>
      </p:sp>
      <p:sp>
        <p:nvSpPr>
          <p:cNvPr id="137" name="Google Shape;137;p16"/>
          <p:cNvSpPr/>
          <p:nvPr/>
        </p:nvSpPr>
        <p:spPr>
          <a:xfrm>
            <a:off x="4220885" y="6860262"/>
            <a:ext cx="944939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0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Neaktivované výstupy neuronové sítě (např. před softmaxem), které často představují surové skóre pro jednotlivé třídy.</a:t>
            </a:r>
            <a:endParaRPr b="0" i="0" sz="1250" u="none" cap="none" strike="noStrike"/>
          </a:p>
        </p:txBody>
      </p:sp>
      <p:sp>
        <p:nvSpPr>
          <p:cNvPr id="138" name="Google Shape;138;p16"/>
          <p:cNvSpPr/>
          <p:nvPr/>
        </p:nvSpPr>
        <p:spPr>
          <a:xfrm>
            <a:off x="801410" y="7217212"/>
            <a:ext cx="13027581" cy="45981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960239" y="7320082"/>
            <a:ext cx="293560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1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Skóre</a:t>
            </a:r>
            <a:endParaRPr b="0" i="0" sz="1250" u="none" cap="none" strike="noStrike"/>
          </a:p>
        </p:txBody>
      </p:sp>
      <p:sp>
        <p:nvSpPr>
          <p:cNvPr id="140" name="Google Shape;140;p16"/>
          <p:cNvSpPr/>
          <p:nvPr/>
        </p:nvSpPr>
        <p:spPr>
          <a:xfrm>
            <a:off x="4220885" y="7320082"/>
            <a:ext cx="9449395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0" i="0" lang="en-US" sz="12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Pravděpodobnosti tříd po aplikaci výstupní aktivační funkce (např. softmax), které udávají důvěru modelu v danou třídu.</a:t>
            </a:r>
            <a:endParaRPr b="0" i="0" sz="1250" u="none" cap="none" strike="noStrike"/>
          </a:p>
        </p:txBody>
      </p:sp>
      <p:sp>
        <p:nvSpPr>
          <p:cNvPr id="141" name="Google Shape;141;p16"/>
          <p:cNvSpPr/>
          <p:nvPr/>
        </p:nvSpPr>
        <p:spPr>
          <a:xfrm>
            <a:off x="12851375" y="7687250"/>
            <a:ext cx="1686000" cy="5424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6074688" y="625912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DFEEE2"/>
              </a:buClr>
              <a:buSzPts val="1950"/>
              <a:buFont typeface="Fraunces"/>
              <a:buNone/>
            </a:pPr>
            <a:r>
              <a:rPr b="1" i="0" lang="en-US" sz="1950" u="none" cap="none" strike="noStrike">
                <a:solidFill>
                  <a:srgbClr val="DFEEE2"/>
                </a:solidFill>
                <a:latin typeface="Fraunces"/>
                <a:ea typeface="Fraunces"/>
                <a:cs typeface="Fraunces"/>
                <a:sym typeface="Fraunces"/>
              </a:rPr>
              <a:t>4. Aktivační funkce</a:t>
            </a:r>
            <a:endParaRPr b="0" i="0" sz="1950" u="none" cap="none" strike="noStrike"/>
          </a:p>
        </p:txBody>
      </p:sp>
      <p:sp>
        <p:nvSpPr>
          <p:cNvPr id="148" name="Google Shape;148;p17"/>
          <p:cNvSpPr/>
          <p:nvPr/>
        </p:nvSpPr>
        <p:spPr>
          <a:xfrm>
            <a:off x="3047167" y="1134427"/>
            <a:ext cx="8535948" cy="855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233"/>
              </a:lnSpc>
              <a:spcBef>
                <a:spcPts val="0"/>
              </a:spcBef>
              <a:spcAft>
                <a:spcPts val="0"/>
              </a:spcAft>
              <a:buClr>
                <a:srgbClr val="DFEEE2"/>
              </a:buClr>
              <a:buSzPts val="5350"/>
              <a:buFont typeface="Fraunces"/>
              <a:buNone/>
            </a:pPr>
            <a:r>
              <a:rPr b="1" i="0" lang="en-US" sz="5350" u="none" cap="none" strike="noStrike">
                <a:solidFill>
                  <a:srgbClr val="DFEEE2"/>
                </a:solidFill>
                <a:latin typeface="Fraunces"/>
                <a:ea typeface="Fraunces"/>
                <a:cs typeface="Fraunces"/>
                <a:sym typeface="Fraunces"/>
              </a:rPr>
              <a:t>Klíč k nelinearitě a učení</a:t>
            </a:r>
            <a:endParaRPr b="0" i="0" sz="5350" u="none" cap="none" strike="noStrike"/>
          </a:p>
        </p:txBody>
      </p:sp>
      <p:sp>
        <p:nvSpPr>
          <p:cNvPr id="149" name="Google Shape;149;p17"/>
          <p:cNvSpPr/>
          <p:nvPr/>
        </p:nvSpPr>
        <p:spPr>
          <a:xfrm>
            <a:off x="793790" y="2287905"/>
            <a:ext cx="13042821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Aktivační funkce přidávají </a:t>
            </a:r>
            <a:r>
              <a:rPr b="1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nelinearitu</a:t>
            </a:r>
            <a:r>
              <a:rPr b="0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, která umožňuje modelu učit se složité vztahy a reprezentovat komplexní datové struktury. Bez nich by neuronová síť byla jen složitou lineární regresí, neschopnou řešit nelineární problémy.</a:t>
            </a:r>
            <a:endParaRPr b="0" i="0" sz="1550" u="none" cap="none" strike="noStrike"/>
          </a:p>
        </p:txBody>
      </p:sp>
      <p:sp>
        <p:nvSpPr>
          <p:cNvPr id="150" name="Google Shape;150;p17"/>
          <p:cNvSpPr/>
          <p:nvPr/>
        </p:nvSpPr>
        <p:spPr>
          <a:xfrm>
            <a:off x="793790" y="3146227"/>
            <a:ext cx="13042821" cy="4457462"/>
          </a:xfrm>
          <a:prstGeom prst="roundRect">
            <a:avLst>
              <a:gd fmla="val 4007" name="adj"/>
            </a:avLst>
          </a:prstGeom>
          <a:noFill/>
          <a:ln cap="flat" cmpd="sng" w="9525">
            <a:solidFill>
              <a:srgbClr val="FFFFFF">
                <a:alpha val="2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801410" y="3153847"/>
            <a:ext cx="13026271" cy="888444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1001197" y="3280529"/>
            <a:ext cx="394108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ReLU</a:t>
            </a:r>
            <a:endParaRPr b="0" i="0" sz="1550" u="none" cap="none" strike="noStrike"/>
          </a:p>
        </p:txBody>
      </p:sp>
      <p:sp>
        <p:nvSpPr>
          <p:cNvPr id="153" name="Google Shape;153;p17"/>
          <p:cNvSpPr/>
          <p:nvPr/>
        </p:nvSpPr>
        <p:spPr>
          <a:xfrm>
            <a:off x="5346621" y="3280529"/>
            <a:ext cx="393727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$$f(x) = \max(0, x)$$</a:t>
            </a:r>
            <a:endParaRPr b="0" i="0" sz="1550" u="none" cap="none" strike="noStrike"/>
          </a:p>
        </p:txBody>
      </p:sp>
      <p:sp>
        <p:nvSpPr>
          <p:cNvPr id="154" name="Google Shape;154;p17"/>
          <p:cNvSpPr/>
          <p:nvPr/>
        </p:nvSpPr>
        <p:spPr>
          <a:xfrm>
            <a:off x="9688235" y="3280529"/>
            <a:ext cx="3941088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Nejpoužívanější ve skrytých vrstvách, řeší problém mizejícího gradientu.</a:t>
            </a:r>
            <a:endParaRPr b="0" i="0" sz="1550" u="none" cap="none" strike="noStrike"/>
          </a:p>
        </p:txBody>
      </p:sp>
      <p:sp>
        <p:nvSpPr>
          <p:cNvPr id="155" name="Google Shape;155;p17"/>
          <p:cNvSpPr/>
          <p:nvPr/>
        </p:nvSpPr>
        <p:spPr>
          <a:xfrm>
            <a:off x="801410" y="4042291"/>
            <a:ext cx="13026271" cy="888444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1001197" y="4168973"/>
            <a:ext cx="394108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Sigmoid</a:t>
            </a:r>
            <a:endParaRPr b="0" i="0" sz="1550" u="none" cap="none" strike="noStrike"/>
          </a:p>
        </p:txBody>
      </p:sp>
      <p:sp>
        <p:nvSpPr>
          <p:cNvPr id="157" name="Google Shape;157;p17"/>
          <p:cNvSpPr/>
          <p:nvPr/>
        </p:nvSpPr>
        <p:spPr>
          <a:xfrm>
            <a:off x="5346621" y="4168973"/>
            <a:ext cx="393727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$$f(x) = \frac{1}{1 + e^{-x}}$$</a:t>
            </a:r>
            <a:endParaRPr b="0" i="0" sz="1550" u="none" cap="none" strike="noStrike"/>
          </a:p>
        </p:txBody>
      </p:sp>
      <p:sp>
        <p:nvSpPr>
          <p:cNvPr id="158" name="Google Shape;158;p17"/>
          <p:cNvSpPr/>
          <p:nvPr/>
        </p:nvSpPr>
        <p:spPr>
          <a:xfrm>
            <a:off x="9688235" y="4168973"/>
            <a:ext cx="3941088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Výstup mezi 0 a 1, vhodný pro binární klasifikaci (pravděpodobnosti).</a:t>
            </a:r>
            <a:endParaRPr b="0" i="0" sz="1550" u="none" cap="none" strike="noStrike"/>
          </a:p>
        </p:txBody>
      </p:sp>
      <p:sp>
        <p:nvSpPr>
          <p:cNvPr id="159" name="Google Shape;159;p17"/>
          <p:cNvSpPr/>
          <p:nvPr/>
        </p:nvSpPr>
        <p:spPr>
          <a:xfrm>
            <a:off x="801410" y="4930735"/>
            <a:ext cx="13026271" cy="888444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1001197" y="5057418"/>
            <a:ext cx="394108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Tanh</a:t>
            </a:r>
            <a:endParaRPr b="0" i="0" sz="1550" u="none" cap="none" strike="noStrike"/>
          </a:p>
        </p:txBody>
      </p:sp>
      <p:sp>
        <p:nvSpPr>
          <p:cNvPr id="161" name="Google Shape;161;p17"/>
          <p:cNvSpPr/>
          <p:nvPr/>
        </p:nvSpPr>
        <p:spPr>
          <a:xfrm>
            <a:off x="5346621" y="5057418"/>
            <a:ext cx="393727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$$f(x) = \tanh(x)$$</a:t>
            </a:r>
            <a:endParaRPr b="0" i="0" sz="1550" u="none" cap="none" strike="noStrike"/>
          </a:p>
        </p:txBody>
      </p:sp>
      <p:sp>
        <p:nvSpPr>
          <p:cNvPr id="162" name="Google Shape;162;p17"/>
          <p:cNvSpPr/>
          <p:nvPr/>
        </p:nvSpPr>
        <p:spPr>
          <a:xfrm>
            <a:off x="9688235" y="5057418"/>
            <a:ext cx="3941088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Výstup mezi -1 a 1, často lepší než Sigmoid pro skryté vrstvy.</a:t>
            </a:r>
            <a:endParaRPr b="0" i="0" sz="1550" u="none" cap="none" strike="noStrike"/>
          </a:p>
        </p:txBody>
      </p:sp>
      <p:sp>
        <p:nvSpPr>
          <p:cNvPr id="163" name="Google Shape;163;p17"/>
          <p:cNvSpPr/>
          <p:nvPr/>
        </p:nvSpPr>
        <p:spPr>
          <a:xfrm>
            <a:off x="801410" y="5819180"/>
            <a:ext cx="13026271" cy="888444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1001197" y="5945862"/>
            <a:ext cx="394108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Softmax</a:t>
            </a:r>
            <a:endParaRPr b="0" i="0" sz="1550" u="none" cap="none" strike="noStrike"/>
          </a:p>
        </p:txBody>
      </p:sp>
      <p:sp>
        <p:nvSpPr>
          <p:cNvPr id="165" name="Google Shape;165;p17"/>
          <p:cNvSpPr/>
          <p:nvPr/>
        </p:nvSpPr>
        <p:spPr>
          <a:xfrm>
            <a:off x="5346621" y="5945862"/>
            <a:ext cx="3937278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$$f(x_i) = \frac{e^{x_i}}{\sum_j e^{x_j}}$$</a:t>
            </a:r>
            <a:endParaRPr b="0" i="0" sz="1550" u="none" cap="none" strike="noStrike"/>
          </a:p>
        </p:txBody>
      </p:sp>
      <p:sp>
        <p:nvSpPr>
          <p:cNvPr id="166" name="Google Shape;166;p17"/>
          <p:cNvSpPr/>
          <p:nvPr/>
        </p:nvSpPr>
        <p:spPr>
          <a:xfrm>
            <a:off x="9688235" y="5945862"/>
            <a:ext cx="3941088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Pravděpodobnostní distribuce pro více tříd (multiclass klasifikace).</a:t>
            </a:r>
            <a:endParaRPr b="0" i="0" sz="1550" u="none" cap="none" strike="noStrike"/>
          </a:p>
        </p:txBody>
      </p:sp>
      <p:sp>
        <p:nvSpPr>
          <p:cNvPr id="167" name="Google Shape;167;p17"/>
          <p:cNvSpPr/>
          <p:nvPr/>
        </p:nvSpPr>
        <p:spPr>
          <a:xfrm>
            <a:off x="801410" y="6707624"/>
            <a:ext cx="13026271" cy="888444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1001197" y="6834307"/>
            <a:ext cx="394108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Linear</a:t>
            </a:r>
            <a:endParaRPr b="0" i="0" sz="1550" u="none" cap="none" strike="noStrike"/>
          </a:p>
        </p:txBody>
      </p:sp>
      <p:sp>
        <p:nvSpPr>
          <p:cNvPr id="169" name="Google Shape;169;p17"/>
          <p:cNvSpPr/>
          <p:nvPr/>
        </p:nvSpPr>
        <p:spPr>
          <a:xfrm>
            <a:off x="5346621" y="6834307"/>
            <a:ext cx="393727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$$f(x) = x$$</a:t>
            </a:r>
            <a:endParaRPr b="0" i="0" sz="1550" u="none" cap="none" strike="noStrike"/>
          </a:p>
        </p:txBody>
      </p:sp>
      <p:sp>
        <p:nvSpPr>
          <p:cNvPr id="170" name="Google Shape;170;p17"/>
          <p:cNvSpPr/>
          <p:nvPr/>
        </p:nvSpPr>
        <p:spPr>
          <a:xfrm>
            <a:off x="9688235" y="6834307"/>
            <a:ext cx="3941088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Nobile"/>
                <a:ea typeface="Nobile"/>
                <a:cs typeface="Nobile"/>
                <a:sym typeface="Nobile"/>
              </a:rPr>
              <a:t>Žádná nelinearita, pro regresní úlohy nebo výstupní vrstvy.</a:t>
            </a:r>
            <a:endParaRPr b="0" i="0" sz="1550" u="none" cap="none" strike="noStrike"/>
          </a:p>
        </p:txBody>
      </p:sp>
      <p:sp>
        <p:nvSpPr>
          <p:cNvPr id="171" name="Google Shape;171;p17"/>
          <p:cNvSpPr/>
          <p:nvPr/>
        </p:nvSpPr>
        <p:spPr>
          <a:xfrm>
            <a:off x="12851375" y="7687250"/>
            <a:ext cx="1686000" cy="542400"/>
          </a:xfrm>
          <a:prstGeom prst="rect">
            <a:avLst/>
          </a:prstGeom>
          <a:solidFill>
            <a:srgbClr val="4A6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/>
          <p:nvPr/>
        </p:nvSpPr>
        <p:spPr>
          <a:xfrm>
            <a:off x="5850374" y="589359"/>
            <a:ext cx="2929533" cy="2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38951"/>
              </a:buClr>
              <a:buSzPts val="1850"/>
              <a:buFont typeface="Fraunces"/>
              <a:buNone/>
            </a:pPr>
            <a:r>
              <a:rPr b="1" i="0" lang="en-US" sz="1850" u="none" cap="none" strike="noStrike">
                <a:solidFill>
                  <a:srgbClr val="438951"/>
                </a:solidFill>
                <a:latin typeface="Fraunces"/>
                <a:ea typeface="Fraunces"/>
                <a:cs typeface="Fraunces"/>
                <a:sym typeface="Fraunces"/>
              </a:rPr>
              <a:t>5. Typy neuronových sítí</a:t>
            </a:r>
            <a:endParaRPr b="0" i="0" sz="1850" u="none" cap="none" strike="noStrike"/>
          </a:p>
        </p:txBody>
      </p:sp>
      <p:sp>
        <p:nvSpPr>
          <p:cNvPr id="178" name="Google Shape;178;p18"/>
          <p:cNvSpPr/>
          <p:nvPr/>
        </p:nvSpPr>
        <p:spPr>
          <a:xfrm>
            <a:off x="2389227" y="1072515"/>
            <a:ext cx="9851946" cy="589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3700"/>
              <a:buFont typeface="Fraunces"/>
              <a:buNone/>
            </a:pPr>
            <a:r>
              <a:rPr b="1" i="0" lang="en-US" sz="370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Rozmanitost architektur Deep Learningu</a:t>
            </a:r>
            <a:endParaRPr b="0" i="0" sz="3700" u="none" cap="none" strike="noStrike"/>
          </a:p>
        </p:txBody>
      </p:sp>
      <p:sp>
        <p:nvSpPr>
          <p:cNvPr id="179" name="Google Shape;179;p18"/>
          <p:cNvSpPr/>
          <p:nvPr/>
        </p:nvSpPr>
        <p:spPr>
          <a:xfrm>
            <a:off x="793790" y="1944410"/>
            <a:ext cx="6427113" cy="2904530"/>
          </a:xfrm>
          <a:prstGeom prst="roundRect">
            <a:avLst>
              <a:gd fmla="val 5842" name="adj"/>
            </a:avLst>
          </a:prstGeom>
          <a:solidFill>
            <a:srgbClr val="FAFFFA"/>
          </a:solidFill>
          <a:ln cap="flat" cmpd="sng" w="22850">
            <a:solidFill>
              <a:srgbClr val="CED9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816650" y="1967270"/>
            <a:ext cx="6381393" cy="565547"/>
          </a:xfrm>
          <a:prstGeom prst="roundRect">
            <a:avLst>
              <a:gd fmla="val 25155" name="adj"/>
            </a:avLst>
          </a:pr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3865959" y="2073235"/>
            <a:ext cx="282773" cy="353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"/>
              <a:buNone/>
            </a:pPr>
            <a:r>
              <a:rPr b="1" i="0" lang="en-US" sz="220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1</a:t>
            </a:r>
            <a:endParaRPr b="0" i="0" sz="2200" u="none" cap="none" strike="noStrike"/>
          </a:p>
        </p:txBody>
      </p:sp>
      <p:sp>
        <p:nvSpPr>
          <p:cNvPr id="182" name="Google Shape;182;p18"/>
          <p:cNvSpPr/>
          <p:nvPr/>
        </p:nvSpPr>
        <p:spPr>
          <a:xfrm>
            <a:off x="1005126" y="2721293"/>
            <a:ext cx="3459242" cy="2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850"/>
              <a:buFont typeface="Fraunces"/>
              <a:buNone/>
            </a:pPr>
            <a:r>
              <a:rPr b="1" i="0" lang="en-US" sz="185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MLP (Multilayer Perceptron)</a:t>
            </a:r>
            <a:endParaRPr b="0" i="0" sz="1850" u="none" cap="none" strike="noStrike"/>
          </a:p>
        </p:txBody>
      </p:sp>
      <p:sp>
        <p:nvSpPr>
          <p:cNvPr id="183" name="Google Shape;183;p18"/>
          <p:cNvSpPr/>
          <p:nvPr/>
        </p:nvSpPr>
        <p:spPr>
          <a:xfrm>
            <a:off x="1005126" y="3129082"/>
            <a:ext cx="6004441" cy="1206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50"/>
              <a:buFont typeface="Nobile"/>
              <a:buNone/>
            </a:pPr>
            <a:r>
              <a:rPr b="0" i="0" lang="en-US" sz="14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Základní plně propojená síť, kde každý neuron jedné vrstvy je spojen se všemi neurony vrstvy následující. Vhodná pro tabulková data a úlohy, které nevyžadují pochopení prostorových či sekvenčních vztahů, jako je například predikce cen domů.</a:t>
            </a:r>
            <a:endParaRPr b="0" i="0" sz="1450" u="none" cap="none" strike="noStrike"/>
          </a:p>
        </p:txBody>
      </p:sp>
      <p:sp>
        <p:nvSpPr>
          <p:cNvPr id="184" name="Google Shape;184;p18"/>
          <p:cNvSpPr/>
          <p:nvPr/>
        </p:nvSpPr>
        <p:spPr>
          <a:xfrm>
            <a:off x="7409378" y="1944410"/>
            <a:ext cx="6427232" cy="2904530"/>
          </a:xfrm>
          <a:prstGeom prst="roundRect">
            <a:avLst>
              <a:gd fmla="val 5842" name="adj"/>
            </a:avLst>
          </a:prstGeom>
          <a:solidFill>
            <a:srgbClr val="FAFFFA"/>
          </a:solidFill>
          <a:ln cap="flat" cmpd="sng" w="22850">
            <a:solidFill>
              <a:srgbClr val="CED9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7432238" y="1967270"/>
            <a:ext cx="6381512" cy="565547"/>
          </a:xfrm>
          <a:prstGeom prst="roundRect">
            <a:avLst>
              <a:gd fmla="val 25155" name="adj"/>
            </a:avLst>
          </a:pr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10481548" y="2073235"/>
            <a:ext cx="282773" cy="353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"/>
              <a:buNone/>
            </a:pPr>
            <a:r>
              <a:rPr b="1" i="0" lang="en-US" sz="220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2</a:t>
            </a:r>
            <a:endParaRPr b="0" i="0" sz="2200" u="none" cap="none" strike="noStrike"/>
          </a:p>
        </p:txBody>
      </p:sp>
      <p:sp>
        <p:nvSpPr>
          <p:cNvPr id="187" name="Google Shape;187;p18"/>
          <p:cNvSpPr/>
          <p:nvPr/>
        </p:nvSpPr>
        <p:spPr>
          <a:xfrm>
            <a:off x="7620714" y="2721293"/>
            <a:ext cx="4401026" cy="2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850"/>
              <a:buFont typeface="Fraunces"/>
              <a:buNone/>
            </a:pPr>
            <a:r>
              <a:rPr b="1" i="0" lang="en-US" sz="185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CNN (Convolutional Neural Network)</a:t>
            </a:r>
            <a:endParaRPr b="0" i="0" sz="1850" u="none" cap="none" strike="noStrike"/>
          </a:p>
        </p:txBody>
      </p:sp>
      <p:sp>
        <p:nvSpPr>
          <p:cNvPr id="188" name="Google Shape;188;p18"/>
          <p:cNvSpPr/>
          <p:nvPr/>
        </p:nvSpPr>
        <p:spPr>
          <a:xfrm>
            <a:off x="7620714" y="3129082"/>
            <a:ext cx="6004560" cy="1508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50"/>
              <a:buFont typeface="Nobile"/>
              <a:buNone/>
            </a:pPr>
            <a:r>
              <a:rPr b="0" i="0" lang="en-US" sz="14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Specializovaná na obrazová data. Využívá konvoluční vrstvy pro automatickou extrakci prostorových příznaků (např. hrany, textury, objekty) a pooling vrstvy pro redukci rozměrnosti. Je základem pro rozpoznávání obličejů, lékařskou diagnostiku z obrazu a autonomní řízení.</a:t>
            </a:r>
            <a:endParaRPr b="0" i="0" sz="1450" u="none" cap="none" strike="noStrike"/>
          </a:p>
        </p:txBody>
      </p:sp>
      <p:sp>
        <p:nvSpPr>
          <p:cNvPr id="189" name="Google Shape;189;p18"/>
          <p:cNvSpPr/>
          <p:nvPr/>
        </p:nvSpPr>
        <p:spPr>
          <a:xfrm>
            <a:off x="793790" y="5037415"/>
            <a:ext cx="6427113" cy="2602825"/>
          </a:xfrm>
          <a:prstGeom prst="roundRect">
            <a:avLst>
              <a:gd fmla="val 6520" name="adj"/>
            </a:avLst>
          </a:prstGeom>
          <a:solidFill>
            <a:srgbClr val="FAFFFA"/>
          </a:solidFill>
          <a:ln cap="flat" cmpd="sng" w="22850">
            <a:solidFill>
              <a:srgbClr val="CED9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816650" y="5060275"/>
            <a:ext cx="6381393" cy="565547"/>
          </a:xfrm>
          <a:prstGeom prst="roundRect">
            <a:avLst>
              <a:gd fmla="val 25155" name="adj"/>
            </a:avLst>
          </a:pr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865959" y="5166241"/>
            <a:ext cx="282773" cy="353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"/>
              <a:buNone/>
            </a:pPr>
            <a:r>
              <a:rPr b="1" i="0" lang="en-US" sz="220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3</a:t>
            </a:r>
            <a:endParaRPr b="0" i="0" sz="2200" u="none" cap="none" strike="noStrike"/>
          </a:p>
        </p:txBody>
      </p:sp>
      <p:sp>
        <p:nvSpPr>
          <p:cNvPr id="192" name="Google Shape;192;p18"/>
          <p:cNvSpPr/>
          <p:nvPr/>
        </p:nvSpPr>
        <p:spPr>
          <a:xfrm>
            <a:off x="1005126" y="5814298"/>
            <a:ext cx="3968829" cy="2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850"/>
              <a:buFont typeface="Fraunces"/>
              <a:buNone/>
            </a:pPr>
            <a:r>
              <a:rPr b="1" i="0" lang="en-US" sz="185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RNN (Recurrent Neural Network)</a:t>
            </a:r>
            <a:endParaRPr b="0" i="0" sz="1850" u="none" cap="none" strike="noStrike"/>
          </a:p>
        </p:txBody>
      </p:sp>
      <p:sp>
        <p:nvSpPr>
          <p:cNvPr id="193" name="Google Shape;193;p18"/>
          <p:cNvSpPr/>
          <p:nvPr/>
        </p:nvSpPr>
        <p:spPr>
          <a:xfrm>
            <a:off x="1005126" y="6222087"/>
            <a:ext cx="6004441" cy="1206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50"/>
              <a:buFont typeface="Nobile"/>
              <a:buNone/>
            </a:pPr>
            <a:r>
              <a:rPr b="0" i="0" lang="en-US" sz="14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Navržena pro sekvenční data (text, zvuk, časové řady). Má vnitřní smyčku, která umožňuje uchovávat "paměť" o předchozích vstupech, což je klíčové pro porozumění kontextu. Používá se v systémech pro rozpoznávání řeči a pro generování textu.</a:t>
            </a:r>
            <a:endParaRPr b="0" i="0" sz="1450" u="none" cap="none" strike="noStrike"/>
          </a:p>
        </p:txBody>
      </p:sp>
      <p:sp>
        <p:nvSpPr>
          <p:cNvPr id="194" name="Google Shape;194;p18"/>
          <p:cNvSpPr/>
          <p:nvPr/>
        </p:nvSpPr>
        <p:spPr>
          <a:xfrm>
            <a:off x="7409378" y="5037415"/>
            <a:ext cx="6427232" cy="2602825"/>
          </a:xfrm>
          <a:prstGeom prst="roundRect">
            <a:avLst>
              <a:gd fmla="val 6520" name="adj"/>
            </a:avLst>
          </a:prstGeom>
          <a:solidFill>
            <a:srgbClr val="FAFFFA"/>
          </a:solidFill>
          <a:ln cap="flat" cmpd="sng" w="22850">
            <a:solidFill>
              <a:srgbClr val="CED9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7432238" y="5060275"/>
            <a:ext cx="6381512" cy="565547"/>
          </a:xfrm>
          <a:prstGeom prst="roundRect">
            <a:avLst>
              <a:gd fmla="val 25155" name="adj"/>
            </a:avLst>
          </a:pr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10481548" y="5166241"/>
            <a:ext cx="282773" cy="353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"/>
              <a:buNone/>
            </a:pPr>
            <a:r>
              <a:rPr b="1" i="0" lang="en-US" sz="220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4</a:t>
            </a:r>
            <a:endParaRPr b="0" i="0" sz="2200" u="none" cap="none" strike="noStrike"/>
          </a:p>
        </p:txBody>
      </p:sp>
      <p:sp>
        <p:nvSpPr>
          <p:cNvPr id="197" name="Google Shape;197;p18"/>
          <p:cNvSpPr/>
          <p:nvPr/>
        </p:nvSpPr>
        <p:spPr>
          <a:xfrm>
            <a:off x="7620714" y="5814298"/>
            <a:ext cx="2356842" cy="2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850"/>
              <a:buFont typeface="Fraunces"/>
              <a:buNone/>
            </a:pPr>
            <a:r>
              <a:rPr b="1" i="0" lang="en-US" sz="185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Transformer</a:t>
            </a:r>
            <a:endParaRPr b="0" i="0" sz="1850" u="none" cap="none" strike="noStrike"/>
          </a:p>
        </p:txBody>
      </p:sp>
      <p:sp>
        <p:nvSpPr>
          <p:cNvPr id="198" name="Google Shape;198;p18"/>
          <p:cNvSpPr/>
          <p:nvPr/>
        </p:nvSpPr>
        <p:spPr>
          <a:xfrm>
            <a:off x="7620714" y="6222087"/>
            <a:ext cx="6004560" cy="1206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50"/>
              <a:buFont typeface="Nobile"/>
              <a:buNone/>
            </a:pPr>
            <a:r>
              <a:rPr b="0" i="0" lang="en-US" sz="14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Moderní architektura založená na mechanismu </a:t>
            </a:r>
            <a:r>
              <a:rPr b="1" i="0" lang="en-US" sz="14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attention</a:t>
            </a:r>
            <a:r>
              <a:rPr b="0" i="0" lang="en-US" sz="14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, který umožňuje modelu vážit důležitost různých částí vstupu nezávisle na jejich vzdálenosti. Dominantní v NLP (např. GPT), ale i ve vizuálních úlohách (ViT) a pro generování kódu.</a:t>
            </a:r>
            <a:endParaRPr b="0" i="0" sz="1450" u="none" cap="none" strike="noStrike"/>
          </a:p>
        </p:txBody>
      </p:sp>
      <p:sp>
        <p:nvSpPr>
          <p:cNvPr id="199" name="Google Shape;199;p18"/>
          <p:cNvSpPr/>
          <p:nvPr/>
        </p:nvSpPr>
        <p:spPr>
          <a:xfrm>
            <a:off x="12816000" y="7710825"/>
            <a:ext cx="1745100" cy="45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/>
          <p:nvPr/>
        </p:nvSpPr>
        <p:spPr>
          <a:xfrm>
            <a:off x="5768221" y="537091"/>
            <a:ext cx="3093839" cy="19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9166"/>
              </a:lnSpc>
              <a:spcBef>
                <a:spcPts val="0"/>
              </a:spcBef>
              <a:spcAft>
                <a:spcPts val="0"/>
              </a:spcAft>
              <a:buClr>
                <a:srgbClr val="438951"/>
              </a:buClr>
              <a:buSzPts val="1200"/>
              <a:buFont typeface="Fraunces"/>
              <a:buNone/>
            </a:pPr>
            <a:r>
              <a:rPr b="1" i="0" lang="en-US" sz="1200" u="none" cap="none" strike="noStrike">
                <a:solidFill>
                  <a:srgbClr val="438951"/>
                </a:solidFill>
                <a:latin typeface="Fraunces"/>
                <a:ea typeface="Fraunces"/>
                <a:cs typeface="Fraunces"/>
                <a:sym typeface="Fraunces"/>
              </a:rPr>
              <a:t>6. Jak probíhá trénink neuronové sítě?</a:t>
            </a:r>
            <a:endParaRPr b="0" i="0" sz="1200" u="none" cap="none" strike="noStrike"/>
          </a:p>
        </p:txBody>
      </p:sp>
      <p:sp>
        <p:nvSpPr>
          <p:cNvPr id="206" name="Google Shape;206;p19"/>
          <p:cNvSpPr/>
          <p:nvPr/>
        </p:nvSpPr>
        <p:spPr>
          <a:xfrm>
            <a:off x="4204097" y="862132"/>
            <a:ext cx="6222206" cy="396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53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2450"/>
              <a:buFont typeface="Fraunces"/>
              <a:buNone/>
            </a:pPr>
            <a:r>
              <a:rPr b="1" i="0" lang="en-US" sz="245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Zrození inteligence: Tréninkový cyklus</a:t>
            </a:r>
            <a:endParaRPr b="0" i="0" sz="2450" u="none" cap="none" strike="noStrike"/>
          </a:p>
        </p:txBody>
      </p:sp>
      <p:sp>
        <p:nvSpPr>
          <p:cNvPr id="207" name="Google Shape;207;p19"/>
          <p:cNvSpPr/>
          <p:nvPr/>
        </p:nvSpPr>
        <p:spPr>
          <a:xfrm>
            <a:off x="780812" y="1563053"/>
            <a:ext cx="6379607" cy="210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Nobile"/>
              <a:buNone/>
            </a:pPr>
            <a:r>
              <a:rPr b="0" i="0" lang="en-US" sz="950" u="none" cap="none" strike="noStrike">
                <a:solidFill>
                  <a:srgbClr val="000000"/>
                </a:solidFill>
                <a:latin typeface="Nobile"/>
                <a:ea typeface="Nobile"/>
                <a:cs typeface="Nobile"/>
                <a:sym typeface="Nobile"/>
              </a:rPr>
              <a:t>🔁</a:t>
            </a:r>
            <a:r>
              <a:rPr b="1" i="0" lang="en-US" sz="9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 Tréninkový cyklus:</a:t>
            </a:r>
            <a:endParaRPr b="0" i="0" sz="950" u="none" cap="none" strike="noStrike"/>
          </a:p>
        </p:txBody>
      </p:sp>
      <p:pic>
        <p:nvPicPr>
          <p:cNvPr descr="preencoded.png"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812" y="1916311"/>
            <a:ext cx="380643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/>
          <p:nvPr/>
        </p:nvSpPr>
        <p:spPr>
          <a:xfrm>
            <a:off x="1288256" y="2043113"/>
            <a:ext cx="1586151" cy="19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9166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00"/>
              <a:buFont typeface="Fraunces"/>
              <a:buNone/>
            </a:pPr>
            <a:r>
              <a:rPr b="1" i="0" lang="en-US" sz="12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1. Inicializace vah</a:t>
            </a:r>
            <a:endParaRPr b="1" i="0" sz="1200" u="none" cap="none" strike="noStrike">
              <a:latin typeface="Nobile"/>
              <a:ea typeface="Nobile"/>
              <a:cs typeface="Nobile"/>
              <a:sym typeface="Nobile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1288256" y="2368153"/>
            <a:ext cx="5872163" cy="406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950"/>
              <a:buFont typeface="Nobile"/>
              <a:buNone/>
            </a:pPr>
            <a:r>
              <a:rPr i="0" lang="en-US" sz="9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Parametry modelu (váhy a bias) jsou nastaveny na náhodné hodnoty, obvykle malé, aby se předešlo saturaci aktivačních funkcí.</a:t>
            </a:r>
            <a:endParaRPr i="0" sz="950" u="none" cap="none" strike="noStrike">
              <a:latin typeface="Nobile"/>
              <a:ea typeface="Nobile"/>
              <a:cs typeface="Nobile"/>
              <a:sym typeface="Nobile"/>
            </a:endParaRPr>
          </a:p>
        </p:txBody>
      </p:sp>
      <p:pic>
        <p:nvPicPr>
          <p:cNvPr descr="preencoded.png" id="211" name="Google Shape;2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074" y="3027759"/>
            <a:ext cx="380643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9"/>
          <p:cNvSpPr/>
          <p:nvPr/>
        </p:nvSpPr>
        <p:spPr>
          <a:xfrm>
            <a:off x="1478518" y="3154561"/>
            <a:ext cx="1586151" cy="19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9166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00"/>
              <a:buFont typeface="Fraunces"/>
              <a:buNone/>
            </a:pPr>
            <a:r>
              <a:rPr b="1" i="0" lang="en-US" sz="12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2. Forward pass</a:t>
            </a:r>
            <a:endParaRPr b="1" i="0" sz="1200" u="none" cap="none" strike="noStrike">
              <a:latin typeface="Nobile"/>
              <a:ea typeface="Nobile"/>
              <a:cs typeface="Nobile"/>
              <a:sym typeface="Nobile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1478518" y="3479602"/>
            <a:ext cx="5681901" cy="406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950"/>
              <a:buFont typeface="Nobile"/>
              <a:buNone/>
            </a:pPr>
            <a:r>
              <a:rPr i="0" lang="en-US" sz="9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Vstupní data prochází sítí od vstupní vrstvy k výstupní. Pro každý neuron se vypočítá vážený součet vstupů, aplikuje se aktivační funkce a výsledek se předá dál.</a:t>
            </a:r>
            <a:endParaRPr i="0" sz="950" u="none" cap="none" strike="noStrike">
              <a:latin typeface="Nobile"/>
              <a:ea typeface="Nobile"/>
              <a:cs typeface="Nobile"/>
              <a:sym typeface="Nobile"/>
            </a:endParaRPr>
          </a:p>
        </p:txBody>
      </p:sp>
      <p:pic>
        <p:nvPicPr>
          <p:cNvPr descr="preencoded.png" id="214" name="Google Shape;2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455" y="4139208"/>
            <a:ext cx="380643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/>
          <p:nvPr/>
        </p:nvSpPr>
        <p:spPr>
          <a:xfrm>
            <a:off x="1668899" y="4266009"/>
            <a:ext cx="1586151" cy="19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9166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00"/>
              <a:buFont typeface="Fraunces"/>
              <a:buNone/>
            </a:pPr>
            <a:r>
              <a:rPr b="1" i="0" lang="en-US" sz="12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3. Výpočet ztráty</a:t>
            </a:r>
            <a:endParaRPr b="1" i="0" sz="1200" u="none" cap="none" strike="noStrike">
              <a:latin typeface="Nobile"/>
              <a:ea typeface="Nobile"/>
              <a:cs typeface="Nobile"/>
              <a:sym typeface="Nobile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1668899" y="4591050"/>
            <a:ext cx="5491520" cy="406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950"/>
              <a:buFont typeface="Nobile"/>
              <a:buNone/>
            </a:pPr>
            <a:r>
              <a:rPr i="0" lang="en-US" sz="9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Výstup modelu se porovná se skutečnými hodnotami pomocí ztrátové funkce. Tato funkce kvantifikuje, jak moc se model mýlí.</a:t>
            </a:r>
            <a:endParaRPr i="0" sz="950" u="none" cap="none" strike="noStrike">
              <a:latin typeface="Nobile"/>
              <a:ea typeface="Nobile"/>
              <a:cs typeface="Nobile"/>
              <a:sym typeface="Nobile"/>
            </a:endParaRPr>
          </a:p>
        </p:txBody>
      </p:sp>
      <p:pic>
        <p:nvPicPr>
          <p:cNvPr descr="preencoded.png" id="217" name="Google Shape;2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1717" y="5250656"/>
            <a:ext cx="380643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/>
          <p:nvPr/>
        </p:nvSpPr>
        <p:spPr>
          <a:xfrm>
            <a:off x="1859161" y="5377458"/>
            <a:ext cx="1586151" cy="19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9166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00"/>
              <a:buFont typeface="Fraunces"/>
              <a:buNone/>
            </a:pPr>
            <a:r>
              <a:rPr b="1" i="0" lang="en-US" sz="12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4. Backward pass</a:t>
            </a:r>
            <a:endParaRPr b="1" i="0" sz="1200" u="none" cap="none" strike="noStrike">
              <a:latin typeface="Nobile"/>
              <a:ea typeface="Nobile"/>
              <a:cs typeface="Nobile"/>
              <a:sym typeface="Nobile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1859161" y="5702498"/>
            <a:ext cx="5301258" cy="609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950"/>
              <a:buFont typeface="Nobile"/>
              <a:buNone/>
            </a:pPr>
            <a:r>
              <a:rPr i="0" lang="en-US" sz="9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Pomocí zpětné propagace (backpropagation) se vypočítají gradienty ztrátové funkce vzhledem k vahám. To říká, jakým směrem a o kolik je třeba váhy změnit, aby se ztráta snížila.</a:t>
            </a:r>
            <a:endParaRPr i="0" sz="950" u="none" cap="none" strike="noStrike">
              <a:latin typeface="Nobile"/>
              <a:ea typeface="Nobile"/>
              <a:cs typeface="Nobile"/>
              <a:sym typeface="Nobile"/>
            </a:endParaRPr>
          </a:p>
        </p:txBody>
      </p:sp>
      <p:pic>
        <p:nvPicPr>
          <p:cNvPr descr="preencoded.png" id="220" name="Google Shape;2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455" y="6565106"/>
            <a:ext cx="380643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/>
          <p:nvPr/>
        </p:nvSpPr>
        <p:spPr>
          <a:xfrm>
            <a:off x="1668899" y="6691908"/>
            <a:ext cx="1586151" cy="198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9166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00"/>
              <a:buFont typeface="Fraunces"/>
              <a:buNone/>
            </a:pPr>
            <a:r>
              <a:rPr b="1" i="0" lang="en-US" sz="12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5. Aktualizace vah</a:t>
            </a:r>
            <a:endParaRPr b="1" i="0" sz="1200" u="none" cap="none" strike="noStrike">
              <a:latin typeface="Nobile"/>
              <a:ea typeface="Nobile"/>
              <a:cs typeface="Nobile"/>
              <a:sym typeface="Nobile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1668899" y="7016948"/>
            <a:ext cx="5491520" cy="406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950"/>
              <a:buFont typeface="Nobile"/>
              <a:buNone/>
            </a:pPr>
            <a:r>
              <a:rPr i="0" lang="en-US" sz="9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Optimalizátor (např. Adam, SGD) použije vypočítané gradienty k upravení vah a biasů modelu. Tento krok minimalizuje ztrátu a zlepšuje výkon modelu.</a:t>
            </a:r>
            <a:endParaRPr i="0" sz="950" u="none" cap="none" strike="noStrike">
              <a:latin typeface="Nobile"/>
              <a:ea typeface="Nobile"/>
              <a:cs typeface="Nobile"/>
              <a:sym typeface="Nobile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7477600" y="1563046"/>
            <a:ext cx="63795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Nobile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latin typeface="Nobile"/>
                <a:ea typeface="Nobile"/>
                <a:cs typeface="Nobile"/>
                <a:sym typeface="Nobile"/>
              </a:rPr>
              <a:t>🧠</a:t>
            </a:r>
            <a:r>
              <a:rPr b="1" i="0" lang="en-US" sz="11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 Backpropagation:</a:t>
            </a:r>
            <a:endParaRPr b="0" i="0" sz="1150" u="none" cap="none" strike="noStrike"/>
          </a:p>
        </p:txBody>
      </p:sp>
      <p:sp>
        <p:nvSpPr>
          <p:cNvPr id="224" name="Google Shape;224;p19"/>
          <p:cNvSpPr/>
          <p:nvPr/>
        </p:nvSpPr>
        <p:spPr>
          <a:xfrm>
            <a:off x="7477600" y="2652306"/>
            <a:ext cx="63795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950"/>
              <a:buFont typeface="Nobile"/>
              <a:buNone/>
            </a:pPr>
            <a:r>
              <a:rPr i="0" lang="en-US" sz="15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Využívá řetězové pravidlo derivací pro efektivní výpočet gradientů.</a:t>
            </a:r>
            <a:endParaRPr i="0" sz="1550" u="none" cap="none" strike="noStrike">
              <a:latin typeface="Nobile"/>
              <a:ea typeface="Nobile"/>
              <a:cs typeface="Nobile"/>
              <a:sym typeface="Nobile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7477601" y="1916304"/>
            <a:ext cx="63795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42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Nobile"/>
              <a:buChar char="•"/>
            </a:pPr>
            <a:r>
              <a:rPr i="0" lang="en-US" sz="15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Gradienty se šíří od výstupu zpět ke vstupu, vrstvu po vrstvě.</a:t>
            </a:r>
            <a:endParaRPr i="0" sz="1550" u="none" cap="none" strike="noStrike">
              <a:latin typeface="Nobile"/>
              <a:ea typeface="Nobile"/>
              <a:cs typeface="Nobile"/>
              <a:sym typeface="Nobile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7477600" y="3393064"/>
            <a:ext cx="63795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950"/>
              <a:buFont typeface="Nobile"/>
              <a:buNone/>
            </a:pPr>
            <a:r>
              <a:rPr i="0" lang="en-US" sz="14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Umožňuje efektivní učení pomocí gradient descent – iterativní metody, která postupně snižuje ztrátu. Je to klíč k tomu, aby se hluboké sítě mohly učit z velkého množství dat.</a:t>
            </a:r>
            <a:endParaRPr i="0" sz="1450" u="none" cap="none" strike="noStrike">
              <a:latin typeface="Nobile"/>
              <a:ea typeface="Nobile"/>
              <a:cs typeface="Nobile"/>
              <a:sym typeface="Nobile"/>
            </a:endParaRPr>
          </a:p>
        </p:txBody>
      </p:sp>
      <p:pic>
        <p:nvPicPr>
          <p:cNvPr id="227" name="Google Shape;2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303" y="4591046"/>
            <a:ext cx="727710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/>
          <p:nvPr/>
        </p:nvSpPr>
        <p:spPr>
          <a:xfrm>
            <a:off x="5256728" y="526375"/>
            <a:ext cx="4116824" cy="2989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438951"/>
              </a:buClr>
              <a:buSzPts val="1850"/>
              <a:buFont typeface="Fraunces"/>
              <a:buNone/>
            </a:pPr>
            <a:r>
              <a:rPr b="1" i="0" lang="en-US" sz="1850" u="none" cap="none" strike="noStrike">
                <a:solidFill>
                  <a:srgbClr val="438951"/>
                </a:solidFill>
                <a:latin typeface="Fraunces"/>
                <a:ea typeface="Fraunces"/>
                <a:cs typeface="Fraunces"/>
                <a:sym typeface="Fraunces"/>
              </a:rPr>
              <a:t>7. Frameworky pro Deep Learning</a:t>
            </a:r>
            <a:endParaRPr b="0" i="0" sz="1850" u="none" cap="none" strike="noStrike"/>
          </a:p>
        </p:txBody>
      </p:sp>
      <p:sp>
        <p:nvSpPr>
          <p:cNvPr id="234" name="Google Shape;234;p20"/>
          <p:cNvSpPr/>
          <p:nvPr/>
        </p:nvSpPr>
        <p:spPr>
          <a:xfrm>
            <a:off x="2104549" y="1016675"/>
            <a:ext cx="10421183" cy="598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333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3750"/>
              <a:buFont typeface="Fraunces"/>
              <a:buNone/>
            </a:pPr>
            <a:r>
              <a:rPr b="1" i="0" lang="en-US" sz="375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Nástroje pro stavbu inteligentních systémů</a:t>
            </a:r>
            <a:endParaRPr b="0" i="0" sz="3750" u="none" cap="none" strike="noStrike"/>
          </a:p>
        </p:txBody>
      </p:sp>
      <p:sp>
        <p:nvSpPr>
          <p:cNvPr id="235" name="Google Shape;235;p20"/>
          <p:cNvSpPr/>
          <p:nvPr/>
        </p:nvSpPr>
        <p:spPr>
          <a:xfrm>
            <a:off x="765453" y="1901785"/>
            <a:ext cx="13099494" cy="612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00"/>
              <a:buFont typeface="Nobile"/>
              <a:buNone/>
            </a:pPr>
            <a:r>
              <a:rPr b="0" i="0" lang="en-US" sz="15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Tyto frameworky poskytují nástroje a knihovny, které usnadňují návrh, trénink a nasazení modelů deep learningu. Zjednodušují složité matematické operace a umožňují vývojářům soustředit se na architekturu a data.</a:t>
            </a:r>
            <a:endParaRPr b="0" i="0" sz="1500" u="none" cap="none" strike="noStrike"/>
          </a:p>
        </p:txBody>
      </p:sp>
      <p:sp>
        <p:nvSpPr>
          <p:cNvPr id="236" name="Google Shape;236;p20"/>
          <p:cNvSpPr/>
          <p:nvPr/>
        </p:nvSpPr>
        <p:spPr>
          <a:xfrm>
            <a:off x="765453" y="2729270"/>
            <a:ext cx="13099494" cy="4973836"/>
          </a:xfrm>
          <a:prstGeom prst="roundRect">
            <a:avLst>
              <a:gd fmla="val 3463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773073" y="2736890"/>
            <a:ext cx="13084254" cy="1163122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964406" y="2859286"/>
            <a:ext cx="6155650" cy="30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00"/>
              <a:buFont typeface="Nobile"/>
              <a:buNone/>
            </a:pPr>
            <a:r>
              <a:rPr b="1" i="0" lang="en-US" sz="15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PyTorch</a:t>
            </a:r>
            <a:endParaRPr b="1" i="0" sz="1500" u="none" cap="none" strike="noStrike"/>
          </a:p>
        </p:txBody>
      </p:sp>
      <p:sp>
        <p:nvSpPr>
          <p:cNvPr id="239" name="Google Shape;239;p20"/>
          <p:cNvSpPr/>
          <p:nvPr/>
        </p:nvSpPr>
        <p:spPr>
          <a:xfrm>
            <a:off x="7510343" y="2859286"/>
            <a:ext cx="6155650" cy="918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00"/>
              <a:buFont typeface="Nobile"/>
              <a:buNone/>
            </a:pPr>
            <a:r>
              <a:rPr b="0" i="0" lang="en-US" sz="15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Populární ve výzkumu díky své flexibilitě a dynamickým výpočetním grafům. Umožňuje snadné ladění a rychlé prototypování. Často preferovaný akademickou obcí.</a:t>
            </a:r>
            <a:endParaRPr b="0" i="0" sz="1500" u="none" cap="none" strike="noStrike"/>
          </a:p>
        </p:txBody>
      </p:sp>
      <p:sp>
        <p:nvSpPr>
          <p:cNvPr id="240" name="Google Shape;240;p20"/>
          <p:cNvSpPr/>
          <p:nvPr/>
        </p:nvSpPr>
        <p:spPr>
          <a:xfrm>
            <a:off x="773073" y="3900011"/>
            <a:ext cx="13084254" cy="1163122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964406" y="4022408"/>
            <a:ext cx="6155650" cy="30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00"/>
              <a:buFont typeface="Nobile"/>
              <a:buNone/>
            </a:pPr>
            <a:r>
              <a:rPr b="1" i="0" lang="en-US" sz="15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TensorFlow</a:t>
            </a:r>
            <a:endParaRPr b="1" i="0" sz="1500" u="none" cap="none" strike="noStrike"/>
          </a:p>
        </p:txBody>
      </p:sp>
      <p:sp>
        <p:nvSpPr>
          <p:cNvPr id="242" name="Google Shape;242;p20"/>
          <p:cNvSpPr/>
          <p:nvPr/>
        </p:nvSpPr>
        <p:spPr>
          <a:xfrm>
            <a:off x="7510343" y="4022408"/>
            <a:ext cx="6155650" cy="918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00"/>
              <a:buFont typeface="Nobile"/>
              <a:buNone/>
            </a:pPr>
            <a:r>
              <a:rPr b="0" i="0" lang="en-US" sz="15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Robustní framework s důrazem na produkční nasazení. Nabízí širokou škálu nástrojů pro distribuovaný trénink a deployment modelů na různých platformách (mobilní, web).</a:t>
            </a:r>
            <a:endParaRPr b="0" i="0" sz="1500" u="none" cap="none" strike="noStrike"/>
          </a:p>
        </p:txBody>
      </p:sp>
      <p:sp>
        <p:nvSpPr>
          <p:cNvPr id="243" name="Google Shape;243;p20"/>
          <p:cNvSpPr/>
          <p:nvPr/>
        </p:nvSpPr>
        <p:spPr>
          <a:xfrm>
            <a:off x="773073" y="5063133"/>
            <a:ext cx="13084254" cy="1163122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964406" y="5185529"/>
            <a:ext cx="6155650" cy="30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00"/>
              <a:buFont typeface="Nobile"/>
              <a:buNone/>
            </a:pPr>
            <a:r>
              <a:rPr b="1" i="0" lang="en-US" sz="15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Keras</a:t>
            </a:r>
            <a:endParaRPr b="1" i="0" sz="1500" u="none" cap="none" strike="noStrike"/>
          </a:p>
        </p:txBody>
      </p:sp>
      <p:sp>
        <p:nvSpPr>
          <p:cNvPr id="245" name="Google Shape;245;p20"/>
          <p:cNvSpPr/>
          <p:nvPr/>
        </p:nvSpPr>
        <p:spPr>
          <a:xfrm>
            <a:off x="7510343" y="5185529"/>
            <a:ext cx="6155650" cy="918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00"/>
              <a:buFont typeface="Nobile"/>
              <a:buNone/>
            </a:pPr>
            <a:r>
              <a:rPr b="0" i="0" lang="en-US" sz="15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Vysoce uživatelsky přívětivé API, které běží nad TensorFlow (nebo dříve i Theano/CNTK). Navrženo pro rychlou experimentaci a snadné použití, ideální pro začátečníky.</a:t>
            </a:r>
            <a:endParaRPr b="0" i="0" sz="1500" u="none" cap="none" strike="noStrike"/>
          </a:p>
        </p:txBody>
      </p:sp>
      <p:sp>
        <p:nvSpPr>
          <p:cNvPr id="246" name="Google Shape;246;p20"/>
          <p:cNvSpPr/>
          <p:nvPr/>
        </p:nvSpPr>
        <p:spPr>
          <a:xfrm>
            <a:off x="773073" y="6226254"/>
            <a:ext cx="13084254" cy="1469231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964406" y="6348651"/>
            <a:ext cx="6155650" cy="30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00"/>
              <a:buFont typeface="Nobile"/>
              <a:buNone/>
            </a:pPr>
            <a:r>
              <a:rPr b="1" i="0" lang="en-US" sz="15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JAX</a:t>
            </a:r>
            <a:endParaRPr b="1" i="0" sz="1500" u="none" cap="none" strike="noStrike"/>
          </a:p>
        </p:txBody>
      </p:sp>
      <p:sp>
        <p:nvSpPr>
          <p:cNvPr id="248" name="Google Shape;248;p20"/>
          <p:cNvSpPr/>
          <p:nvPr/>
        </p:nvSpPr>
        <p:spPr>
          <a:xfrm>
            <a:off x="7510343" y="6348651"/>
            <a:ext cx="6155650" cy="122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00"/>
              <a:buFont typeface="Nobile"/>
              <a:buNone/>
            </a:pPr>
            <a:r>
              <a:rPr b="0" i="0" lang="en-US" sz="15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Knihovna pro vysoce výkonné numerické výpočty, specializující se na automatickou diferenciaci a transformace funkcí. Často používána ve výzkumu pro rychlé a flexibilní experimenty s novými algoritmy.</a:t>
            </a:r>
            <a:endParaRPr b="0" i="0" sz="1500" u="none" cap="none" strike="noStrike"/>
          </a:p>
        </p:txBody>
      </p:sp>
      <p:sp>
        <p:nvSpPr>
          <p:cNvPr id="249" name="Google Shape;249;p20"/>
          <p:cNvSpPr/>
          <p:nvPr/>
        </p:nvSpPr>
        <p:spPr>
          <a:xfrm>
            <a:off x="12816000" y="7710825"/>
            <a:ext cx="1745100" cy="45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/>
          <p:nvPr/>
        </p:nvSpPr>
        <p:spPr>
          <a:xfrm>
            <a:off x="5590937" y="713661"/>
            <a:ext cx="3448407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38951"/>
              </a:buClr>
              <a:buSzPts val="1950"/>
              <a:buFont typeface="Fraunces"/>
              <a:buNone/>
            </a:pPr>
            <a:r>
              <a:rPr b="1" i="0" lang="en-US" sz="1950" u="none" cap="none" strike="noStrike">
                <a:solidFill>
                  <a:srgbClr val="438951"/>
                </a:solidFill>
                <a:latin typeface="Fraunces"/>
                <a:ea typeface="Fraunces"/>
                <a:cs typeface="Fraunces"/>
                <a:sym typeface="Fraunces"/>
              </a:rPr>
              <a:t>8. Aplikace Deep Learningu</a:t>
            </a:r>
            <a:endParaRPr b="0" i="0" sz="1950" u="none" cap="none" strike="noStrike"/>
          </a:p>
        </p:txBody>
      </p:sp>
      <p:sp>
        <p:nvSpPr>
          <p:cNvPr id="256" name="Google Shape;256;p21"/>
          <p:cNvSpPr/>
          <p:nvPr/>
        </p:nvSpPr>
        <p:spPr>
          <a:xfrm>
            <a:off x="4567118" y="1222177"/>
            <a:ext cx="5496163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3900"/>
              <a:buFont typeface="Fraunces"/>
              <a:buNone/>
            </a:pPr>
            <a:r>
              <a:rPr b="1" i="0" lang="en-US" sz="390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Deep Learning v praxi</a:t>
            </a:r>
            <a:endParaRPr b="0" i="0" sz="3900" u="none" cap="none" strike="noStrike"/>
          </a:p>
        </p:txBody>
      </p:sp>
      <p:sp>
        <p:nvSpPr>
          <p:cNvPr id="257" name="Google Shape;257;p21"/>
          <p:cNvSpPr/>
          <p:nvPr/>
        </p:nvSpPr>
        <p:spPr>
          <a:xfrm>
            <a:off x="2130385" y="2139910"/>
            <a:ext cx="2703909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50"/>
              <a:buFont typeface="Fraunces"/>
              <a:buNone/>
            </a:pPr>
            <a:r>
              <a:rPr b="1" i="0" lang="en-US" sz="195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Rozpoznávání obrazu</a:t>
            </a:r>
            <a:endParaRPr b="0" i="0" sz="1950" u="none" cap="none" strike="noStrike"/>
          </a:p>
        </p:txBody>
      </p:sp>
      <p:sp>
        <p:nvSpPr>
          <p:cNvPr id="258" name="Google Shape;258;p21"/>
          <p:cNvSpPr/>
          <p:nvPr/>
        </p:nvSpPr>
        <p:spPr>
          <a:xfrm>
            <a:off x="793790" y="2569131"/>
            <a:ext cx="4040505" cy="1587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Klasifikace objektů, detekce obličejů, segmentace scény – od chytrých telefonů po bezpečnostní systémy. Např. automatické označování přátel na fotkách.</a:t>
            </a:r>
            <a:endParaRPr b="0" i="0" sz="1550" u="none" cap="none" strike="noStrike"/>
          </a:p>
        </p:txBody>
      </p:sp>
      <p:pic>
        <p:nvPicPr>
          <p:cNvPr descr="preencoded.png" id="259" name="Google Shape;2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653" y="2545318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0" name="Google Shape;26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7641" y="3258562"/>
            <a:ext cx="296942" cy="37111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1"/>
          <p:cNvSpPr/>
          <p:nvPr/>
        </p:nvSpPr>
        <p:spPr>
          <a:xfrm>
            <a:off x="9795986" y="2457450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50"/>
              <a:buFont typeface="Fraunces"/>
              <a:buNone/>
            </a:pPr>
            <a:r>
              <a:rPr b="1" i="0" lang="en-US" sz="195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Zpracování řeči</a:t>
            </a:r>
            <a:endParaRPr b="0" i="0" sz="1950" u="none" cap="none" strike="noStrike"/>
          </a:p>
        </p:txBody>
      </p:sp>
      <p:sp>
        <p:nvSpPr>
          <p:cNvPr id="262" name="Google Shape;262;p21"/>
          <p:cNvSpPr/>
          <p:nvPr/>
        </p:nvSpPr>
        <p:spPr>
          <a:xfrm>
            <a:off x="9795986" y="2886670"/>
            <a:ext cx="4040624" cy="9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Rozpoznávání řeči (hlasoví asistenti jako Siri, Alexa), generování hlasu (text-to-speech) a překlad v reálném čase.</a:t>
            </a:r>
            <a:endParaRPr b="0" i="0" sz="1550" u="none" cap="none" strike="noStrike"/>
          </a:p>
        </p:txBody>
      </p:sp>
      <p:pic>
        <p:nvPicPr>
          <p:cNvPr descr="preencoded.png" id="263" name="Google Shape;26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2653" y="2545318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4" name="Google Shape;26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65460" y="3258562"/>
            <a:ext cx="296942" cy="37111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1"/>
          <p:cNvSpPr/>
          <p:nvPr/>
        </p:nvSpPr>
        <p:spPr>
          <a:xfrm>
            <a:off x="9994463" y="4454485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50"/>
              <a:buFont typeface="Fraunces"/>
              <a:buNone/>
            </a:pPr>
            <a:r>
              <a:rPr b="1" i="0" lang="en-US" sz="195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Generování textu</a:t>
            </a:r>
            <a:endParaRPr b="0" i="0" sz="1950" u="none" cap="none" strike="noStrike"/>
          </a:p>
        </p:txBody>
      </p:sp>
      <p:sp>
        <p:nvSpPr>
          <p:cNvPr id="266" name="Google Shape;266;p21"/>
          <p:cNvSpPr/>
          <p:nvPr/>
        </p:nvSpPr>
        <p:spPr>
          <a:xfrm>
            <a:off x="9994463" y="4883706"/>
            <a:ext cx="3842147" cy="9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Modely jako ChatGPT dokáží generovat soudržné a kontextově relevantní texty, psát eseje, kód nebo tvořit básně.</a:t>
            </a:r>
            <a:endParaRPr b="0" i="0" sz="1550" u="none" cap="none" strike="noStrike"/>
          </a:p>
        </p:txBody>
      </p:sp>
      <p:pic>
        <p:nvPicPr>
          <p:cNvPr descr="preencoded.png" id="267" name="Google Shape;26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32653" y="2545318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8" name="Google Shape;268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64250" y="4642187"/>
            <a:ext cx="296942" cy="37111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1"/>
          <p:cNvSpPr/>
          <p:nvPr/>
        </p:nvSpPr>
        <p:spPr>
          <a:xfrm>
            <a:off x="9795986" y="6133981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50"/>
              <a:buFont typeface="Fraunces"/>
              <a:buNone/>
            </a:pPr>
            <a:r>
              <a:rPr b="1" i="0" lang="en-US" sz="195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Autonomní řízení</a:t>
            </a:r>
            <a:endParaRPr b="0" i="0" sz="1950" u="none" cap="none" strike="noStrike"/>
          </a:p>
        </p:txBody>
      </p:sp>
      <p:sp>
        <p:nvSpPr>
          <p:cNvPr id="270" name="Google Shape;270;p21"/>
          <p:cNvSpPr/>
          <p:nvPr/>
        </p:nvSpPr>
        <p:spPr>
          <a:xfrm>
            <a:off x="9795986" y="6563201"/>
            <a:ext cx="4040624" cy="9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Zpracování senzorových dat pro navigaci, detekci překážek a rozhodování v reálném čase pro samořídící automobily.</a:t>
            </a:r>
            <a:endParaRPr b="0" i="0" sz="1550" u="none" cap="none" strike="noStrike"/>
          </a:p>
        </p:txBody>
      </p:sp>
      <p:pic>
        <p:nvPicPr>
          <p:cNvPr descr="preencoded.png" id="271" name="Google Shape;271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32653" y="2545318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2" name="Google Shape;272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65460" y="6025813"/>
            <a:ext cx="296942" cy="37111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1"/>
          <p:cNvSpPr/>
          <p:nvPr/>
        </p:nvSpPr>
        <p:spPr>
          <a:xfrm>
            <a:off x="1905833" y="6133981"/>
            <a:ext cx="2928461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50"/>
              <a:buFont typeface="Fraunces"/>
              <a:buNone/>
            </a:pPr>
            <a:r>
              <a:rPr b="1" i="0" lang="en-US" sz="195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Diagnostika v medicíně</a:t>
            </a:r>
            <a:endParaRPr b="0" i="0" sz="1950" u="none" cap="none" strike="noStrike"/>
          </a:p>
        </p:txBody>
      </p:sp>
      <p:sp>
        <p:nvSpPr>
          <p:cNvPr id="274" name="Google Shape;274;p21"/>
          <p:cNvSpPr/>
          <p:nvPr/>
        </p:nvSpPr>
        <p:spPr>
          <a:xfrm>
            <a:off x="793790" y="6563201"/>
            <a:ext cx="4040505" cy="9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Analýza lékařských snímků (rentgen, MRI) pro včasnou detekci nemocí (např. rakoviny) a personalizovaná medicína.</a:t>
            </a:r>
            <a:endParaRPr b="0" i="0" sz="1550" u="none" cap="none" strike="noStrike"/>
          </a:p>
        </p:txBody>
      </p:sp>
      <p:pic>
        <p:nvPicPr>
          <p:cNvPr descr="preencoded.png" id="275" name="Google Shape;275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32653" y="2545318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6" name="Google Shape;276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367641" y="6025813"/>
            <a:ext cx="296942" cy="37111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1"/>
          <p:cNvSpPr/>
          <p:nvPr/>
        </p:nvSpPr>
        <p:spPr>
          <a:xfrm>
            <a:off x="2075021" y="4454485"/>
            <a:ext cx="2560796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950"/>
              <a:buFont typeface="Fraunces"/>
              <a:buNone/>
            </a:pPr>
            <a:r>
              <a:rPr b="1" i="0" lang="en-US" sz="195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Predikce v ekonomii</a:t>
            </a:r>
            <a:endParaRPr b="0" i="0" sz="1950" u="none" cap="none" strike="noStrike"/>
          </a:p>
        </p:txBody>
      </p:sp>
      <p:sp>
        <p:nvSpPr>
          <p:cNvPr id="278" name="Google Shape;278;p21"/>
          <p:cNvSpPr/>
          <p:nvPr/>
        </p:nvSpPr>
        <p:spPr>
          <a:xfrm>
            <a:off x="793790" y="4883706"/>
            <a:ext cx="3842028" cy="9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550"/>
              <a:buFont typeface="Nobile"/>
              <a:buNone/>
            </a:pPr>
            <a:r>
              <a:rPr b="0" i="0" lang="en-US" sz="15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Predikce cen akcií, detekce podvodů, optimalizace finančních strategií a analýza tržních trendů.</a:t>
            </a:r>
            <a:endParaRPr b="0" i="0" sz="1550" u="none" cap="none" strike="noStrike"/>
          </a:p>
        </p:txBody>
      </p:sp>
      <p:pic>
        <p:nvPicPr>
          <p:cNvPr descr="preencoded.png" id="279" name="Google Shape;279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32653" y="2545318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0" name="Google Shape;280;p2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568851" y="4642187"/>
            <a:ext cx="296942" cy="37111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/>
          <p:nvPr/>
        </p:nvSpPr>
        <p:spPr>
          <a:xfrm>
            <a:off x="12851375" y="7687250"/>
            <a:ext cx="1686000" cy="542400"/>
          </a:xfrm>
          <a:prstGeom prst="rect">
            <a:avLst/>
          </a:prstGeom>
          <a:solidFill>
            <a:srgbClr val="D1E7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FAFFF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