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Instrument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strumentSans-bold.fntdata"/><Relationship Id="rId14" Type="http://schemas.openxmlformats.org/officeDocument/2006/relationships/font" Target="fonts/InstrumentSans-regular.fntdata"/><Relationship Id="rId17" Type="http://schemas.openxmlformats.org/officeDocument/2006/relationships/font" Target="fonts/InstrumentSans-boldItalic.fntdata"/><Relationship Id="rId16" Type="http://schemas.openxmlformats.org/officeDocument/2006/relationships/font" Target="fonts/Instrumen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b3ed039ad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b3ed039ad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b3ed039ad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b3ed039ad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b3ed039ad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7b3ed039ad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b3ed039ad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b3ed039a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7b3ed039a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E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0" name="Google Shape;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E21">
              <a:alpha val="8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9"/>
          <p:cNvSpPr/>
          <p:nvPr/>
        </p:nvSpPr>
        <p:spPr>
          <a:xfrm>
            <a:off x="2788200" y="2216575"/>
            <a:ext cx="9054000" cy="21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359"/>
              </a:lnSpc>
              <a:spcBef>
                <a:spcPts val="0"/>
              </a:spcBef>
              <a:spcAft>
                <a:spcPts val="0"/>
              </a:spcAft>
              <a:buClr>
                <a:srgbClr val="84C1FA"/>
              </a:buClr>
              <a:buSzPts val="3900"/>
              <a:buFont typeface="Instrument Sans"/>
              <a:buNone/>
            </a:pPr>
            <a:r>
              <a:rPr b="0" i="0" lang="en-US" sz="4100" u="none" cap="none" strike="noStrike">
                <a:solidFill>
                  <a:srgbClr val="84C1FA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Příprava a Zpracování Obrazových Dat</a:t>
            </a:r>
            <a:endParaRPr b="0" i="0" sz="4100" u="none" cap="none" strike="noStrike">
              <a:solidFill>
                <a:srgbClr val="84C1FA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ctr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84C1FA"/>
              </a:buClr>
              <a:buSzPts val="3900"/>
              <a:buFont typeface="Instrument Sans"/>
              <a:buNone/>
            </a:pPr>
            <a:r>
              <a:rPr b="0" i="0" lang="en-US" sz="410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 </a:t>
            </a:r>
            <a:r>
              <a:rPr lang="en-US" sz="4100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Hlubokém Učení</a:t>
            </a:r>
            <a:endParaRPr b="0" i="0" sz="4100" u="none" cap="none" strike="noStrike"/>
          </a:p>
        </p:txBody>
      </p:sp>
      <p:sp>
        <p:nvSpPr>
          <p:cNvPr id="43" name="Google Shape;43;p9"/>
          <p:cNvSpPr/>
          <p:nvPr/>
        </p:nvSpPr>
        <p:spPr>
          <a:xfrm>
            <a:off x="793790" y="4685228"/>
            <a:ext cx="13042821" cy="3969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97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Praktický průvodce </a:t>
            </a:r>
            <a:endParaRPr b="0" i="0" sz="19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>
            <a:off x="793802" y="1226185"/>
            <a:ext cx="6279300" cy="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1950"/>
              <a:buFont typeface="Instrument Sans"/>
              <a:buNone/>
            </a:pPr>
            <a:r>
              <a:rPr b="1" i="0" lang="en-US" sz="22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1. </a:t>
            </a:r>
            <a:r>
              <a:rPr b="1" i="0" lang="en-US" sz="22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🧮</a:t>
            </a:r>
            <a:r>
              <a:rPr b="1" i="0" lang="en-US" sz="22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Převod obrázku na číselnou reprezentaci</a:t>
            </a:r>
            <a:endParaRPr b="1" i="0" sz="2250" u="none" cap="none" strike="noStrike"/>
          </a:p>
        </p:txBody>
      </p:sp>
      <p:sp>
        <p:nvSpPr>
          <p:cNvPr id="50" name="Google Shape;50;p10"/>
          <p:cNvSpPr/>
          <p:nvPr/>
        </p:nvSpPr>
        <p:spPr>
          <a:xfrm>
            <a:off x="793790" y="2463879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V digitálním světě je každý obrázek v podstatě velká matice čísel. Každé číslo reprezentuje intenzitu pixelu. Pochopení této základní reprezentace je klíčové pro jakékoli zpracování obrazu v Deep Learningu.</a:t>
            </a:r>
            <a:endParaRPr b="0" i="0" sz="1550" u="none" cap="none" strike="noStrike"/>
          </a:p>
        </p:txBody>
      </p:sp>
      <p:sp>
        <p:nvSpPr>
          <p:cNvPr id="51" name="Google Shape;51;p10"/>
          <p:cNvSpPr/>
          <p:nvPr/>
        </p:nvSpPr>
        <p:spPr>
          <a:xfrm>
            <a:off x="793790" y="3500795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Grayscale obrázky: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Jednoduchá 2D matice (výška × šířka), kde každá hodnota představuje odstín šedi.</a:t>
            </a:r>
            <a:endParaRPr b="0" i="0" sz="1550" u="none" cap="none" strike="noStrike"/>
          </a:p>
        </p:txBody>
      </p:sp>
      <p:sp>
        <p:nvSpPr>
          <p:cNvPr id="52" name="Google Shape;52;p10"/>
          <p:cNvSpPr/>
          <p:nvPr/>
        </p:nvSpPr>
        <p:spPr>
          <a:xfrm>
            <a:off x="793790" y="4205288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RGB obrázky: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Složitější 3D tenzor, který zahrnuje tři kanály (červený, zelený, modrý), s rozměry (kanály × výška × šířka).</a:t>
            </a:r>
            <a:endParaRPr b="0" i="0" sz="1550" u="none" cap="none" strike="noStrike"/>
          </a:p>
        </p:txBody>
      </p:sp>
      <p:sp>
        <p:nvSpPr>
          <p:cNvPr id="53" name="Google Shape;53;p10"/>
          <p:cNvSpPr/>
          <p:nvPr/>
        </p:nvSpPr>
        <p:spPr>
          <a:xfrm>
            <a:off x="793790" y="5018961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Například, běžný obrázek o rozměrech 224×224 pixelů v barevném formátu RGB bude mít rozměry:</a:t>
            </a:r>
            <a:endParaRPr b="0" i="0" sz="1550" u="none" cap="none" strike="noStrike"/>
          </a:p>
        </p:txBody>
      </p:sp>
      <p:sp>
        <p:nvSpPr>
          <p:cNvPr id="54" name="Google Shape;54;p10"/>
          <p:cNvSpPr/>
          <p:nvPr/>
        </p:nvSpPr>
        <p:spPr>
          <a:xfrm>
            <a:off x="793790" y="5905143"/>
            <a:ext cx="6279356" cy="3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55" name="Google Shape;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5905143"/>
            <a:ext cx="6279356" cy="32408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/>
          <p:nvPr/>
        </p:nvSpPr>
        <p:spPr>
          <a:xfrm>
            <a:off x="7564874" y="3500795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Hodnoty pixelů, které se typicky pohybují v rozsahu 0-255, jsou často předzpracovány pro lepší výkon modelu:</a:t>
            </a:r>
            <a:endParaRPr b="0" i="0" sz="1550" u="none" cap="none" strike="noStrike"/>
          </a:p>
        </p:txBody>
      </p:sp>
      <p:sp>
        <p:nvSpPr>
          <p:cNvPr id="57" name="Google Shape;57;p10"/>
          <p:cNvSpPr/>
          <p:nvPr/>
        </p:nvSpPr>
        <p:spPr>
          <a:xfrm>
            <a:off x="7564874" y="4314468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Normalizace na </a:t>
            </a: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[0, 1]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: dělením všech hodnot 255.</a:t>
            </a:r>
            <a:endParaRPr b="0" i="0" sz="1550" u="none" cap="none" strike="noStrike"/>
          </a:p>
        </p:txBody>
      </p:sp>
      <p:sp>
        <p:nvSpPr>
          <p:cNvPr id="58" name="Google Shape;58;p10"/>
          <p:cNvSpPr/>
          <p:nvPr/>
        </p:nvSpPr>
        <p:spPr>
          <a:xfrm>
            <a:off x="7564874" y="4701421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Normalizace na </a:t>
            </a: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[-1, 1]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: posunutím a škálováním kolem nuly.</a:t>
            </a:r>
            <a:endParaRPr b="0" i="0" sz="1550" u="none" cap="none" strike="noStrike"/>
          </a:p>
        </p:txBody>
      </p:sp>
      <p:sp>
        <p:nvSpPr>
          <p:cNvPr id="59" name="Google Shape;59;p10"/>
          <p:cNvSpPr/>
          <p:nvPr/>
        </p:nvSpPr>
        <p:spPr>
          <a:xfrm>
            <a:off x="12804225" y="7663675"/>
            <a:ext cx="1756800" cy="56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4871" y="5206736"/>
            <a:ext cx="243840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580121" y="5372286"/>
            <a:ext cx="3451200" cy="233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/>
          <p:nvPr/>
        </p:nvSpPr>
        <p:spPr>
          <a:xfrm>
            <a:off x="793805" y="410518"/>
            <a:ext cx="36864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1950"/>
              <a:buFont typeface="Instrument Sans"/>
              <a:buNone/>
            </a:pPr>
            <a:r>
              <a:rPr b="1" i="0" lang="en-US" sz="22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2. </a:t>
            </a:r>
            <a:r>
              <a:rPr b="1" i="0" lang="en-US" sz="22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🔢</a:t>
            </a:r>
            <a:r>
              <a:rPr b="1" i="0" lang="en-US" sz="22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Co je to tensor?</a:t>
            </a:r>
            <a:endParaRPr b="1" i="0" sz="2250" u="none" cap="none" strike="noStrike"/>
          </a:p>
        </p:txBody>
      </p:sp>
      <p:sp>
        <p:nvSpPr>
          <p:cNvPr id="68" name="Google Shape;68;p11"/>
          <p:cNvSpPr/>
          <p:nvPr/>
        </p:nvSpPr>
        <p:spPr>
          <a:xfrm>
            <a:off x="793790" y="1442442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Tensor je základní datová struktura v Deep Learningu, která zobecňuje koncepty skalárů, vektorů a matic do vyšších dimenzí. Představuje způsob, jakým jsou data reprezentována a manipulována v neurálních sítích.</a:t>
            </a:r>
            <a:endParaRPr b="0" i="0" sz="1550" u="none" cap="none" strike="noStrike"/>
          </a:p>
        </p:txBody>
      </p:sp>
      <p:sp>
        <p:nvSpPr>
          <p:cNvPr id="69" name="Google Shape;69;p11"/>
          <p:cNvSpPr/>
          <p:nvPr/>
        </p:nvSpPr>
        <p:spPr>
          <a:xfrm>
            <a:off x="793790" y="2300764"/>
            <a:ext cx="6422231" cy="1784509"/>
          </a:xfrm>
          <a:prstGeom prst="roundRect">
            <a:avLst>
              <a:gd fmla="val 10010" name="adj"/>
            </a:avLst>
          </a:prstGeom>
          <a:solidFill>
            <a:srgbClr val="E8EEFC"/>
          </a:solidFill>
          <a:ln cap="flat" cmpd="sng" w="22850">
            <a:solidFill>
              <a:srgbClr val="B4C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1"/>
          <p:cNvSpPr/>
          <p:nvPr/>
        </p:nvSpPr>
        <p:spPr>
          <a:xfrm>
            <a:off x="816650" y="2323624"/>
            <a:ext cx="6376511" cy="595313"/>
          </a:xfrm>
          <a:prstGeom prst="roundRect">
            <a:avLst>
              <a:gd fmla="val 25398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1"/>
          <p:cNvSpPr/>
          <p:nvPr/>
        </p:nvSpPr>
        <p:spPr>
          <a:xfrm>
            <a:off x="3856077" y="2435185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300"/>
              <a:buFont typeface="Instrument Sans"/>
              <a:buNone/>
            </a:pPr>
            <a:r>
              <a:rPr b="0" i="0" lang="en-US" sz="23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</a:t>
            </a:r>
            <a:endParaRPr b="0" i="0" sz="2300" u="none" cap="none" strike="noStrike"/>
          </a:p>
        </p:txBody>
      </p:sp>
      <p:sp>
        <p:nvSpPr>
          <p:cNvPr id="72" name="Google Shape;72;p11"/>
          <p:cNvSpPr/>
          <p:nvPr/>
        </p:nvSpPr>
        <p:spPr>
          <a:xfrm>
            <a:off x="1015008" y="3117294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1D Tensor (Vektor)</a:t>
            </a:r>
            <a:endParaRPr b="0" i="0" sz="1950" u="none" cap="none" strike="noStrike"/>
          </a:p>
        </p:txBody>
      </p:sp>
      <p:sp>
        <p:nvSpPr>
          <p:cNvPr id="73" name="Google Shape;73;p11"/>
          <p:cNvSpPr/>
          <p:nvPr/>
        </p:nvSpPr>
        <p:spPr>
          <a:xfrm>
            <a:off x="1015008" y="3546515"/>
            <a:ext cx="5979795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Jednoduchá řada čísel, jako je seznam funkcí.</a:t>
            </a:r>
            <a:endParaRPr b="0" i="0" sz="1550" u="none" cap="none" strike="noStrike"/>
          </a:p>
        </p:txBody>
      </p:sp>
      <p:sp>
        <p:nvSpPr>
          <p:cNvPr id="74" name="Google Shape;74;p11"/>
          <p:cNvSpPr/>
          <p:nvPr/>
        </p:nvSpPr>
        <p:spPr>
          <a:xfrm>
            <a:off x="7414379" y="2300764"/>
            <a:ext cx="6422231" cy="1784509"/>
          </a:xfrm>
          <a:prstGeom prst="roundRect">
            <a:avLst>
              <a:gd fmla="val 10010" name="adj"/>
            </a:avLst>
          </a:prstGeom>
          <a:solidFill>
            <a:srgbClr val="E8EEFC"/>
          </a:solidFill>
          <a:ln cap="flat" cmpd="sng" w="22850">
            <a:solidFill>
              <a:srgbClr val="B4C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7437239" y="2323624"/>
            <a:ext cx="6376511" cy="595313"/>
          </a:xfrm>
          <a:prstGeom prst="roundRect">
            <a:avLst>
              <a:gd fmla="val 25398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10476667" y="2435185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300"/>
              <a:buFont typeface="Instrument Sans"/>
              <a:buNone/>
            </a:pPr>
            <a:r>
              <a:rPr b="0" i="0" lang="en-US" sz="23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</a:t>
            </a:r>
            <a:endParaRPr b="0" i="0" sz="2300" u="none" cap="none" strike="noStrike"/>
          </a:p>
        </p:txBody>
      </p:sp>
      <p:sp>
        <p:nvSpPr>
          <p:cNvPr id="77" name="Google Shape;77;p11"/>
          <p:cNvSpPr/>
          <p:nvPr/>
        </p:nvSpPr>
        <p:spPr>
          <a:xfrm>
            <a:off x="7635597" y="3117294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2D Tensor (Matice)</a:t>
            </a:r>
            <a:endParaRPr b="0" i="0" sz="1950" u="none" cap="none" strike="noStrike"/>
          </a:p>
        </p:txBody>
      </p:sp>
      <p:sp>
        <p:nvSpPr>
          <p:cNvPr id="78" name="Google Shape;78;p11"/>
          <p:cNvSpPr/>
          <p:nvPr/>
        </p:nvSpPr>
        <p:spPr>
          <a:xfrm>
            <a:off x="7635597" y="3546515"/>
            <a:ext cx="5979795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Tabulka čísel, typicky používaná pro data, jako jsou tabulky.</a:t>
            </a:r>
            <a:endParaRPr b="0" i="0" sz="1550" u="none" cap="none" strike="noStrike"/>
          </a:p>
        </p:txBody>
      </p:sp>
      <p:sp>
        <p:nvSpPr>
          <p:cNvPr id="79" name="Google Shape;79;p11"/>
          <p:cNvSpPr/>
          <p:nvPr/>
        </p:nvSpPr>
        <p:spPr>
          <a:xfrm>
            <a:off x="793790" y="4283631"/>
            <a:ext cx="6422231" cy="2102048"/>
          </a:xfrm>
          <a:prstGeom prst="roundRect">
            <a:avLst>
              <a:gd fmla="val 8498" name="adj"/>
            </a:avLst>
          </a:prstGeom>
          <a:solidFill>
            <a:srgbClr val="E8EEFC"/>
          </a:solidFill>
          <a:ln cap="flat" cmpd="sng" w="22850">
            <a:solidFill>
              <a:srgbClr val="B4C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1"/>
          <p:cNvSpPr/>
          <p:nvPr/>
        </p:nvSpPr>
        <p:spPr>
          <a:xfrm>
            <a:off x="816650" y="4306491"/>
            <a:ext cx="6376511" cy="595313"/>
          </a:xfrm>
          <a:prstGeom prst="roundRect">
            <a:avLst>
              <a:gd fmla="val 25398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1"/>
          <p:cNvSpPr/>
          <p:nvPr/>
        </p:nvSpPr>
        <p:spPr>
          <a:xfrm>
            <a:off x="3856077" y="4418052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300"/>
              <a:buFont typeface="Instrument Sans"/>
              <a:buNone/>
            </a:pPr>
            <a:r>
              <a:rPr b="0" i="0" lang="en-US" sz="23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</a:t>
            </a:r>
            <a:endParaRPr b="0" i="0" sz="2300" u="none" cap="none" strike="noStrike"/>
          </a:p>
        </p:txBody>
      </p:sp>
      <p:sp>
        <p:nvSpPr>
          <p:cNvPr id="82" name="Google Shape;82;p11"/>
          <p:cNvSpPr/>
          <p:nvPr/>
        </p:nvSpPr>
        <p:spPr>
          <a:xfrm>
            <a:off x="1015008" y="510016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3D Tensor (Obrázek)</a:t>
            </a:r>
            <a:endParaRPr b="0" i="0" sz="1950" u="none" cap="none" strike="noStrike"/>
          </a:p>
        </p:txBody>
      </p:sp>
      <p:sp>
        <p:nvSpPr>
          <p:cNvPr id="83" name="Google Shape;83;p11"/>
          <p:cNvSpPr/>
          <p:nvPr/>
        </p:nvSpPr>
        <p:spPr>
          <a:xfrm>
            <a:off x="1015008" y="5529382"/>
            <a:ext cx="5979795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Reprezentuje barevný obrázek, kde jsou tři dimenze pro kanály (C), výšku (H) a šířku (W).</a:t>
            </a:r>
            <a:endParaRPr b="0" i="0" sz="1550" u="none" cap="none" strike="noStrike"/>
          </a:p>
        </p:txBody>
      </p:sp>
      <p:sp>
        <p:nvSpPr>
          <p:cNvPr id="84" name="Google Shape;84;p11"/>
          <p:cNvSpPr/>
          <p:nvPr/>
        </p:nvSpPr>
        <p:spPr>
          <a:xfrm>
            <a:off x="7414379" y="4283631"/>
            <a:ext cx="6422231" cy="2102048"/>
          </a:xfrm>
          <a:prstGeom prst="roundRect">
            <a:avLst>
              <a:gd fmla="val 8498" name="adj"/>
            </a:avLst>
          </a:prstGeom>
          <a:solidFill>
            <a:srgbClr val="E8EEFC"/>
          </a:solidFill>
          <a:ln cap="flat" cmpd="sng" w="22850">
            <a:solidFill>
              <a:srgbClr val="B4CCE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7437239" y="4306491"/>
            <a:ext cx="6376511" cy="595313"/>
          </a:xfrm>
          <a:prstGeom prst="roundRect">
            <a:avLst>
              <a:gd fmla="val 25398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1"/>
          <p:cNvSpPr/>
          <p:nvPr/>
        </p:nvSpPr>
        <p:spPr>
          <a:xfrm>
            <a:off x="10476667" y="4418052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300"/>
              <a:buFont typeface="Instrument Sans"/>
              <a:buNone/>
            </a:pPr>
            <a:r>
              <a:rPr b="0" i="0" lang="en-US" sz="230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</a:t>
            </a:r>
            <a:endParaRPr b="0" i="0" sz="2300" u="none" cap="none" strike="noStrike"/>
          </a:p>
        </p:txBody>
      </p:sp>
      <p:sp>
        <p:nvSpPr>
          <p:cNvPr id="87" name="Google Shape;87;p11"/>
          <p:cNvSpPr/>
          <p:nvPr/>
        </p:nvSpPr>
        <p:spPr>
          <a:xfrm>
            <a:off x="7635597" y="5100161"/>
            <a:ext cx="3136821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4D Tensor (Batch Obrázků)</a:t>
            </a:r>
            <a:endParaRPr b="0" i="0" sz="1950" u="none" cap="none" strike="noStrike"/>
          </a:p>
        </p:txBody>
      </p:sp>
      <p:sp>
        <p:nvSpPr>
          <p:cNvPr id="88" name="Google Shape;88;p11"/>
          <p:cNvSpPr/>
          <p:nvPr/>
        </p:nvSpPr>
        <p:spPr>
          <a:xfrm>
            <a:off x="7635597" y="5529382"/>
            <a:ext cx="5979795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Kolekce více obrázků (Batch), kde je přidána dimenze pro počet obrázků (B).</a:t>
            </a:r>
            <a:endParaRPr b="0" i="0" sz="1550" u="none" cap="none" strike="noStrike"/>
          </a:p>
        </p:txBody>
      </p:sp>
      <p:sp>
        <p:nvSpPr>
          <p:cNvPr id="89" name="Google Shape;89;p11"/>
          <p:cNvSpPr/>
          <p:nvPr/>
        </p:nvSpPr>
        <p:spPr>
          <a:xfrm>
            <a:off x="793790" y="6608921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Typický batch obrázků pro trénink modelu může vypadat takto, kde se zpracovává 32 obrázků najednou:</a:t>
            </a:r>
            <a:endParaRPr b="0" i="0" sz="1550" u="none" cap="none" strike="noStrike"/>
          </a:p>
        </p:txBody>
      </p:sp>
      <p:sp>
        <p:nvSpPr>
          <p:cNvPr id="90" name="Google Shape;90;p11"/>
          <p:cNvSpPr/>
          <p:nvPr/>
        </p:nvSpPr>
        <p:spPr>
          <a:xfrm>
            <a:off x="793790" y="7177564"/>
            <a:ext cx="13042821" cy="3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91" name="Google Shape;9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7177564"/>
            <a:ext cx="13042821" cy="3240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1"/>
          <p:cNvSpPr/>
          <p:nvPr/>
        </p:nvSpPr>
        <p:spPr>
          <a:xfrm>
            <a:off x="12804225" y="7663675"/>
            <a:ext cx="1756800" cy="565800"/>
          </a:xfrm>
          <a:prstGeom prst="rect">
            <a:avLst/>
          </a:prstGeom>
          <a:solidFill>
            <a:srgbClr val="E8EE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/>
          <p:nvPr/>
        </p:nvSpPr>
        <p:spPr>
          <a:xfrm>
            <a:off x="793800" y="1120050"/>
            <a:ext cx="53370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1850"/>
              <a:buFont typeface="Instrument Sans"/>
              <a:buNone/>
            </a:pPr>
            <a:r>
              <a:rPr b="1" i="0" lang="en-US" sz="21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4. </a:t>
            </a:r>
            <a:r>
              <a:rPr b="1" i="0" lang="en-US" sz="21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🧱</a:t>
            </a:r>
            <a:r>
              <a:rPr b="1" i="0" lang="en-US" sz="21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Konvoluční neuronové sítě (CNN)</a:t>
            </a:r>
            <a:endParaRPr b="1" i="0" sz="2150" u="none" cap="none" strike="noStrike"/>
          </a:p>
        </p:txBody>
      </p:sp>
      <p:sp>
        <p:nvSpPr>
          <p:cNvPr id="99" name="Google Shape;99;p12"/>
          <p:cNvSpPr/>
          <p:nvPr/>
        </p:nvSpPr>
        <p:spPr>
          <a:xfrm>
            <a:off x="793790" y="2310408"/>
            <a:ext cx="13042821" cy="6034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450"/>
              <a:buFont typeface="Instrument Sans"/>
              <a:buNone/>
            </a:pPr>
            <a:r>
              <a:rPr b="0" i="0" lang="en-US" sz="14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Konvoluční neuronové sítě (CNN) jsou páteří moderního počítačového vidění. Díky své schopnosti efektivně zpracovávat mřížková data, jako jsou obrázky, jsou ideální pro úlohy rozpoznávání obrazu, detekce objektů a segmentace.</a:t>
            </a:r>
            <a:endParaRPr b="0" i="0" sz="1450" u="none" cap="none" strike="noStrike"/>
          </a:p>
        </p:txBody>
      </p:sp>
      <p:pic>
        <p:nvPicPr>
          <p:cNvPr descr="preencoded.png" id="100" name="Google Shape;1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125867"/>
            <a:ext cx="4347567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982266" y="4068485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Konvoluce</a:t>
            </a:r>
            <a:endParaRPr b="0" i="0" sz="1850" u="none" cap="none" strike="noStrike"/>
          </a:p>
        </p:txBody>
      </p:sp>
      <p:sp>
        <p:nvSpPr>
          <p:cNvPr id="102" name="Google Shape;102;p12"/>
          <p:cNvSpPr/>
          <p:nvPr/>
        </p:nvSpPr>
        <p:spPr>
          <a:xfrm>
            <a:off x="982266" y="4476274"/>
            <a:ext cx="3970615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450"/>
              <a:buFont typeface="Instrument Sans"/>
              <a:buNone/>
            </a:pPr>
            <a:r>
              <a:rPr b="0" i="0" lang="en-US" sz="14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Jádro CNN. Aplikuje filtr (kernel) na vstupní obrázek k extrakci klíčových příznaků, jako jsou hrany nebo textury. Výstupem je "feature mapa".</a:t>
            </a:r>
            <a:endParaRPr b="0" i="0" sz="1450" u="none" cap="none" strike="noStrike"/>
          </a:p>
        </p:txBody>
      </p:sp>
      <p:sp>
        <p:nvSpPr>
          <p:cNvPr id="103" name="Google Shape;103;p12"/>
          <p:cNvSpPr/>
          <p:nvPr/>
        </p:nvSpPr>
        <p:spPr>
          <a:xfrm>
            <a:off x="982266" y="5921693"/>
            <a:ext cx="3970615" cy="323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/>
          </a:p>
        </p:txBody>
      </p:sp>
      <p:pic>
        <p:nvPicPr>
          <p:cNvPr descr="preencoded.png" id="104" name="Google Shape;104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82266" y="5921693"/>
            <a:ext cx="3970615" cy="3232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41357" y="3125867"/>
            <a:ext cx="4347567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2"/>
          <p:cNvSpPr/>
          <p:nvPr/>
        </p:nvSpPr>
        <p:spPr>
          <a:xfrm>
            <a:off x="5329833" y="4068485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Pooling</a:t>
            </a:r>
            <a:endParaRPr b="0" i="0" sz="1850" u="none" cap="none" strike="noStrike"/>
          </a:p>
        </p:txBody>
      </p:sp>
      <p:sp>
        <p:nvSpPr>
          <p:cNvPr id="107" name="Google Shape;107;p12"/>
          <p:cNvSpPr/>
          <p:nvPr/>
        </p:nvSpPr>
        <p:spPr>
          <a:xfrm>
            <a:off x="5329833" y="4476274"/>
            <a:ext cx="3970615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450"/>
              <a:buFont typeface="Instrument Sans"/>
              <a:buNone/>
            </a:pPr>
            <a:r>
              <a:rPr b="0" i="0" lang="en-US" sz="14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Snižuje rozměry feature mapy a tím i výpočetní zátěž. Max pooling je běžný typ, který vybírá největší hodnotu z dané oblasti, čímž pomáhá s generalizací.</a:t>
            </a:r>
            <a:endParaRPr b="0" i="0" sz="1450" u="none" cap="none" strike="noStrike"/>
          </a:p>
        </p:txBody>
      </p:sp>
      <p:pic>
        <p:nvPicPr>
          <p:cNvPr descr="preencoded.png" id="108" name="Google Shape;108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488924" y="3125867"/>
            <a:ext cx="4347567" cy="75414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/>
          <p:nvPr/>
        </p:nvSpPr>
        <p:spPr>
          <a:xfrm>
            <a:off x="9677400" y="4068485"/>
            <a:ext cx="2356842" cy="294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850"/>
              <a:buFont typeface="Instrument Sans"/>
              <a:buNone/>
            </a:pPr>
            <a:r>
              <a:rPr b="0" i="0" lang="en-US" sz="18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Flatten</a:t>
            </a:r>
            <a:endParaRPr b="0" i="0" sz="1850" u="none" cap="none" strike="noStrike"/>
          </a:p>
        </p:txBody>
      </p:sp>
      <p:sp>
        <p:nvSpPr>
          <p:cNvPr id="110" name="Google Shape;110;p12"/>
          <p:cNvSpPr/>
          <p:nvPr/>
        </p:nvSpPr>
        <p:spPr>
          <a:xfrm>
            <a:off x="9677400" y="4476274"/>
            <a:ext cx="3970615" cy="1206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068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450"/>
              <a:buFont typeface="Instrument Sans"/>
              <a:buNone/>
            </a:pPr>
            <a:r>
              <a:rPr b="0" i="0" lang="en-US" sz="14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Převede 3D výstup z konvolučních a pooling vrstev na 1D vektor. Tato transformace je nezbytná pro připojení plně propojených (Dense) vrstev na konci sítě.</a:t>
            </a:r>
            <a:endParaRPr b="0" i="0" sz="1450" u="none" cap="none" strike="noStrike"/>
          </a:p>
        </p:txBody>
      </p:sp>
      <p:sp>
        <p:nvSpPr>
          <p:cNvPr id="111" name="Google Shape;111;p12"/>
          <p:cNvSpPr/>
          <p:nvPr/>
        </p:nvSpPr>
        <p:spPr>
          <a:xfrm>
            <a:off x="12804225" y="7663675"/>
            <a:ext cx="1756800" cy="56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508588"/>
            <a:ext cx="14477999" cy="648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225" y="377300"/>
            <a:ext cx="10810849" cy="721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793800" y="896050"/>
            <a:ext cx="4700400" cy="5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50"/>
              <a:buFont typeface="Instrument Sans"/>
              <a:buNone/>
            </a:pPr>
            <a:r>
              <a:rPr b="1" i="0" lang="en-US" sz="21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5. </a:t>
            </a:r>
            <a:r>
              <a:rPr b="1" i="0" lang="en-US" sz="21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🔄</a:t>
            </a:r>
            <a:r>
              <a:rPr b="1" i="0" lang="en-US" sz="21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Enkodér-dekodér architektura</a:t>
            </a:r>
            <a:endParaRPr b="1" i="0" sz="2150" u="none" cap="none" strike="noStrike"/>
          </a:p>
        </p:txBody>
      </p:sp>
      <p:sp>
        <p:nvSpPr>
          <p:cNvPr id="130" name="Google Shape;130;p15"/>
          <p:cNvSpPr/>
          <p:nvPr/>
        </p:nvSpPr>
        <p:spPr>
          <a:xfrm>
            <a:off x="793790" y="1800225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Enkodér-dekodér architektury jsou klíčové pro úlohy, kde je cílem přetvořit vstupní data do výstupu se stejnou nebo podobnou strukturou. Jsou široce používány v segmentaci obrazu, překladu jazyků a generování obsahu.</a:t>
            </a:r>
            <a:endParaRPr b="0" i="0" sz="1550" u="none" cap="none" strike="noStrike"/>
          </a:p>
        </p:txBody>
      </p:sp>
      <p:sp>
        <p:nvSpPr>
          <p:cNvPr id="131" name="Google Shape;131;p15"/>
          <p:cNvSpPr/>
          <p:nvPr/>
        </p:nvSpPr>
        <p:spPr>
          <a:xfrm>
            <a:off x="793790" y="2856905"/>
            <a:ext cx="2480905" cy="31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🧩</a:t>
            </a:r>
            <a:r>
              <a:rPr b="0" i="0" lang="en-US" sz="19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Enkodér</a:t>
            </a:r>
            <a:endParaRPr b="0" i="0" sz="1950" u="none" cap="none" strike="noStrike"/>
          </a:p>
        </p:txBody>
      </p:sp>
      <p:sp>
        <p:nvSpPr>
          <p:cNvPr id="132" name="Google Shape;132;p15"/>
          <p:cNvSpPr/>
          <p:nvPr/>
        </p:nvSpPr>
        <p:spPr>
          <a:xfrm>
            <a:off x="793790" y="3373041"/>
            <a:ext cx="6279356" cy="15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Enkodér (často složený z konvolučních vrstev a poolingů) zpracovává vstupní data a komprimuje je do kompaktní, nižší dimenzionální reprezentace nazývané "latentní prostor" nebo "kontextový vektor". Cílem je extrahovat nejdůležitější a nejrelevantnější příznaky z vstupu.</a:t>
            </a:r>
            <a:endParaRPr b="0" i="0" sz="1550" u="none" cap="none" strike="noStrike"/>
          </a:p>
        </p:txBody>
      </p:sp>
      <p:sp>
        <p:nvSpPr>
          <p:cNvPr id="133" name="Google Shape;133;p15"/>
          <p:cNvSpPr/>
          <p:nvPr/>
        </p:nvSpPr>
        <p:spPr>
          <a:xfrm>
            <a:off x="7564874" y="2856905"/>
            <a:ext cx="2480905" cy="31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🧩</a:t>
            </a:r>
            <a:r>
              <a:rPr b="0" i="0" lang="en-US" sz="19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Dekodér</a:t>
            </a:r>
            <a:endParaRPr b="0" i="0" sz="1950" u="none" cap="none" strike="noStrike"/>
          </a:p>
        </p:txBody>
      </p:sp>
      <p:sp>
        <p:nvSpPr>
          <p:cNvPr id="134" name="Google Shape;134;p15"/>
          <p:cNvSpPr/>
          <p:nvPr/>
        </p:nvSpPr>
        <p:spPr>
          <a:xfrm>
            <a:off x="7564874" y="3373041"/>
            <a:ext cx="6279356" cy="15876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Dekodér přijímá tuto komprimovanou reprezentaci a rozšiřuje ji zpět do požadovaného výstupního formátu. Pro rekonstrukci výstupu se používají techniky jako upsampling nebo transponované konvoluce. V úlohách jako segmentace obrazu dekodér rekonstruuje masku, v překladu zase cílovou sekvenci.</a:t>
            </a:r>
            <a:endParaRPr b="0" i="0" sz="1550" u="none" cap="none" strike="noStrike"/>
          </a:p>
        </p:txBody>
      </p:sp>
      <p:sp>
        <p:nvSpPr>
          <p:cNvPr id="135" name="Google Shape;135;p15"/>
          <p:cNvSpPr/>
          <p:nvPr/>
        </p:nvSpPr>
        <p:spPr>
          <a:xfrm>
            <a:off x="793790" y="5436989"/>
            <a:ext cx="2480905" cy="3177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Instrument Sans"/>
              <a:buNone/>
            </a:pPr>
            <a:r>
              <a:rPr b="0" i="0" lang="en-US" sz="19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🧠</a:t>
            </a:r>
            <a:r>
              <a:rPr b="0" i="0" lang="en-US" sz="19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Typické použití:</a:t>
            </a:r>
            <a:endParaRPr b="0" i="0" sz="1950" u="none" cap="none" strike="noStrike"/>
          </a:p>
        </p:txBody>
      </p:sp>
      <p:sp>
        <p:nvSpPr>
          <p:cNvPr id="136" name="Google Shape;136;p15"/>
          <p:cNvSpPr/>
          <p:nvPr/>
        </p:nvSpPr>
        <p:spPr>
          <a:xfrm>
            <a:off x="793790" y="605242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Segmentace obrazu:</a:t>
            </a: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Modely jako U-Net pro přesné oddělení objektů na úrovni pixelů.</a:t>
            </a:r>
            <a:endParaRPr b="0" i="0" sz="1550" u="none" cap="none" strike="noStrike"/>
          </a:p>
        </p:txBody>
      </p:sp>
      <p:sp>
        <p:nvSpPr>
          <p:cNvPr id="137" name="Google Shape;137;p15"/>
          <p:cNvSpPr/>
          <p:nvPr/>
        </p:nvSpPr>
        <p:spPr>
          <a:xfrm>
            <a:off x="793790" y="643937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Autoenkodéry:</a:t>
            </a: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Pro kompresi dat a redukci dimenze.</a:t>
            </a:r>
            <a:endParaRPr b="0" i="0" sz="1550" u="none" cap="none" strike="noStrike"/>
          </a:p>
        </p:txBody>
      </p:sp>
      <p:sp>
        <p:nvSpPr>
          <p:cNvPr id="138" name="Google Shape;138;p15"/>
          <p:cNvSpPr/>
          <p:nvPr/>
        </p:nvSpPr>
        <p:spPr>
          <a:xfrm>
            <a:off x="793790" y="682632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Generativní adversarní sítě (GANy):</a:t>
            </a:r>
            <a:r>
              <a:rPr b="0" i="0" lang="en-US" sz="1550" u="none" cap="none" strike="noStrike">
                <a:solidFill>
                  <a:srgbClr val="FFFFFF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Pro generování nových, realistických dat.</a:t>
            </a:r>
            <a:endParaRPr b="0" i="0" sz="1550" u="none" cap="none" strike="noStrike"/>
          </a:p>
        </p:txBody>
      </p:sp>
      <p:sp>
        <p:nvSpPr>
          <p:cNvPr id="139" name="Google Shape;139;p15"/>
          <p:cNvSpPr/>
          <p:nvPr/>
        </p:nvSpPr>
        <p:spPr>
          <a:xfrm>
            <a:off x="12804225" y="7663675"/>
            <a:ext cx="1756800" cy="565800"/>
          </a:xfrm>
          <a:prstGeom prst="rect">
            <a:avLst/>
          </a:prstGeom>
          <a:solidFill>
            <a:srgbClr val="000E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5663" y="76200"/>
            <a:ext cx="12699072" cy="807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793800" y="839250"/>
            <a:ext cx="5231100" cy="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1950"/>
              <a:buFont typeface="Instrument Sans"/>
              <a:buNone/>
            </a:pPr>
            <a:r>
              <a:rPr b="1" i="0" lang="en-US" sz="21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6. </a:t>
            </a:r>
            <a:r>
              <a:rPr b="1" i="0" lang="en-US" sz="2150" u="none" cap="none" strike="noStrike">
                <a:solidFill>
                  <a:srgbClr val="000000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🧭</a:t>
            </a:r>
            <a:r>
              <a:rPr b="1" i="0" lang="en-US" sz="2150" u="none" cap="none" strike="noStrike">
                <a:solidFill>
                  <a:srgbClr val="091C5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Typy úloh v počítačovém vidění</a:t>
            </a:r>
            <a:endParaRPr b="1" i="0" sz="215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793790" y="180701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Počítačové vidění zahrnuje širokou škálu úloh, z nichž každá má specifický cíl a typ výstupu. Zde jsou ty nejdůležitější:</a:t>
            </a:r>
            <a:endParaRPr b="0" i="0" sz="15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793790" y="2347793"/>
            <a:ext cx="13042821" cy="2933938"/>
          </a:xfrm>
          <a:prstGeom prst="roundRect">
            <a:avLst>
              <a:gd fmla="val 6088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801410" y="2355413"/>
            <a:ext cx="1302627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/>
          <p:nvPr/>
        </p:nvSpPr>
        <p:spPr>
          <a:xfrm>
            <a:off x="1001197" y="2482096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Regrese</a:t>
            </a:r>
            <a:endParaRPr b="0" i="0" sz="1550" u="none" cap="none" strike="noStrike"/>
          </a:p>
        </p:txBody>
      </p:sp>
      <p:sp>
        <p:nvSpPr>
          <p:cNvPr id="156" name="Google Shape;156;p17"/>
          <p:cNvSpPr/>
          <p:nvPr/>
        </p:nvSpPr>
        <p:spPr>
          <a:xfrm>
            <a:off x="5346621" y="2482096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Číselná hodnota</a:t>
            </a:r>
            <a:endParaRPr b="0" i="0" sz="1550" u="none" cap="none" strike="noStrike"/>
          </a:p>
        </p:txBody>
      </p:sp>
      <p:sp>
        <p:nvSpPr>
          <p:cNvPr id="157" name="Google Shape;157;p17"/>
          <p:cNvSpPr/>
          <p:nvPr/>
        </p:nvSpPr>
        <p:spPr>
          <a:xfrm>
            <a:off x="9688235" y="2482096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Predikce věku osoby z obrázku obličeje.</a:t>
            </a:r>
            <a:endParaRPr b="0" i="0" sz="1550" u="none" cap="none" strike="noStrike"/>
          </a:p>
        </p:txBody>
      </p:sp>
      <p:sp>
        <p:nvSpPr>
          <p:cNvPr id="158" name="Google Shape;158;p17"/>
          <p:cNvSpPr/>
          <p:nvPr/>
        </p:nvSpPr>
        <p:spPr>
          <a:xfrm>
            <a:off x="801410" y="2926318"/>
            <a:ext cx="13026271" cy="88844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001197" y="3053001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Klasifikace</a:t>
            </a:r>
            <a:endParaRPr b="0" i="0" sz="155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5346621" y="3053001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Jedna třída (kategorie)</a:t>
            </a:r>
            <a:endParaRPr b="0" i="0" sz="1550" u="none" cap="none" strike="noStrike"/>
          </a:p>
        </p:txBody>
      </p:sp>
      <p:sp>
        <p:nvSpPr>
          <p:cNvPr id="161" name="Google Shape;161;p17"/>
          <p:cNvSpPr/>
          <p:nvPr/>
        </p:nvSpPr>
        <p:spPr>
          <a:xfrm>
            <a:off x="9688235" y="3053001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Rozpoznání, zda je na obrázku kočka, nebo pes.</a:t>
            </a:r>
            <a:endParaRPr b="0" i="0" sz="1550" u="none" cap="none" strike="noStrike"/>
          </a:p>
        </p:txBody>
      </p:sp>
      <p:sp>
        <p:nvSpPr>
          <p:cNvPr id="162" name="Google Shape;162;p17"/>
          <p:cNvSpPr/>
          <p:nvPr/>
        </p:nvSpPr>
        <p:spPr>
          <a:xfrm>
            <a:off x="801410" y="3814762"/>
            <a:ext cx="13026271" cy="570905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7"/>
          <p:cNvSpPr/>
          <p:nvPr/>
        </p:nvSpPr>
        <p:spPr>
          <a:xfrm>
            <a:off x="1001197" y="3941445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Detekce objektů</a:t>
            </a:r>
            <a:endParaRPr b="0" i="0" sz="1550" u="none" cap="none" strike="noStrike"/>
          </a:p>
        </p:txBody>
      </p:sp>
      <p:sp>
        <p:nvSpPr>
          <p:cNvPr id="164" name="Google Shape;164;p17"/>
          <p:cNvSpPr/>
          <p:nvPr/>
        </p:nvSpPr>
        <p:spPr>
          <a:xfrm>
            <a:off x="5346621" y="3941445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Bounding box + třída</a:t>
            </a:r>
            <a:endParaRPr b="0" i="0" sz="1550" u="none" cap="none" strike="noStrike"/>
          </a:p>
        </p:txBody>
      </p:sp>
      <p:sp>
        <p:nvSpPr>
          <p:cNvPr id="165" name="Google Shape;165;p17"/>
          <p:cNvSpPr/>
          <p:nvPr/>
        </p:nvSpPr>
        <p:spPr>
          <a:xfrm>
            <a:off x="9688235" y="3941445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Identifikace a lokalizace všech aut na ulici.</a:t>
            </a:r>
            <a:endParaRPr b="0" i="0" sz="1550" u="none" cap="none" strike="noStrike"/>
          </a:p>
        </p:txBody>
      </p:sp>
      <p:sp>
        <p:nvSpPr>
          <p:cNvPr id="166" name="Google Shape;166;p17"/>
          <p:cNvSpPr/>
          <p:nvPr/>
        </p:nvSpPr>
        <p:spPr>
          <a:xfrm>
            <a:off x="801410" y="4385667"/>
            <a:ext cx="13026271" cy="88844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1001197" y="4512350"/>
            <a:ext cx="394108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Segmentace</a:t>
            </a:r>
            <a:endParaRPr b="0" i="0" sz="1550" u="none" cap="none" strike="noStrike"/>
          </a:p>
        </p:txBody>
      </p:sp>
      <p:sp>
        <p:nvSpPr>
          <p:cNvPr id="168" name="Google Shape;168;p17"/>
          <p:cNvSpPr/>
          <p:nvPr/>
        </p:nvSpPr>
        <p:spPr>
          <a:xfrm>
            <a:off x="5346621" y="4512350"/>
            <a:ext cx="393727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Maska pro každý pixel</a:t>
            </a:r>
            <a:endParaRPr b="0" i="0" sz="155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9688235" y="4512350"/>
            <a:ext cx="3941088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Přesné oddělení silnice od chodníku v autonomním řízení.</a:t>
            </a:r>
            <a:endParaRPr b="0" i="0" sz="1550" u="none" cap="none" strike="noStrike"/>
          </a:p>
        </p:txBody>
      </p:sp>
      <p:sp>
        <p:nvSpPr>
          <p:cNvPr id="170" name="Google Shape;170;p17"/>
          <p:cNvSpPr/>
          <p:nvPr/>
        </p:nvSpPr>
        <p:spPr>
          <a:xfrm>
            <a:off x="793790" y="5504974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Klíčové rozdíly:</a:t>
            </a:r>
            <a:endParaRPr b="0" i="0" sz="1550" u="none" cap="none" strike="noStrike"/>
          </a:p>
        </p:txBody>
      </p:sp>
      <p:sp>
        <p:nvSpPr>
          <p:cNvPr id="171" name="Google Shape;171;p17"/>
          <p:cNvSpPr/>
          <p:nvPr/>
        </p:nvSpPr>
        <p:spPr>
          <a:xfrm>
            <a:off x="793790" y="604575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Klasifikace: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Odpovídá na otázku "Co je na obrázku?".</a:t>
            </a:r>
            <a:endParaRPr b="0" i="0" sz="1550" u="none" cap="none" strike="noStrike"/>
          </a:p>
        </p:txBody>
      </p:sp>
      <p:sp>
        <p:nvSpPr>
          <p:cNvPr id="172" name="Google Shape;172;p17"/>
          <p:cNvSpPr/>
          <p:nvPr/>
        </p:nvSpPr>
        <p:spPr>
          <a:xfrm>
            <a:off x="793790" y="643270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Detekce: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Odpovídá na otázku "Kde je objekt a co to je?".</a:t>
            </a:r>
            <a:endParaRPr b="0" i="0" sz="1550" u="none" cap="none" strike="noStrike"/>
          </a:p>
        </p:txBody>
      </p:sp>
      <p:sp>
        <p:nvSpPr>
          <p:cNvPr id="173" name="Google Shape;173;p17"/>
          <p:cNvSpPr/>
          <p:nvPr/>
        </p:nvSpPr>
        <p:spPr>
          <a:xfrm>
            <a:off x="793790" y="681966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550"/>
              <a:buFont typeface="Instrument Sans"/>
              <a:buNone/>
            </a:pPr>
            <a:r>
              <a:rPr b="1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Segmentace:</a:t>
            </a:r>
            <a:r>
              <a:rPr b="0" i="0" lang="en-US" sz="1550" u="none" cap="none" strike="noStrike">
                <a:solidFill>
                  <a:srgbClr val="1E3063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Odpovídá na otázku "Kde přesně je každý pixel objektu?".</a:t>
            </a:r>
            <a:endParaRPr b="0" i="0" sz="1550" u="none" cap="none" strike="noStrike"/>
          </a:p>
        </p:txBody>
      </p:sp>
      <p:sp>
        <p:nvSpPr>
          <p:cNvPr id="174" name="Google Shape;174;p17"/>
          <p:cNvSpPr/>
          <p:nvPr/>
        </p:nvSpPr>
        <p:spPr>
          <a:xfrm>
            <a:off x="12804225" y="7663675"/>
            <a:ext cx="1756800" cy="56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