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58" r:id="rId4"/>
    <p:sldId id="284" r:id="rId5"/>
    <p:sldId id="262" r:id="rId6"/>
    <p:sldId id="272" r:id="rId7"/>
    <p:sldId id="275" r:id="rId8"/>
    <p:sldId id="277" r:id="rId9"/>
    <p:sldId id="263" r:id="rId10"/>
    <p:sldId id="266" r:id="rId11"/>
    <p:sldId id="274" r:id="rId12"/>
    <p:sldId id="273" r:id="rId13"/>
    <p:sldId id="278" r:id="rId14"/>
    <p:sldId id="269" r:id="rId15"/>
    <p:sldId id="279" r:id="rId16"/>
    <p:sldId id="259" r:id="rId17"/>
    <p:sldId id="260" r:id="rId18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FB2CB-2A52-420C-A9F6-6D15215CFE04}" v="789" dt="2023-05-19T10:36:11.531"/>
    <p1510:client id="{02A90F99-AB22-BEE5-11B1-B4033335F319}" v="165" dt="2023-05-18T17:23:20.011"/>
    <p1510:client id="{1A3AB887-C2F2-4B4C-BF30-6CA488AD26EB}" v="55" dt="2023-05-18T08:38:12.071"/>
    <p1510:client id="{3A9CCE53-E38B-7F4D-28F8-92C99DAC3EA0}" v="61" dt="2023-05-19T09:30:56.675"/>
    <p1510:client id="{61F87C55-4222-5DE0-1FF0-7A09BBB37D8E}" v="438" dt="2023-05-18T15:02:24.168"/>
    <p1510:client id="{7D53933C-0B7E-4BF7-B304-04B12ABE0968}" v="1" dt="2023-05-19T11:13:38.085"/>
    <p1510:client id="{AE0E89CD-362F-450A-AA88-269378E11660}" v="28" dt="2023-05-19T10:30:30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01758E62-2E74-4D13-9BE0-B7698644B9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4EC5A7B-8E71-4543-905E-7FECF29C82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DC152-57AE-48FC-AD7A-25A659D6A174}" type="datetime1">
              <a:rPr lang="pl-PL" smtClean="0"/>
              <a:t>19.05.2023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B6F8F1A-22FE-4294-8293-B0C09D98FC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71D7B1-6FD5-4FB5-B15F-3CE6418A7F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293F6-8D19-4B63-ABF6-5DECA47049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2516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1BD25-1A5A-442B-8D33-577184CE43BD}" type="datetime1">
              <a:rPr lang="pl-PL" smtClean="0"/>
              <a:pPr/>
              <a:t>19.05.2023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9CBFC-FC29-47F3-BD94-FF989B10349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778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9CBFC-FC29-47F3-BD94-FF989B10349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704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F0874-4122-4749-950C-DE19FCE765BF}" type="datetime1">
              <a:rPr lang="pl-PL" noProof="0" smtClean="0"/>
              <a:t>19.05.2023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03D7F8-5717-434A-95C8-7B4BB48E83EB}" type="datetime1">
              <a:rPr lang="pl-PL" noProof="0" smtClean="0"/>
              <a:t>19.05.2023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B116C-D942-48CC-91DE-2E3756FFC54C}" type="datetime1">
              <a:rPr lang="pl-PL" noProof="0" smtClean="0"/>
              <a:t>19.05.2023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EF612F-1387-4E14-AA34-D1BA24B1F7D0}" type="datetime1">
              <a:rPr lang="pl-PL" noProof="0" smtClean="0"/>
              <a:t>19.05.2023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8F7E1-7569-4703-A976-E0F5DB4EA315}" type="datetime1">
              <a:rPr lang="pl-PL" noProof="0" smtClean="0"/>
              <a:t>19.05.2023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8" name="Data — symbol zastępczy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9FB4AF-73F6-4876-B381-92DABACB7C30}" type="datetime1">
              <a:rPr lang="pl-PL" noProof="0" smtClean="0"/>
              <a:t>19.05.2023</a:t>
            </a:fld>
            <a:endParaRPr lang="pl-PL" noProof="0"/>
          </a:p>
        </p:txBody>
      </p:sp>
      <p:sp>
        <p:nvSpPr>
          <p:cNvPr id="9" name="Stopka — symbol zastępczy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0" name="Numer slajdu — symbol zastępcz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B0E-B127-4578-973A-D71C39AC65FC}" type="datetime1">
              <a:rPr lang="pl-PL" noProof="0" smtClean="0"/>
              <a:t>19.05.2023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8790E-DD9B-4A11-8478-D9B7DA654C4C}" type="datetime1">
              <a:rPr lang="pl-PL" noProof="0" smtClean="0"/>
              <a:t>19.05.2023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4FEEA5-0F86-4BEF-8C3A-D713A2E19EA3}" type="datetime1">
              <a:rPr lang="pl-PL" noProof="0" smtClean="0"/>
              <a:t>19.05.2023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stokąt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Data — symbol zastępczy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3213A0-5D1D-48EA-A34E-11C90369CB5C}" type="datetime1">
              <a:rPr lang="pl-PL" noProof="0" smtClean="0"/>
              <a:t>19.05.2023</a:t>
            </a:fld>
            <a:endParaRPr lang="pl-PL" noProof="0"/>
          </a:p>
        </p:txBody>
      </p:sp>
      <p:sp>
        <p:nvSpPr>
          <p:cNvPr id="10" name="Stopka — symbol zastępczy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11" name="Numer slajdu — symbol zastępczy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stokąt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Data — symbol zastępczy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1F2A3970-6345-4A15-A144-E465B7F0389F}" type="datetime1">
              <a:rPr lang="pl-PL" noProof="0" smtClean="0"/>
              <a:t>19.05.2023</a:t>
            </a:fld>
            <a:endParaRPr lang="pl-PL" noProof="0"/>
          </a:p>
        </p:txBody>
      </p:sp>
      <p:sp>
        <p:nvSpPr>
          <p:cNvPr id="9" name="Stopka — symbol zastępczy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10" name="Numer slajdu — symbol zastępcz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9C545C-D8CE-4B41-8EDC-FCB092232D57}" type="datetime1">
              <a:rPr lang="pl-PL" noProof="0" smtClean="0"/>
              <a:t>19.05.2023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XQEzdVMd5I" TargetMode="External"/><Relationship Id="rId2" Type="http://schemas.openxmlformats.org/officeDocument/2006/relationships/hyperlink" Target="https://y8t6p8a4.map2.ssl.hwcdn.net/downloads/August2020/87c6836a98ae236a9c7c2b9ecedf81ca.pdf?fbclid=IwAR2qc0rvw0UClVv_XipcAGZbz6K_69XOE-_IS5tpjV3Jf6LjD32KlD9k61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 rtlCol="0">
            <a:normAutofit/>
          </a:bodyPr>
          <a:lstStyle/>
          <a:p>
            <a:r>
              <a:rPr lang="pl-PL"/>
              <a:t>APRO2 ETAP II-Calico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>
                <a:solidFill>
                  <a:srgbClr val="FFFFFF"/>
                </a:solidFill>
                <a:latin typeface="Trebuchet MS"/>
              </a:rPr>
              <a:t>Tymoteusz Malec, Jakub Kusznier, Maksymilian Lepak, Anna Paziewska, Filip Bandrowski</a:t>
            </a:r>
            <a:endParaRPr lang="pl-PL">
              <a:solidFill>
                <a:srgbClr val="FFFFFF"/>
              </a:solidFill>
            </a:endParaRPr>
          </a:p>
          <a:p>
            <a:endParaRPr lang="pl-PL">
              <a:solidFill>
                <a:srgbClr val="FFFFFF"/>
              </a:solidFill>
            </a:endParaRPr>
          </a:p>
        </p:txBody>
      </p:sp>
      <p:pic>
        <p:nvPicPr>
          <p:cNvPr id="7" name="Graphic 6" descr="Kot">
            <a:extLst>
              <a:ext uri="{FF2B5EF4-FFF2-40B4-BE49-F238E27FC236}">
                <a16:creationId xmlns:a16="http://schemas.microsoft.com/office/drawing/2014/main" id="{B7A017DA-7B41-5650-B3DF-9DC04F6CE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4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90D339-C87E-CA7A-BB2D-1BF2D4A2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917" y="806092"/>
            <a:ext cx="4486656" cy="1141497"/>
          </a:xfrm>
        </p:spPr>
        <p:txBody>
          <a:bodyPr/>
          <a:lstStyle/>
          <a:p>
            <a:r>
              <a:rPr lang="pl-PL" err="1"/>
              <a:t>Cat</a:t>
            </a:r>
            <a:r>
              <a:rPr lang="pl-PL"/>
              <a:t> </a:t>
            </a:r>
            <a:r>
              <a:rPr lang="pl-PL" err="1"/>
              <a:t>board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1DB7112-C204-EDD9-1A7E-17ABCF916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327843"/>
            <a:ext cx="3794760" cy="2194036"/>
          </a:xfrm>
        </p:spPr>
        <p:txBody>
          <a:bodyPr>
            <a:normAutofit/>
          </a:bodyPr>
          <a:lstStyle/>
          <a:p>
            <a:r>
              <a:rPr lang="pl-PL" sz="1800">
                <a:ea typeface="+mn-lt"/>
                <a:cs typeface="+mn-lt"/>
              </a:rPr>
              <a:t>Klasa, reprezentująca plansze z kotami i preferowane wzory kotów</a:t>
            </a:r>
            <a:endParaRPr lang="pl-PL" sz="1800"/>
          </a:p>
        </p:txBody>
      </p:sp>
      <p:pic>
        <p:nvPicPr>
          <p:cNvPr id="8" name="Obraz 9" descr="Obraz zawierający tekst&#10;&#10;Opis wygenerowany automatycznie">
            <a:extLst>
              <a:ext uri="{FF2B5EF4-FFF2-40B4-BE49-F238E27FC236}">
                <a16:creationId xmlns:a16="http://schemas.microsoft.com/office/drawing/2014/main" id="{41A6CAF2-3790-4B9D-3B71-BE5D820BF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45" y="3649549"/>
            <a:ext cx="2743200" cy="2290600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9A0CDD9A-8D12-7559-CB00-76F10791F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6080" y="2144520"/>
            <a:ext cx="4815840" cy="2568959"/>
          </a:xfrm>
        </p:spPr>
      </p:pic>
    </p:spTree>
    <p:extLst>
      <p:ext uri="{BB962C8B-B14F-4D97-AF65-F5344CB8AC3E}">
        <p14:creationId xmlns:p14="http://schemas.microsoft.com/office/powerpoint/2010/main" val="198671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A15DF3D-2927-9DE2-6F21-52BB0FB6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player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526D37-F452-DABC-4243-6A84E18DA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kern="1200">
                <a:latin typeface="+mn-lt"/>
                <a:ea typeface="+mn-ea"/>
                <a:cs typeface="+mn-cs"/>
              </a:rPr>
              <a:t>Klasa reprezentująca gracza. Przechowuje kafelki, plansze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50ECAAC-23DF-B2CC-3E9A-34716ED39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3156" y="640080"/>
            <a:ext cx="3499984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7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937C27-7BD9-91D7-4723-E7AE430B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Game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021ACDD-D246-52B9-7E75-D03701B9C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Klasa reprezentująca rozgrywkę, odpowiedzialna za takie funkcje jak wykonywanie ruchu, załadowanie i zapisanie gry, sprawdzanie tury. Posiada metodę pozwalającą wykonać ruch z wiadomości tekstowej by ułatwić komunikacje serwer klient</a:t>
            </a: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2C29657-3B55-7ABA-0EDB-FC40708E3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4301" y="1293275"/>
            <a:ext cx="2899287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2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5D46BE-945C-40FD-0BC5-6AE82A09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scored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56A860E-522A-3FBB-5BC9-BD36D0E07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1800"/>
              <a:t>Odpowiada za zdobyte punkty, zmiana z abstrakcyjnej klasy na interface</a:t>
            </a:r>
            <a:endParaRPr lang="pl-PL" err="1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7CFCC78-C33C-A1BA-6432-93F793521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6712" y="2909887"/>
            <a:ext cx="2314575" cy="1038225"/>
          </a:xfrm>
        </p:spPr>
      </p:pic>
    </p:spTree>
    <p:extLst>
      <p:ext uri="{BB962C8B-B14F-4D97-AF65-F5344CB8AC3E}">
        <p14:creationId xmlns:p14="http://schemas.microsoft.com/office/powerpoint/2010/main" val="263665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C4C049-4230-360A-A124-33AB3297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Client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E623ECF-5F71-0BFB-087D-F4298E16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4700" y="1833562"/>
            <a:ext cx="4038600" cy="3190875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2552E17-5D39-24E6-4A92-A25C4A44E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>
                <a:ea typeface="+mn-lt"/>
                <a:cs typeface="+mn-lt"/>
              </a:rPr>
              <a:t>Klasa, która łączy się z serwerem z innych maszyn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063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C45352-07C9-06A0-53F0-0A2A9D12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server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46D2362-EDC3-4F01-A00D-C0DEA7231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3754" y="804672"/>
            <a:ext cx="3700491" cy="5248656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21C08ED-470F-CC34-1D37-77E9417EA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>
                <a:ea typeface="+mn-lt"/>
                <a:cs typeface="+mn-lt"/>
              </a:rPr>
              <a:t>Klasa reprezentująca serwer, do którego będą się łączyć gracze, aby mieć możliwość rozgrywki przez sieć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2971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CA36A9-8C88-E066-DC1B-C401007D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600"/>
              <a:t>Testy jednostkowe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643EC1E-5F22-C8E6-8D3C-E810570E4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JUnit5.8.1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ButtonTests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CatTests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ProjectTileTests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groupTests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CDE92A81-0657-7AC7-FD1B-C359DF99F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698" y="1293275"/>
            <a:ext cx="5486399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8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3AABDD-DE3B-C1E4-152C-40ED2970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4D51A0-3482-4B43-16FA-959CDFB6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ea typeface="+mn-lt"/>
                <a:cs typeface="+mn-lt"/>
                <a:hlinkClick r:id="rId2"/>
              </a:rPr>
              <a:t>https://y8t6p8a4.map2.ssl.hwcdn.net/downloads/August2020/87c6836a98ae236a9c7c2b9ecedf81ca.pdf?fbclid=IwAR2qc0rvw0UClVv_XipcAGZbz6K_69XOE-_IS5tpjV3Jf6LjD32KlD9k61s</a:t>
            </a:r>
            <a:r>
              <a:rPr lang="pl-PL">
                <a:ea typeface="+mn-lt"/>
                <a:cs typeface="+mn-lt"/>
              </a:rPr>
              <a:t> - Zasady gry</a:t>
            </a:r>
          </a:p>
          <a:p>
            <a:r>
              <a:rPr lang="pl-PL">
                <a:ea typeface="+mn-lt"/>
                <a:cs typeface="+mn-lt"/>
                <a:hlinkClick r:id="rId3"/>
              </a:rPr>
              <a:t>https://www.youtube.com/watch?v=EXQEzdVMd5I</a:t>
            </a:r>
            <a:r>
              <a:rPr lang="pl-PL">
                <a:ea typeface="+mn-lt"/>
                <a:cs typeface="+mn-lt"/>
              </a:rPr>
              <a:t> - Zasady gry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663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2B37D-6F35-D222-DAA5-661612A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pl-PL" sz="2400"/>
              <a:t>KRYTYCZNA ANALIZA ETAPU I</a:t>
            </a:r>
          </a:p>
        </p:txBody>
      </p:sp>
      <p:pic>
        <p:nvPicPr>
          <p:cNvPr id="5" name="Picture 4" descr="Wiele znaków zapytania na czarnym tle">
            <a:extLst>
              <a:ext uri="{FF2B5EF4-FFF2-40B4-BE49-F238E27FC236}">
                <a16:creationId xmlns:a16="http://schemas.microsoft.com/office/drawing/2014/main" id="{17269D73-6AD9-7CAC-5AC7-0AAF85BBA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46" r="7" b="7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B63515-3D48-C2A0-AACD-14C3BA65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Używanie typów </a:t>
            </a:r>
            <a:r>
              <a:rPr lang="pl-PL" err="1"/>
              <a:t>enum</a:t>
            </a:r>
            <a:r>
              <a:rPr lang="pl-PL"/>
              <a:t> zamiast ciągów znaków</a:t>
            </a:r>
          </a:p>
          <a:p>
            <a:r>
              <a:rPr lang="pl-PL"/>
              <a:t>Podział kota na plansze kota i żeton kota, utworzenie abstrakcyjnych klas dla żetonów i płytek</a:t>
            </a:r>
          </a:p>
          <a:p>
            <a:r>
              <a:rPr lang="pl-PL"/>
              <a:t>Użycie dwuwymiarowej tablicy</a:t>
            </a:r>
          </a:p>
          <a:p>
            <a:r>
              <a:rPr lang="pl-PL"/>
              <a:t>Zmiana abstrakcyjnej klasy </a:t>
            </a:r>
            <a:r>
              <a:rPr lang="pl-PL" err="1"/>
              <a:t>Scored</a:t>
            </a:r>
            <a:r>
              <a:rPr lang="pl-PL"/>
              <a:t> na </a:t>
            </a:r>
            <a:r>
              <a:rPr lang="pl-PL" err="1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97550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5E2EF65-853E-1F15-E06A-BC1FDDFF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Struktura Projektu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BD1D2CF-62D4-4F2F-9868-65D06CACE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523" y="640080"/>
            <a:ext cx="3105249" cy="5263134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2C307DC-DE2C-3649-0FE8-3A10B000D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6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A4561D-2A35-C5D2-7C6A-19A2D492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Diagram uml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BE8EE16-30F1-3502-C0FF-15CD1DACC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8944" y="640080"/>
            <a:ext cx="2868408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2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B6A0C4-FC22-F444-2616-09299301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19187"/>
            <a:ext cx="4486656" cy="1141497"/>
          </a:xfrm>
        </p:spPr>
        <p:txBody>
          <a:bodyPr/>
          <a:lstStyle/>
          <a:p>
            <a:r>
              <a:rPr lang="pl-PL"/>
              <a:t>Board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666B990-86AD-D300-0E58-6CF2864C9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323" y="2097805"/>
            <a:ext cx="3794760" cy="2194036"/>
          </a:xfrm>
        </p:spPr>
        <p:txBody>
          <a:bodyPr/>
          <a:lstStyle/>
          <a:p>
            <a:r>
              <a:rPr lang="pl-PL">
                <a:ea typeface="+mn-lt"/>
                <a:cs typeface="+mn-lt"/>
              </a:rPr>
              <a:t>Klasa, która jest odpowiedzialna za generowanie planszy, za sprawdzanie pól sąsiadujących z konkretnym polem, za stawianie żetonów i kafelków na odpowiednie pola i sprawdzanie kształtów powstałych na planszy z kafelków o konkretnych kolorach czy wzorach</a:t>
            </a:r>
            <a:endParaRPr lang="pl-PL"/>
          </a:p>
        </p:txBody>
      </p:sp>
      <p:pic>
        <p:nvPicPr>
          <p:cNvPr id="3" name="Obraz 5" descr="Obraz zawierający w pomieszczeniu, taca, dekorowane&#10;&#10;Opis wygenerowany automatycznie">
            <a:extLst>
              <a:ext uri="{FF2B5EF4-FFF2-40B4-BE49-F238E27FC236}">
                <a16:creationId xmlns:a16="http://schemas.microsoft.com/office/drawing/2014/main" id="{5D3E79AA-9059-E36C-29D6-95C2963D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38" y="3981090"/>
            <a:ext cx="3922143" cy="249015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F11F6AF-B7A5-FA07-E469-E8E3CD570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97883" y="265411"/>
            <a:ext cx="3115679" cy="6338901"/>
          </a:xfrm>
        </p:spPr>
      </p:pic>
    </p:spTree>
    <p:extLst>
      <p:ext uri="{BB962C8B-B14F-4D97-AF65-F5344CB8AC3E}">
        <p14:creationId xmlns:p14="http://schemas.microsoft.com/office/powerpoint/2010/main" val="111672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30617-3B26-F4A0-9650-CE312B12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Field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71D9B1D-02EF-9D24-3032-A078D1926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1800">
                <a:ea typeface="+mn-lt"/>
                <a:cs typeface="+mn-lt"/>
              </a:rPr>
              <a:t>Klasa reprezentująca pole na planszy. Względem diagramu UML, zmieniliśmy to, że zamiast oddzielnych pól na żeton kota i koloru, klasa posiada jedno pole na oba typy żetonów</a:t>
            </a:r>
            <a:endParaRPr lang="pl-PL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D928600-60DC-DF55-30F4-CFA684F34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748" y="288857"/>
            <a:ext cx="2137273" cy="6280286"/>
          </a:xfrm>
        </p:spPr>
      </p:pic>
    </p:spTree>
    <p:extLst>
      <p:ext uri="{BB962C8B-B14F-4D97-AF65-F5344CB8AC3E}">
        <p14:creationId xmlns:p14="http://schemas.microsoft.com/office/powerpoint/2010/main" val="39988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423F4B-BF29-1D99-6274-BC08DF5C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51149"/>
            <a:ext cx="4486656" cy="1141497"/>
          </a:xfrm>
        </p:spPr>
        <p:txBody>
          <a:bodyPr/>
          <a:lstStyle/>
          <a:p>
            <a:r>
              <a:rPr lang="pl-PL"/>
              <a:t>Project </a:t>
            </a:r>
            <a:r>
              <a:rPr lang="pl-PL" err="1"/>
              <a:t>tile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B7FDF05-18B3-4112-CB68-952A48E46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323" y="2557880"/>
            <a:ext cx="3794760" cy="2194036"/>
          </a:xfrm>
        </p:spPr>
        <p:txBody>
          <a:bodyPr>
            <a:normAutofit/>
          </a:bodyPr>
          <a:lstStyle/>
          <a:p>
            <a:r>
              <a:rPr lang="pl-PL" sz="1800">
                <a:ea typeface="+mn-lt"/>
                <a:cs typeface="+mn-lt"/>
              </a:rPr>
              <a:t>Klasa reprezentująca kafelki projektów</a:t>
            </a:r>
            <a:endParaRPr lang="pl-PL" sz="1800"/>
          </a:p>
        </p:txBody>
      </p:sp>
      <p:pic>
        <p:nvPicPr>
          <p:cNvPr id="6" name="Obraz 6" descr="Obraz zawierający ściana, w pomieszczeniu, grupa, prążkowany&#10;&#10;Opis wygenerowany automatycznie">
            <a:extLst>
              <a:ext uri="{FF2B5EF4-FFF2-40B4-BE49-F238E27FC236}">
                <a16:creationId xmlns:a16="http://schemas.microsoft.com/office/drawing/2014/main" id="{46ABA320-2E07-A34B-E57A-DE8BA607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15" y="3785481"/>
            <a:ext cx="3792747" cy="227752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8FBAC4C-CB5D-A10B-D8AD-490523F59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6080" y="1167417"/>
            <a:ext cx="4815840" cy="4523165"/>
          </a:xfrm>
        </p:spPr>
      </p:pic>
    </p:spTree>
    <p:extLst>
      <p:ext uri="{BB962C8B-B14F-4D97-AF65-F5344CB8AC3E}">
        <p14:creationId xmlns:p14="http://schemas.microsoft.com/office/powerpoint/2010/main" val="144186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D4F49F-8005-695F-F357-AF7D3D73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917" y="1050507"/>
            <a:ext cx="4486656" cy="1141497"/>
          </a:xfrm>
        </p:spPr>
        <p:txBody>
          <a:bodyPr/>
          <a:lstStyle/>
          <a:p>
            <a:r>
              <a:rPr lang="pl-PL" err="1"/>
              <a:t>Regular</a:t>
            </a:r>
            <a:r>
              <a:rPr lang="pl-PL"/>
              <a:t> </a:t>
            </a:r>
            <a:r>
              <a:rPr lang="pl-PL" err="1"/>
              <a:t>tile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30CE6BB-47CA-5A64-5935-9115CA8F6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414107"/>
            <a:ext cx="3794760" cy="2194036"/>
          </a:xfrm>
        </p:spPr>
        <p:txBody>
          <a:bodyPr>
            <a:normAutofit/>
          </a:bodyPr>
          <a:lstStyle/>
          <a:p>
            <a:r>
              <a:rPr lang="pl-PL" sz="1800">
                <a:ea typeface="+mn-lt"/>
                <a:cs typeface="+mn-lt"/>
              </a:rPr>
              <a:t>Klasa reprezentująca zwyczajny typ kafelek. Zawiera funkcje losowania kafelków, potrzebną do rozgrywki</a:t>
            </a:r>
            <a:endParaRPr lang="pl-PL" sz="1800"/>
          </a:p>
        </p:txBody>
      </p:sp>
      <p:pic>
        <p:nvPicPr>
          <p:cNvPr id="6" name="Obraz 6" descr="Obraz zawierający stacjonarny, koperta&#10;&#10;Opis wygenerowany automatycznie">
            <a:extLst>
              <a:ext uri="{FF2B5EF4-FFF2-40B4-BE49-F238E27FC236}">
                <a16:creationId xmlns:a16="http://schemas.microsoft.com/office/drawing/2014/main" id="{8936CD0D-8AC6-455B-F0FA-8B4AEB61D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3570857"/>
            <a:ext cx="3390181" cy="239047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515EE1C-B78A-DE1F-8602-B9A6CA423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6080" y="1967323"/>
            <a:ext cx="4815840" cy="2923353"/>
          </a:xfrm>
        </p:spPr>
      </p:pic>
    </p:spTree>
    <p:extLst>
      <p:ext uri="{BB962C8B-B14F-4D97-AF65-F5344CB8AC3E}">
        <p14:creationId xmlns:p14="http://schemas.microsoft.com/office/powerpoint/2010/main" val="378088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C98247-D461-0C5E-D169-B492E140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Color</a:t>
            </a:r>
            <a:r>
              <a:rPr lang="pl-PL"/>
              <a:t> / </a:t>
            </a:r>
            <a:r>
              <a:rPr lang="pl-PL" err="1"/>
              <a:t>cat</a:t>
            </a:r>
            <a:r>
              <a:rPr lang="pl-PL"/>
              <a:t> </a:t>
            </a:r>
            <a:r>
              <a:rPr lang="pl-PL" err="1"/>
              <a:t>buttons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860CAEC-1C7B-A321-5B74-6750D054C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1800">
                <a:ea typeface="+mn-lt"/>
                <a:cs typeface="+mn-lt"/>
              </a:rPr>
              <a:t>Klasy reprezentująca żetony dziedziczące z abstrakcyjnej klasy Button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DE0A2B4-7AE4-F7B5-33F3-C55F707AF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5681" y="667849"/>
            <a:ext cx="2466975" cy="2333625"/>
          </a:xfr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7A8CEB4-4403-0560-F9C7-9B9A6B34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569" y="3669039"/>
            <a:ext cx="2743200" cy="21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60764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316</Words>
  <Application>Microsoft Office PowerPoint</Application>
  <PresentationFormat>Panoramiczny</PresentationFormat>
  <Paragraphs>42</Paragraphs>
  <Slides>17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Trebuchet MS</vt:lpstr>
      <vt:lpstr>Paczka</vt:lpstr>
      <vt:lpstr>APRO2 ETAP II-Calico</vt:lpstr>
      <vt:lpstr>KRYTYCZNA ANALIZA ETAPU I</vt:lpstr>
      <vt:lpstr>Struktura Projektu</vt:lpstr>
      <vt:lpstr>Diagram uml</vt:lpstr>
      <vt:lpstr>Board</vt:lpstr>
      <vt:lpstr>Field</vt:lpstr>
      <vt:lpstr>Project tile</vt:lpstr>
      <vt:lpstr>Regular tile</vt:lpstr>
      <vt:lpstr>Color / cat buttons</vt:lpstr>
      <vt:lpstr>Cat board</vt:lpstr>
      <vt:lpstr>player</vt:lpstr>
      <vt:lpstr>Game</vt:lpstr>
      <vt:lpstr>scored</vt:lpstr>
      <vt:lpstr>Client</vt:lpstr>
      <vt:lpstr>server</vt:lpstr>
      <vt:lpstr>Testy jednostkowe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Tymoteusz Malec</dc:creator>
  <cp:lastModifiedBy>Malec Tymoteusz (STUD)</cp:lastModifiedBy>
  <cp:revision>2</cp:revision>
  <dcterms:created xsi:type="dcterms:W3CDTF">2023-05-18T08:26:06Z</dcterms:created>
  <dcterms:modified xsi:type="dcterms:W3CDTF">2023-05-19T11:13:38Z</dcterms:modified>
</cp:coreProperties>
</file>