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16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39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13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36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6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94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178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39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0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42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6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D887-909F-4182-AE5C-55F6A191EA30}" type="datetimeFigureOut">
              <a:rPr lang="sl-SI" smtClean="0"/>
              <a:t>25. 05. 2022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586D-0897-4038-93D7-8F71F77BB02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1478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8600C.0C50B70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nsifrer.shinyapps.io/FinalReport/?_ga=2.51605673.1811563026.1653250664-1591881992.165228972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/>
            </a:r>
            <a:br>
              <a:rPr lang="sl-SI" dirty="0"/>
            </a:br>
            <a:r>
              <a:rPr lang="sl-SI" dirty="0"/>
              <a:t> Analiza zamašenosti omrežja za namen napovedovanja cene elektrike v srednje zahodni Evropi 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220666" y="4243320"/>
            <a:ext cx="5656340" cy="1655762"/>
          </a:xfrm>
        </p:spPr>
        <p:txBody>
          <a:bodyPr/>
          <a:lstStyle/>
          <a:p>
            <a:r>
              <a:rPr lang="sl-SI" dirty="0" smtClean="0"/>
              <a:t>Avtor: Jan Šifrer</a:t>
            </a:r>
          </a:p>
          <a:p>
            <a:r>
              <a:rPr lang="sl-SI" dirty="0" smtClean="0"/>
              <a:t>Mentorja: </a:t>
            </a:r>
            <a:r>
              <a:rPr lang="sl-SI" dirty="0" err="1" smtClean="0"/>
              <a:t>Kristian</a:t>
            </a:r>
            <a:r>
              <a:rPr lang="sl-SI" dirty="0" smtClean="0"/>
              <a:t> </a:t>
            </a:r>
            <a:r>
              <a:rPr lang="sl-SI" dirty="0" err="1" smtClean="0"/>
              <a:t>Snekvik</a:t>
            </a:r>
            <a:r>
              <a:rPr lang="sl-SI" dirty="0" smtClean="0"/>
              <a:t> in </a:t>
            </a:r>
            <a:r>
              <a:rPr lang="sl-SI" dirty="0" err="1" smtClean="0"/>
              <a:t>Juš</a:t>
            </a:r>
            <a:r>
              <a:rPr lang="sl-SI" dirty="0" smtClean="0"/>
              <a:t> Pogačar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4" y="3394347"/>
            <a:ext cx="4865247" cy="3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Motivacija za nalogo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Elektrika je neobičajna dobrina.</a:t>
            </a:r>
          </a:p>
          <a:p>
            <a:r>
              <a:rPr lang="sl-SI" dirty="0" smtClean="0"/>
              <a:t>Neuravnoteženost povzroči električne izpade.</a:t>
            </a:r>
          </a:p>
          <a:p>
            <a:r>
              <a:rPr lang="sl-SI" dirty="0" smtClean="0"/>
              <a:t>Trgovanje s elektriko:</a:t>
            </a:r>
          </a:p>
          <a:p>
            <a:pPr lvl="3"/>
            <a:r>
              <a:rPr lang="sl-SI" dirty="0" smtClean="0"/>
              <a:t>Terminski posli,</a:t>
            </a:r>
          </a:p>
          <a:p>
            <a:pPr lvl="3"/>
            <a:r>
              <a:rPr lang="sl-SI" b="1" dirty="0" smtClean="0"/>
              <a:t>Dnevni trgi,</a:t>
            </a:r>
          </a:p>
          <a:p>
            <a:pPr lvl="3"/>
            <a:r>
              <a:rPr lang="sl-SI" dirty="0" smtClean="0"/>
              <a:t>Znotraj dnevni trgi,</a:t>
            </a:r>
          </a:p>
          <a:p>
            <a:pPr lvl="3"/>
            <a:r>
              <a:rPr lang="sl-SI" dirty="0" smtClean="0"/>
              <a:t>Izravnalni trg,</a:t>
            </a:r>
          </a:p>
          <a:p>
            <a:r>
              <a:rPr lang="sl-SI" dirty="0" smtClean="0"/>
              <a:t>Obravnavamo srednje zahodno Evropo.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90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Zanima nas obdobje 20. 9. 2021 – 31. 10. 2021.</a:t>
            </a:r>
          </a:p>
          <a:p>
            <a:r>
              <a:rPr lang="it-IT" dirty="0" err="1"/>
              <a:t>Atributi</a:t>
            </a:r>
            <a:r>
              <a:rPr lang="it-IT" dirty="0"/>
              <a:t> v </a:t>
            </a:r>
            <a:r>
              <a:rPr lang="it-IT" dirty="0" err="1"/>
              <a:t>prvi</a:t>
            </a:r>
            <a:r>
              <a:rPr lang="it-IT" dirty="0"/>
              <a:t> </a:t>
            </a:r>
            <a:r>
              <a:rPr lang="it-IT" dirty="0" err="1"/>
              <a:t>tabeli</a:t>
            </a:r>
            <a:r>
              <a:rPr lang="it-IT" dirty="0"/>
              <a:t> so: </a:t>
            </a:r>
          </a:p>
          <a:p>
            <a:pPr lvl="2"/>
            <a:r>
              <a:rPr lang="sl-SI" b="1" dirty="0" smtClean="0"/>
              <a:t>ID</a:t>
            </a:r>
            <a:r>
              <a:rPr lang="sl-SI" dirty="0"/>
              <a:t>; ključ vnosa posamezne </a:t>
            </a:r>
            <a:r>
              <a:rPr lang="sl-SI" i="1" dirty="0"/>
              <a:t>PTDF </a:t>
            </a:r>
            <a:r>
              <a:rPr lang="sl-SI" dirty="0"/>
              <a:t>vrednosti, vezane na določen časovni interval, </a:t>
            </a:r>
          </a:p>
          <a:p>
            <a:pPr lvl="2"/>
            <a:r>
              <a:rPr lang="sl-SI" b="1" dirty="0" smtClean="0"/>
              <a:t>Name</a:t>
            </a:r>
            <a:r>
              <a:rPr lang="sl-SI" dirty="0"/>
              <a:t>; ime elementa omrežja, </a:t>
            </a:r>
          </a:p>
          <a:p>
            <a:pPr lvl="2"/>
            <a:r>
              <a:rPr lang="sl-SI" b="1" dirty="0" err="1" smtClean="0"/>
              <a:t>mkt</a:t>
            </a:r>
            <a:r>
              <a:rPr lang="sl-SI" dirty="0"/>
              <a:t>; </a:t>
            </a:r>
            <a:r>
              <a:rPr lang="sl-SI" i="1" dirty="0"/>
              <a:t>PTDF </a:t>
            </a:r>
            <a:r>
              <a:rPr lang="sl-SI" dirty="0"/>
              <a:t>(</a:t>
            </a:r>
            <a:r>
              <a:rPr lang="sl-SI" dirty="0" err="1"/>
              <a:t>Power</a:t>
            </a:r>
            <a:r>
              <a:rPr lang="sl-SI" dirty="0"/>
              <a:t> </a:t>
            </a:r>
            <a:r>
              <a:rPr lang="sl-SI" dirty="0" err="1"/>
              <a:t>transmission</a:t>
            </a:r>
            <a:r>
              <a:rPr lang="sl-SI" dirty="0"/>
              <a:t> </a:t>
            </a:r>
            <a:r>
              <a:rPr lang="sl-SI" dirty="0" err="1"/>
              <a:t>distribution</a:t>
            </a:r>
            <a:r>
              <a:rPr lang="sl-SI" dirty="0"/>
              <a:t> </a:t>
            </a:r>
            <a:r>
              <a:rPr lang="sl-SI" dirty="0" err="1"/>
              <a:t>factor</a:t>
            </a:r>
            <a:r>
              <a:rPr lang="sl-SI" dirty="0"/>
              <a:t>) vrednosti za posamezni trg (AT=Avstrija, BE=Belgija, DE=Nemčija, FR=Francija, NL=Nizozemska, CH=Švica, CZ=Češka</a:t>
            </a:r>
            <a:r>
              <a:rPr lang="sl-SI" dirty="0" smtClean="0"/>
              <a:t>),</a:t>
            </a:r>
          </a:p>
          <a:p>
            <a:pPr lvl="2"/>
            <a:r>
              <a:rPr lang="en-US" b="1" dirty="0" smtClean="0"/>
              <a:t>RAM</a:t>
            </a:r>
            <a:r>
              <a:rPr lang="en-US" dirty="0" smtClean="0"/>
              <a:t>; RAM (Remaining available margin) </a:t>
            </a:r>
            <a:r>
              <a:rPr lang="en-US" dirty="0" err="1" smtClean="0"/>
              <a:t>vrednost</a:t>
            </a:r>
            <a:r>
              <a:rPr lang="sl-SI" dirty="0"/>
              <a:t>.</a:t>
            </a:r>
            <a:r>
              <a:rPr lang="sl-SI" dirty="0" smtClean="0"/>
              <a:t> </a:t>
            </a:r>
          </a:p>
          <a:p>
            <a:r>
              <a:rPr lang="it-IT" dirty="0" err="1"/>
              <a:t>Atributi</a:t>
            </a:r>
            <a:r>
              <a:rPr lang="it-IT" dirty="0"/>
              <a:t> v </a:t>
            </a:r>
            <a:r>
              <a:rPr lang="it-IT" dirty="0" err="1"/>
              <a:t>drugi</a:t>
            </a:r>
            <a:r>
              <a:rPr lang="it-IT" dirty="0"/>
              <a:t> </a:t>
            </a:r>
            <a:r>
              <a:rPr lang="it-IT" dirty="0" err="1"/>
              <a:t>tabeli</a:t>
            </a:r>
            <a:r>
              <a:rPr lang="it-IT" dirty="0"/>
              <a:t> so: </a:t>
            </a:r>
          </a:p>
          <a:p>
            <a:pPr lvl="2"/>
            <a:r>
              <a:rPr lang="sl-SI" b="1" dirty="0" err="1" smtClean="0"/>
              <a:t>TimeLT</a:t>
            </a:r>
            <a:r>
              <a:rPr lang="sl-SI" dirty="0" smtClean="0"/>
              <a:t>; čas, </a:t>
            </a:r>
            <a:endParaRPr lang="sl-SI" dirty="0"/>
          </a:p>
          <a:p>
            <a:pPr lvl="2"/>
            <a:r>
              <a:rPr lang="sl-SI" b="1" dirty="0" err="1" smtClean="0"/>
              <a:t>NP_mkt</a:t>
            </a:r>
            <a:r>
              <a:rPr lang="sl-SI" dirty="0"/>
              <a:t>; NP trga </a:t>
            </a:r>
            <a:r>
              <a:rPr lang="sl-SI" dirty="0" err="1"/>
              <a:t>mkt</a:t>
            </a:r>
            <a:r>
              <a:rPr lang="sl-SI" dirty="0"/>
              <a:t>. 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75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Kdaj je omrežje zamašeno?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l-SI" i="1"/>
                          </m:ctrlPr>
                        </m:sSubSup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𝑖</m:t>
                          </m:r>
                        </m:sub>
                        <m:sup>
                          <m:r>
                            <a:rPr lang="sl-SI" i="1"/>
                            <m:t>𝑡</m:t>
                          </m:r>
                        </m:sup>
                      </m:sSubSup>
                      <m:r>
                        <a:rPr lang="sl-SI" i="1"/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sl-SI" i="1"/>
                          </m:ctrlPr>
                        </m:naryPr>
                        <m:sub>
                          <m:r>
                            <a:rPr lang="sl-SI" i="1"/>
                            <m:t>𝑚𝑘𝑡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sl-SI" i="1"/>
                              </m:ctrlPr>
                            </m:sSubSupPr>
                            <m:e>
                              <m:r>
                                <a:rPr lang="sl-SI" i="1"/>
                                <m:t>𝑃𝑇𝐷𝐹</m:t>
                              </m:r>
                            </m:e>
                            <m:sub>
                              <m:r>
                                <a:rPr lang="sl-SI" i="1"/>
                                <m:t>𝑖</m:t>
                              </m:r>
                              <m:r>
                                <a:rPr lang="sl-SI" i="1"/>
                                <m:t>, </m:t>
                              </m:r>
                              <m:r>
                                <a:rPr lang="sl-SI" i="1"/>
                                <m:t>𝑚𝑘𝑡</m:t>
                              </m:r>
                            </m:sub>
                            <m:sup>
                              <m:r>
                                <a:rPr lang="sl-SI" i="1"/>
                                <m:t>𝑡</m:t>
                              </m:r>
                            </m:sup>
                          </m:sSubSup>
                          <m:r>
                            <a:rPr lang="sl-SI" i="1"/>
                            <m:t>∗ </m:t>
                          </m:r>
                          <m:sSubSup>
                            <m:sSubSupPr>
                              <m:ctrlPr>
                                <a:rPr lang="sl-SI" i="1"/>
                              </m:ctrlPr>
                            </m:sSubSupPr>
                            <m:e>
                              <m:r>
                                <a:rPr lang="sl-SI" i="1"/>
                                <m:t>𝑁𝑃</m:t>
                              </m:r>
                            </m:e>
                            <m:sub>
                              <m:r>
                                <a:rPr lang="sl-SI" i="1"/>
                                <m:t>𝑖</m:t>
                              </m:r>
                              <m:r>
                                <a:rPr lang="sl-SI" i="1"/>
                                <m:t>, </m:t>
                              </m:r>
                              <m:r>
                                <a:rPr lang="sl-SI" i="1"/>
                                <m:t>𝑚𝑘𝑡</m:t>
                              </m:r>
                            </m:sub>
                            <m:sup>
                              <m:r>
                                <a:rPr lang="sl-SI" i="1"/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:endParaRPr lang="sl-SI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l-SI" i="1"/>
                          </m:ctrlPr>
                        </m:sSubSupPr>
                        <m:e>
                          <m:r>
                            <a:rPr lang="sl-SI" i="1"/>
                            <m:t>𝑐</m:t>
                          </m:r>
                        </m:e>
                        <m:sub>
                          <m:r>
                            <a:rPr lang="sl-SI" i="1"/>
                            <m:t>𝑖</m:t>
                          </m:r>
                        </m:sub>
                        <m:sup>
                          <m:r>
                            <a:rPr lang="sl-SI" i="1"/>
                            <m:t>𝑡</m:t>
                          </m:r>
                        </m:sup>
                      </m:sSubSup>
                      <m:r>
                        <a:rPr lang="sl-SI" i="1"/>
                        <m:t>≥ </m:t>
                      </m:r>
                      <m:sSubSup>
                        <m:sSubSupPr>
                          <m:ctrlPr>
                            <a:rPr lang="sl-SI" i="1"/>
                          </m:ctrlPr>
                        </m:sSubSupPr>
                        <m:e>
                          <m:r>
                            <a:rPr lang="sl-SI" i="1"/>
                            <m:t>𝑅𝐴𝑀</m:t>
                          </m:r>
                        </m:e>
                        <m:sub>
                          <m:r>
                            <a:rPr lang="sl-SI" i="1"/>
                            <m:t>𝑖</m:t>
                          </m:r>
                        </m:sub>
                        <m:sup>
                          <m:r>
                            <a:rPr lang="sl-SI" i="1"/>
                            <m:t>𝑡</m:t>
                          </m:r>
                        </m:sup>
                      </m:sSubSup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Kateri elementi omrežja v opazovanem obdobju najpogosteje in kateri najredkeje povzročajo zamašitve omrežja? 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703" y="1825625"/>
            <a:ext cx="6112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Kateremu trgu pripada največ in kateremu najmanj elementov, ki najpogosteje povzročajo zamašitve omrežja? 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045" y="1825625"/>
            <a:ext cx="7325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Izdelava modela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Poraba odvisna od dneva in ure.</a:t>
            </a:r>
          </a:p>
          <a:p>
            <a:r>
              <a:rPr lang="sl-SI" dirty="0" smtClean="0"/>
              <a:t>Razlikuje se tudi glede na omrežje.</a:t>
            </a:r>
          </a:p>
          <a:p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Izhodni podatki:</a:t>
            </a:r>
          </a:p>
          <a:p>
            <a:pPr lvl="1"/>
            <a:r>
              <a:rPr lang="sl-SI" dirty="0" smtClean="0"/>
              <a:t>Število c</a:t>
            </a:r>
          </a:p>
          <a:p>
            <a:pPr lvl="1"/>
            <a:r>
              <a:rPr lang="sl-SI" dirty="0" smtClean="0"/>
              <a:t>RAM – c</a:t>
            </a:r>
          </a:p>
          <a:p>
            <a:pPr lvl="1"/>
            <a:r>
              <a:rPr lang="sl-SI" dirty="0" smtClean="0"/>
              <a:t>verjetnost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166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Kako se model prilagaja podatkom?</a:t>
            </a:r>
            <a:endParaRPr lang="sl-SI" dirty="0"/>
          </a:p>
        </p:txBody>
      </p:sp>
      <p:pic>
        <p:nvPicPr>
          <p:cNvPr id="4" name="Označba mesta vsebine 3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7" y="1825625"/>
            <a:ext cx="829524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avokotnik 4"/>
          <p:cNvSpPr/>
          <p:nvPr/>
        </p:nvSpPr>
        <p:spPr>
          <a:xfrm>
            <a:off x="9292046" y="2078174"/>
            <a:ext cx="2899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/>
              <a:t>Aplikacija dostopna na:</a:t>
            </a:r>
          </a:p>
          <a:p>
            <a:r>
              <a:rPr lang="sl-SI" u="sng" dirty="0" smtClean="0">
                <a:hlinkClick r:id="rId4"/>
              </a:rPr>
              <a:t>https://jansifrer.shinyapps.io/FinalReport/?_ga=2.51605673.1811563026.1653250664-1591881992.1652289729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60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HVALA ZA POZORNOST!</a:t>
            </a:r>
            <a:endParaRPr lang="sl-SI" dirty="0"/>
          </a:p>
        </p:txBody>
      </p:sp>
      <p:pic>
        <p:nvPicPr>
          <p:cNvPr id="2050" name="Picture 2" descr="Electric Smile Neon Sig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281</Words>
  <Application>Microsoft Office PowerPoint</Application>
  <PresentationFormat>Širokozaslonsko</PresentationFormat>
  <Paragraphs>40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Officeova tema</vt:lpstr>
      <vt:lpstr>  Analiza zamašenosti omrežja za namen napovedovanja cene elektrike v srednje zahodni Evropi </vt:lpstr>
      <vt:lpstr>Motivacija za nalogo</vt:lpstr>
      <vt:lpstr>Podatki</vt:lpstr>
      <vt:lpstr>Kdaj je omrežje zamašeno?</vt:lpstr>
      <vt:lpstr>Kateri elementi omrežja v opazovanem obdobju najpogosteje in kateri najredkeje povzročajo zamašitve omrežja? </vt:lpstr>
      <vt:lpstr>Kateremu trgu pripada največ in kateremu najmanj elementov, ki najpogosteje povzročajo zamašitve omrežja? </vt:lpstr>
      <vt:lpstr>Izdelava modela</vt:lpstr>
      <vt:lpstr>Kako se model prilagaja podatkom?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zamašenosti omrežja za namen napovedovanja cene elektrike v srednje zahodni Evropi</dc:title>
  <dc:creator>Šifrer, Jan</dc:creator>
  <cp:lastModifiedBy>Šifrer, Jan</cp:lastModifiedBy>
  <cp:revision>8</cp:revision>
  <dcterms:created xsi:type="dcterms:W3CDTF">2022-05-25T12:45:45Z</dcterms:created>
  <dcterms:modified xsi:type="dcterms:W3CDTF">2022-05-25T13:54:02Z</dcterms:modified>
</cp:coreProperties>
</file>