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9" r:id="rId3"/>
    <p:sldId id="274" r:id="rId4"/>
    <p:sldId id="275" r:id="rId5"/>
    <p:sldId id="276" r:id="rId6"/>
    <p:sldId id="270" r:id="rId7"/>
    <p:sldId id="271" r:id="rId8"/>
    <p:sldId id="272" r:id="rId9"/>
    <p:sldId id="273" r:id="rId10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A5D3C9E-E457-49F6-89E0-C3E292FE8905}">
          <p14:sldIdLst>
            <p14:sldId id="256"/>
            <p14:sldId id="269"/>
            <p14:sldId id="274"/>
            <p14:sldId id="275"/>
            <p14:sldId id="276"/>
            <p14:sldId id="270"/>
            <p14:sldId id="271"/>
            <p14:sldId id="272"/>
            <p14:sldId id="273"/>
          </p14:sldIdLst>
        </p14:section>
        <p14:section name="Extra slides" id="{FD374650-12B2-4130-8B74-EC92D7B33B8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pos="3840">
          <p15:clr>
            <a:srgbClr val="A4A3A4"/>
          </p15:clr>
        </p15:guide>
        <p15:guide id="6" pos="384">
          <p15:clr>
            <a:srgbClr val="A4A3A4"/>
          </p15:clr>
        </p15:guide>
        <p15:guide id="7" pos="7296">
          <p15:clr>
            <a:srgbClr val="A4A3A4"/>
          </p15:clr>
        </p15:guide>
        <p15:guide id="8" orient="horz" pos="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12C8C85-51F0-491E-9774-3900AFEF0F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89442" autoAdjust="0"/>
  </p:normalViewPr>
  <p:slideViewPr>
    <p:cSldViewPr>
      <p:cViewPr varScale="1">
        <p:scale>
          <a:sx n="89" d="100"/>
          <a:sy n="89" d="100"/>
        </p:scale>
        <p:origin x="374" y="77"/>
      </p:cViewPr>
      <p:guideLst>
        <p:guide orient="horz" pos="2160"/>
        <p:guide orient="horz" pos="3840"/>
        <p:guide pos="3840"/>
        <p:guide pos="384"/>
        <p:guide pos="7296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278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61830-C416-483F-955E-54203C65B711}" type="datetimeFigureOut">
              <a:rPr lang="en-US"/>
              <a:t>18-Mar-16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31B20-3646-4475-8BC4-560CAF715D0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9244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1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86800"/>
            <a:ext cx="48768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/>
            </a:lvl1pPr>
          </a:lstStyle>
          <a:p>
            <a:fld id="{5BFEAE42-E3FE-4405-B7FC-4425D05B92A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63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45720" indent="-36576" algn="l" defTabSz="914400" rtl="0" eaLnBrk="1" latinLnBrk="0" hangingPunct="1">
      <a:spcBef>
        <a:spcPts val="600"/>
      </a:spcBef>
      <a:buSzPct val="25000"/>
      <a:buFont typeface="Arial" panose="020B0604020202020204" pitchFamily="34" charset="0"/>
      <a:buChar char=" 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28600" indent="-137160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576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4864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73152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sample </a:t>
            </a:r>
            <a:r>
              <a:rPr lang="en-US" b="1" dirty="0"/>
              <a:t>Title Slide with Picture </a:t>
            </a:r>
            <a:r>
              <a:rPr lang="en-US" dirty="0"/>
              <a:t>ideal for including a dark picture with a brief title and </a:t>
            </a:r>
            <a:r>
              <a:rPr lang="en-US" dirty="0" smtClean="0"/>
              <a:t>subtitle.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selection of pre-approved title slides are available in the </a:t>
            </a:r>
            <a:r>
              <a:rPr lang="en-US" b="1" dirty="0" smtClean="0"/>
              <a:t>HPE </a:t>
            </a:r>
            <a:r>
              <a:rPr lang="en-US" b="1" dirty="0"/>
              <a:t>Title Slide </a:t>
            </a:r>
            <a:r>
              <a:rPr lang="en-US" b="1" dirty="0" smtClean="0"/>
              <a:t>Library. </a:t>
            </a:r>
            <a:r>
              <a:rPr lang="en-US" dirty="0" smtClean="0"/>
              <a:t>The location of the library will be communicated later.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insert a slide with a different picture from the </a:t>
            </a:r>
            <a:r>
              <a:rPr lang="en-US" dirty="0" smtClean="0"/>
              <a:t>HPE </a:t>
            </a:r>
            <a:r>
              <a:rPr lang="en-US" dirty="0"/>
              <a:t>Title Slide Library:</a:t>
            </a:r>
          </a:p>
          <a:p>
            <a:endParaRPr lang="en-US" dirty="0"/>
          </a:p>
          <a:p>
            <a:r>
              <a:rPr lang="en-US" dirty="0"/>
              <a:t>Open the file </a:t>
            </a:r>
            <a:r>
              <a:rPr lang="en-US" b="1" dirty="0" smtClean="0"/>
              <a:t>HPE_16x9_Title_Slide_Library.pptx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From the Slide thumbnails pane, select the slide with the picture you would like to use in your presentation and click </a:t>
            </a:r>
            <a:r>
              <a:rPr lang="en-US" b="1" dirty="0"/>
              <a:t>Copy</a:t>
            </a:r>
            <a:r>
              <a:rPr lang="en-US" dirty="0"/>
              <a:t> (</a:t>
            </a:r>
            <a:r>
              <a:rPr lang="en-US" dirty="0" err="1"/>
              <a:t>Ctrl+C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Open a copy of the new </a:t>
            </a:r>
            <a:r>
              <a:rPr lang="en-US" dirty="0" smtClean="0"/>
              <a:t>HPE </a:t>
            </a:r>
            <a:r>
              <a:rPr lang="en-US" dirty="0"/>
              <a:t>16x9 template (Standard or Events)  or your current presentation</a:t>
            </a:r>
          </a:p>
          <a:p>
            <a:endParaRPr lang="en-US" dirty="0"/>
          </a:p>
          <a:p>
            <a:r>
              <a:rPr lang="en-US" dirty="0"/>
              <a:t>In the Slide thumbnails pane, click </a:t>
            </a:r>
            <a:r>
              <a:rPr lang="en-US" b="1" dirty="0"/>
              <a:t>Paste</a:t>
            </a:r>
            <a:r>
              <a:rPr lang="en-US" dirty="0"/>
              <a:t> (</a:t>
            </a:r>
            <a:r>
              <a:rPr lang="en-US" dirty="0" err="1"/>
              <a:t>Ctrl+V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Paste Options </a:t>
            </a:r>
            <a:r>
              <a:rPr lang="en-US" dirty="0"/>
              <a:t>clipboard icon will appear. </a:t>
            </a:r>
            <a:r>
              <a:rPr lang="en-US" b="1" dirty="0"/>
              <a:t>Click</a:t>
            </a:r>
            <a:r>
              <a:rPr lang="en-US" dirty="0"/>
              <a:t> the icon and select </a:t>
            </a:r>
            <a:r>
              <a:rPr lang="en-US" b="1" dirty="0"/>
              <a:t>Keep Source Formatting</a:t>
            </a:r>
            <a:r>
              <a:rPr lang="en-US" dirty="0"/>
              <a:t>. (</a:t>
            </a:r>
            <a:r>
              <a:rPr lang="en-US" dirty="0" err="1"/>
              <a:t>Ctrl+K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72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59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16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0986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dirty="0"/>
              <a:t>“Click to add quote here. Type quotation marks before and after text.”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add quoted person’s name, title, company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80C28-7D34-4539-8BD9-384792B5196D}" type="datetime4">
              <a:rPr lang="en-US" smtClean="0"/>
              <a:t>March 18, 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23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/>
              <a:t>“Click to add quote here. Type quotation marks before and after text.”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/>
              <a:t>Click to add quoted person’s name, title, company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8014" y="6248401"/>
            <a:ext cx="969471" cy="390524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080A3-67D3-4334-BBBD-2586A0E23186}" type="datetime4">
              <a:rPr lang="en-US" smtClean="0"/>
              <a:t>March 18, 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4303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AD1B-173D-4E62-B833-0AF2E678DB5B}" type="datetime4">
              <a:rPr lang="en-US" smtClean="0"/>
              <a:t>March 18, 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529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E476-A3A9-47EC-ACB1-2D0024860F8E}" type="datetime4">
              <a:rPr lang="en-US" smtClean="0"/>
              <a:t>March 18, 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061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52400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78152"/>
            <a:ext cx="10969784" cy="41178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B2E7-D875-4E89-BEB0-DF13336BC9CE}" type="datetime4">
              <a:rPr lang="en-US" smtClean="0"/>
              <a:t>March 18, 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068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DFA-6C48-4F15-B65F-ABE41D14A4C8}" type="datetime4">
              <a:rPr lang="en-US" smtClean="0"/>
              <a:t>March 18, 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979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AE83-4A36-4E0D-BF8F-4D5F09C9996E}" type="datetime4">
              <a:rPr lang="en-US" smtClean="0"/>
              <a:t>March 18, 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938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66151-5C95-458F-9D01-ADBA6339298B}" type="datetime4">
              <a:rPr lang="en-US" smtClean="0"/>
              <a:t>March 18, 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592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864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7C41-464A-475D-A0CC-FA046720D321}" type="datetime4">
              <a:rPr lang="en-US" smtClean="0"/>
              <a:t>March 18,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324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B321-0014-4731-89E6-1BC031F3EE89}" type="datetime4">
              <a:rPr lang="en-US" smtClean="0"/>
              <a:t>March 18, 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298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Dark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 bwMode="black">
          <a:xfrm>
            <a:off x="606423" y="456997"/>
            <a:ext cx="3027151" cy="1219403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black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black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86031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9101-7F81-4BC0-9C6D-05CA017BFC04}" type="datetime4">
              <a:rPr lang="en-US" smtClean="0"/>
              <a:t>March 18, 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084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2CA6-9065-4530-9FEE-3074B09FF7FD}" type="datetime4">
              <a:rPr lang="en-US" smtClean="0"/>
              <a:t>March 18,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254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E5AF-321A-457F-A608-80FBE08733D7}" type="datetime4">
              <a:rPr lang="en-US" smtClean="0"/>
              <a:t>March 18,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148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40BD-D00A-4117-B47F-4C35630AD5BC}" type="datetime4">
              <a:rPr lang="en-US" smtClean="0"/>
              <a:t>March 18,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263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848600" cy="4572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8610600" y="1524000"/>
            <a:ext cx="2968784" cy="4572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3285-0125-4EAD-BF76-1005CE54CAE9}" type="datetime4">
              <a:rPr lang="en-US" smtClean="0"/>
              <a:t>March 18,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229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467600" y="1524000"/>
            <a:ext cx="4111784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B2ED-7A0E-4C69-896C-C3138BD2C963}" type="datetime4">
              <a:rPr lang="en-US" smtClean="0"/>
              <a:t>March 18,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985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7467601" y="1524000"/>
            <a:ext cx="4111784" cy="45720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AE39-AB37-455B-B24A-AEB729461A5B}" type="datetime4">
              <a:rPr lang="en-US" smtClean="0"/>
              <a:t>March 18,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141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5257800" cy="852364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2819400"/>
            <a:ext cx="3657600" cy="19812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5999" y="519236"/>
            <a:ext cx="5486399" cy="5576764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E275-2ADB-4956-8B2A-9A6F2A8C468F}" type="datetime4">
              <a:rPr lang="en-US" smtClean="0"/>
              <a:t>March 18,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718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6266720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626672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E6DE7-F10B-46C5-AF7F-96F588A12604}" type="datetime4">
              <a:rPr lang="en-US" smtClean="0"/>
              <a:t>March 18,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189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381500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38150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8150384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8150384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6769-C66B-42D7-90FF-D002BAB248E2}" type="datetime4">
              <a:rPr lang="en-US" smtClean="0"/>
              <a:t>March 18,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158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4939693"/>
            <a:ext cx="9141619" cy="699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4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8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935522" y="457200"/>
            <a:ext cx="3646877" cy="354113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3955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F3D13FF-AA40-4ED9-80A3-1305E183FC0D}" type="datetime4">
              <a:rPr lang="en-US" smtClean="0"/>
              <a:t>March 18, 2016</a:t>
            </a:fld>
            <a:endParaRPr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541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6116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29FE-D144-43A1-B829-1A3F0513DD4B}" type="datetime4">
              <a:rPr lang="en-US" smtClean="0"/>
              <a:t>March 18, 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926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3200" y="519236"/>
            <a:ext cx="1219198" cy="5576764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19235"/>
            <a:ext cx="9677400" cy="55767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1402A-B2C1-42E8-9A70-4E8CD46CA06D}" type="datetime4">
              <a:rPr lang="en-US" smtClean="0"/>
              <a:t>March 18, 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13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8011" cy="1936016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7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45616"/>
            <a:ext cx="8228011" cy="60842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06036-B233-499E-9BEE-F74B970C5025}" type="datetime4">
              <a:rPr lang="en-US" smtClean="0"/>
              <a:t>March 18, 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666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608013" y="608806"/>
            <a:ext cx="10971370" cy="5486400"/>
          </a:xfrm>
          <a:prstGeom prst="rect">
            <a:avLst/>
          </a:prstGeom>
          <a:solidFill>
            <a:srgbClr val="42556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990599"/>
            <a:ext cx="8228011" cy="603857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013" y="1600885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82EA9-3B56-4A33-B12A-B2128B67CF47}" type="datetime4">
              <a:rPr lang="en-US" smtClean="0"/>
              <a:t>March 18, 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029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681EE-939E-420C-96CC-BBD4E0789F6E}" type="datetime4">
              <a:rPr lang="en-US" smtClean="0"/>
              <a:t>March 18, 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1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  <p:grpSp>
        <p:nvGrpSpPr>
          <p:cNvPr id="12" name="Group 11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8951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D21DF-B372-4715-A947-87638DB6C7DB}" type="datetime4">
              <a:rPr lang="en-US" smtClean="0"/>
              <a:t>March 18, 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1715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24BA-C79E-44DB-BAC5-44EED042838E}" type="datetime4">
              <a:rPr lang="en-US" smtClean="0"/>
              <a:t>March 18, 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641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DF7D-C96A-4F63-BBD4-20D694625DCA}" type="datetime4">
              <a:rPr lang="en-US" smtClean="0"/>
              <a:t>March 18, 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6345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1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fld id="{2F7A8908-8F7D-4671-9CE7-F4C8C33CF3B7}" type="datetime4">
              <a:rPr lang="en-US" smtClean="0"/>
              <a:t>March 18, 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4"/>
                </a:solidFill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8365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60" r:id="rId3"/>
    <p:sldLayoutId id="2147483651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50" r:id="rId12"/>
    <p:sldLayoutId id="2147483668" r:id="rId13"/>
    <p:sldLayoutId id="2147483669" r:id="rId14"/>
    <p:sldLayoutId id="2147483654" r:id="rId15"/>
    <p:sldLayoutId id="2147483679" r:id="rId16"/>
    <p:sldLayoutId id="2147483655" r:id="rId17"/>
    <p:sldLayoutId id="2147483652" r:id="rId18"/>
    <p:sldLayoutId id="2147483653" r:id="rId19"/>
    <p:sldLayoutId id="2147483670" r:id="rId20"/>
    <p:sldLayoutId id="2147483671" r:id="rId21"/>
    <p:sldLayoutId id="2147483672" r:id="rId22"/>
    <p:sldLayoutId id="2147483673" r:id="rId23"/>
    <p:sldLayoutId id="2147483656" r:id="rId24"/>
    <p:sldLayoutId id="2147483674" r:id="rId25"/>
    <p:sldLayoutId id="2147483657" r:id="rId26"/>
    <p:sldLayoutId id="2147483675" r:id="rId27"/>
    <p:sldLayoutId id="2147483676" r:id="rId28"/>
    <p:sldLayoutId id="2147483677" r:id="rId29"/>
    <p:sldLayoutId id="2147483678" r:id="rId30"/>
    <p:sldLayoutId id="2147483649" r:id="rId31"/>
    <p:sldLayoutId id="2147483658" r:id="rId32"/>
    <p:sldLayoutId id="2147483659" r:id="rId3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 userDrawn="1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Epic: </a:t>
            </a:r>
            <a:r>
              <a:rPr lang="nl-NL" dirty="0"/>
              <a:t>Malware Monitoring AV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(non 0-day) </a:t>
            </a:r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Mar 18,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35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Mindmap</a:t>
            </a:r>
            <a:endParaRPr lang="nl-NL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12" y="1905000"/>
            <a:ext cx="10180801" cy="3657600"/>
          </a:xfrm>
        </p:spPr>
      </p:pic>
    </p:spTree>
    <p:extLst>
      <p:ext uri="{BB962C8B-B14F-4D97-AF65-F5344CB8AC3E}">
        <p14:creationId xmlns:p14="http://schemas.microsoft.com/office/powerpoint/2010/main" val="356558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1"/>
            <a:ext cx="10969784" cy="1066800"/>
          </a:xfrm>
        </p:spPr>
        <p:txBody>
          <a:bodyPr/>
          <a:lstStyle/>
          <a:p>
            <a:r>
              <a:rPr lang="en-US" dirty="0"/>
              <a:t>Major AVs such </a:t>
            </a:r>
            <a:r>
              <a:rPr lang="en-US" dirty="0" smtClean="0"/>
              <a:t>as McAfee, Symantec</a:t>
            </a:r>
            <a:r>
              <a:rPr lang="en-US" dirty="0"/>
              <a:t>, and Kaspersky alert on spike outbreaks </a:t>
            </a:r>
          </a:p>
          <a:p>
            <a:r>
              <a:rPr lang="en-US" dirty="0"/>
              <a:t>It is assumed you are using one of the more popular AV </a:t>
            </a:r>
            <a:r>
              <a:rPr lang="en-US" dirty="0" smtClean="0"/>
              <a:t>brands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nl-NL" smtClean="0"/>
              <a:pPr/>
              <a:t>3</a:t>
            </a:fld>
            <a:endParaRPr lang="nl-NL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75028" y="2865451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Scope</a:t>
            </a:r>
            <a:endParaRPr lang="nl-NL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62897" y="3717815"/>
            <a:ext cx="10969784" cy="1066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Known limitations for this package: Malware </a:t>
            </a:r>
            <a:r>
              <a:rPr lang="en-US" dirty="0" smtClean="0"/>
              <a:t>Monitoring </a:t>
            </a:r>
            <a:r>
              <a:rPr lang="en-US" dirty="0"/>
              <a:t>relies heavily on the </a:t>
            </a:r>
            <a:r>
              <a:rPr lang="en-US" dirty="0" smtClean="0"/>
              <a:t>Malware Scanning Software </a:t>
            </a:r>
            <a:r>
              <a:rPr lang="en-US" dirty="0"/>
              <a:t>installed on </a:t>
            </a:r>
            <a:r>
              <a:rPr lang="en-US" dirty="0" smtClean="0"/>
              <a:t>the environment to work </a:t>
            </a:r>
            <a:r>
              <a:rPr lang="en-US" dirty="0"/>
              <a:t>correctly and </a:t>
            </a:r>
            <a:r>
              <a:rPr lang="en-US" dirty="0" smtClean="0"/>
              <a:t>on the </a:t>
            </a:r>
            <a:r>
              <a:rPr lang="en-US" dirty="0"/>
              <a:t>events produced by it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51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Packages Reviewed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Product Package for McAfee</a:t>
            </a:r>
          </a:p>
          <a:p>
            <a:pPr lvl="1">
              <a:buFontTx/>
              <a:buChar char="-"/>
            </a:pPr>
            <a:r>
              <a:rPr lang="en-US" dirty="0" smtClean="0"/>
              <a:t>Seems fit for use as it is but might need additions along the line</a:t>
            </a:r>
          </a:p>
          <a:p>
            <a:pPr lvl="1">
              <a:buFontTx/>
              <a:buChar char="-"/>
            </a:pPr>
            <a:r>
              <a:rPr lang="en-US" dirty="0" smtClean="0"/>
              <a:t>Other product packages we haven’t been able to find</a:t>
            </a:r>
          </a:p>
          <a:p>
            <a:pPr marL="2286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L1 Malware Monitoring Package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 smtClean="0"/>
              <a:t>Fit for use as it is</a:t>
            </a:r>
          </a:p>
          <a:p>
            <a:pPr lvl="1">
              <a:buFontTx/>
              <a:buChar char="-"/>
            </a:pPr>
            <a:r>
              <a:rPr lang="en-US" dirty="0" smtClean="0"/>
              <a:t>May need updates when we develop more content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879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2758"/>
            <a:ext cx="10969784" cy="4571999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We used the model as provided in the Activate Workshop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nl-NL" smtClean="0"/>
              <a:pPr/>
              <a:t>5</a:t>
            </a:fld>
            <a:endParaRPr lang="nl-NL"/>
          </a:p>
        </p:txBody>
      </p:sp>
      <p:sp>
        <p:nvSpPr>
          <p:cNvPr id="7" name="Rectangle 6"/>
          <p:cNvSpPr/>
          <p:nvPr/>
        </p:nvSpPr>
        <p:spPr>
          <a:xfrm>
            <a:off x="685800" y="1817049"/>
            <a:ext cx="4583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 err="1"/>
              <a:t>Epic</a:t>
            </a:r>
            <a:r>
              <a:rPr lang="nl-NL" b="1" dirty="0"/>
              <a:t>:	Malware Monitoring (non 0-day)</a:t>
            </a:r>
          </a:p>
        </p:txBody>
      </p:sp>
      <p:sp>
        <p:nvSpPr>
          <p:cNvPr id="9" name="Rectangle 8"/>
          <p:cNvSpPr/>
          <p:nvPr/>
        </p:nvSpPr>
        <p:spPr>
          <a:xfrm>
            <a:off x="1066800" y="2208763"/>
            <a:ext cx="7620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Use Case:	Detect Known Malware Attacks (including states)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24000" y="2573781"/>
            <a:ext cx="7772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User </a:t>
            </a:r>
            <a:r>
              <a:rPr lang="en-US" sz="1400" dirty="0" smtClean="0"/>
              <a:t>Stories:</a:t>
            </a:r>
            <a:r>
              <a:rPr lang="en-US" sz="1400" dirty="0"/>
              <a:t>	AV: We want to see all detected malware that has a </a:t>
            </a:r>
            <a:r>
              <a:rPr lang="en-US" sz="1400" dirty="0" smtClean="0"/>
              <a:t>				state </a:t>
            </a:r>
            <a:r>
              <a:rPr lang="en-US" sz="1400" dirty="0"/>
              <a:t>other than cleaned or </a:t>
            </a:r>
            <a:r>
              <a:rPr lang="en-US" sz="1400" dirty="0" err="1"/>
              <a:t>quaratined</a:t>
            </a:r>
            <a:r>
              <a:rPr lang="en-US" sz="1400" dirty="0"/>
              <a:t>, on secure assets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78184" y="3236162"/>
            <a:ext cx="9601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Discrete Objectives:	SIEM to track Malware events where outcome is "not cleaned"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SOC </a:t>
            </a:r>
            <a:r>
              <a:rPr lang="en-US" sz="1400" dirty="0"/>
              <a:t>receives a report of all violations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SOC </a:t>
            </a:r>
            <a:r>
              <a:rPr lang="en-US" sz="1400" dirty="0"/>
              <a:t>receives an alert on a violation in a high value asset.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Management </a:t>
            </a:r>
            <a:r>
              <a:rPr lang="en-US" sz="1400" dirty="0" err="1"/>
              <a:t>recieves</a:t>
            </a:r>
            <a:r>
              <a:rPr lang="en-US" sz="1400" dirty="0"/>
              <a:t> a strategic report on AV performance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00" y="4249585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Data </a:t>
            </a:r>
            <a:r>
              <a:rPr lang="en-US" sz="1400" dirty="0" smtClean="0"/>
              <a:t>Sources:	 Malware </a:t>
            </a:r>
            <a:r>
              <a:rPr lang="en-US" sz="1400" dirty="0"/>
              <a:t>scanner host or network based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029201" y="4709762"/>
            <a:ext cx="666821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Data and </a:t>
            </a:r>
            <a:r>
              <a:rPr lang="en-US" sz="1400" dirty="0" err="1" smtClean="0"/>
              <a:t>Actons</a:t>
            </a:r>
            <a:r>
              <a:rPr lang="en-US" sz="1400" dirty="0" smtClean="0"/>
              <a:t>:	Data</a:t>
            </a:r>
            <a:r>
              <a:rPr lang="en-US" sz="1400" dirty="0"/>
              <a:t>: Signature detected AND Category Outcome /Failed</a:t>
            </a:r>
          </a:p>
          <a:p>
            <a:r>
              <a:rPr lang="en-US" sz="1400" dirty="0" smtClean="0"/>
              <a:t>		Filter </a:t>
            </a:r>
            <a:r>
              <a:rPr lang="en-US" sz="1400" dirty="0"/>
              <a:t>on all violations</a:t>
            </a:r>
          </a:p>
          <a:p>
            <a:r>
              <a:rPr lang="en-US" sz="1400" dirty="0" smtClean="0"/>
              <a:t>		Filter </a:t>
            </a:r>
            <a:r>
              <a:rPr lang="en-US" sz="1400" dirty="0"/>
              <a:t>for high value assets</a:t>
            </a:r>
          </a:p>
          <a:p>
            <a:pPr lvl="4"/>
            <a:r>
              <a:rPr lang="en-US" sz="1400" dirty="0"/>
              <a:t>Rule to track violations on high value assets</a:t>
            </a:r>
          </a:p>
          <a:p>
            <a:r>
              <a:rPr lang="en-US" sz="1400" dirty="0" smtClean="0"/>
              <a:t>		Alert </a:t>
            </a:r>
            <a:r>
              <a:rPr lang="en-US" sz="1400" dirty="0"/>
              <a:t>main channel based on critical asset violation</a:t>
            </a:r>
          </a:p>
        </p:txBody>
      </p:sp>
    </p:spTree>
    <p:extLst>
      <p:ext uri="{BB962C8B-B14F-4D97-AF65-F5344CB8AC3E}">
        <p14:creationId xmlns:p14="http://schemas.microsoft.com/office/powerpoint/2010/main" val="133742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Detect Known Malware Attacks (including states) </a:t>
            </a:r>
          </a:p>
          <a:p>
            <a:pPr lvl="1"/>
            <a:r>
              <a:rPr lang="en-US" sz="2400" dirty="0"/>
              <a:t>We want to see all detected malware that has a state other than cleaned or quarantined, on secure assets</a:t>
            </a:r>
          </a:p>
          <a:p>
            <a:pPr lvl="1"/>
            <a:r>
              <a:rPr lang="en-US" sz="2400" dirty="0"/>
              <a:t>We want to track reinfection (threshold based on same signature/host)</a:t>
            </a:r>
          </a:p>
          <a:p>
            <a:pPr lvl="1"/>
            <a:r>
              <a:rPr lang="en-US" sz="2400" dirty="0"/>
              <a:t>We want to see if malware actually reaches our critical systems</a:t>
            </a:r>
          </a:p>
          <a:p>
            <a:pPr lvl="1"/>
            <a:r>
              <a:rPr lang="en-US" sz="2400" dirty="0"/>
              <a:t>We want to know if one user/machine shows above average malware activity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3200" dirty="0" err="1" smtClean="0"/>
              <a:t>Detect</a:t>
            </a:r>
            <a:r>
              <a:rPr lang="nl-NL" sz="3200" dirty="0" smtClean="0"/>
              <a:t> </a:t>
            </a:r>
            <a:r>
              <a:rPr lang="nl-NL" sz="3200" dirty="0" err="1"/>
              <a:t>Known</a:t>
            </a:r>
            <a:r>
              <a:rPr lang="nl-NL" sz="3200" dirty="0"/>
              <a:t> Malware </a:t>
            </a:r>
            <a:r>
              <a:rPr lang="nl-NL" sz="3200" dirty="0" err="1"/>
              <a:t>Propagation</a:t>
            </a:r>
            <a:endParaRPr lang="nl-NL" sz="3200" dirty="0"/>
          </a:p>
          <a:p>
            <a:pPr lvl="1"/>
            <a:r>
              <a:rPr lang="en-US" sz="2400" dirty="0"/>
              <a:t>We want to know if an internal machine is spreading </a:t>
            </a:r>
            <a:r>
              <a:rPr lang="en-US" sz="2400" dirty="0" smtClean="0"/>
              <a:t>an infection</a:t>
            </a:r>
            <a:endParaRPr lang="en-US" sz="2400" dirty="0"/>
          </a:p>
          <a:p>
            <a:pPr lvl="1"/>
            <a:r>
              <a:rPr lang="en-US" sz="2400" dirty="0"/>
              <a:t>We want to know if a Malware outbreak is happening</a:t>
            </a:r>
          </a:p>
          <a:p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940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3200" dirty="0" smtClean="0"/>
              <a:t>AV </a:t>
            </a:r>
            <a:r>
              <a:rPr lang="nl-NL" sz="3200" dirty="0" err="1"/>
              <a:t>Lifecycle</a:t>
            </a:r>
            <a:r>
              <a:rPr lang="nl-NL" sz="3200" dirty="0"/>
              <a:t> (compliance) </a:t>
            </a:r>
            <a:endParaRPr lang="en-US" sz="3200" dirty="0"/>
          </a:p>
          <a:p>
            <a:pPr lvl="1"/>
            <a:r>
              <a:rPr lang="en-US" sz="2400" dirty="0"/>
              <a:t>We want to know if the AV/IDP updates fail multiple times within a set timeframe</a:t>
            </a:r>
          </a:p>
          <a:p>
            <a:pPr lvl="1"/>
            <a:r>
              <a:rPr lang="en-US" sz="2400" dirty="0"/>
              <a:t>We want to know if a scan engine has been shut down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768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Done</a:t>
            </a:r>
          </a:p>
          <a:p>
            <a:pPr lvl="1"/>
            <a:r>
              <a:rPr lang="en-US" dirty="0"/>
              <a:t>Defined the Use Cases</a:t>
            </a:r>
          </a:p>
          <a:p>
            <a:pPr lvl="1"/>
            <a:r>
              <a:rPr lang="en-US" dirty="0"/>
              <a:t>Defined the User Stories</a:t>
            </a:r>
          </a:p>
          <a:p>
            <a:pPr lvl="1"/>
            <a:r>
              <a:rPr lang="en-US" dirty="0"/>
              <a:t>Defined the Discrete Objectives</a:t>
            </a:r>
          </a:p>
          <a:p>
            <a:pPr lvl="1"/>
            <a:r>
              <a:rPr lang="en-US" dirty="0"/>
              <a:t>Defined Data Sources</a:t>
            </a:r>
          </a:p>
          <a:p>
            <a:pPr lvl="1"/>
            <a:r>
              <a:rPr lang="en-US" dirty="0"/>
              <a:t>Data and Actions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Partly done</a:t>
            </a:r>
          </a:p>
          <a:p>
            <a:pPr lvl="1"/>
            <a:r>
              <a:rPr lang="en-US" dirty="0"/>
              <a:t>Gather logs</a:t>
            </a:r>
          </a:p>
          <a:p>
            <a:pPr lvl="1"/>
            <a:r>
              <a:rPr lang="en-US" dirty="0"/>
              <a:t>Log </a:t>
            </a:r>
            <a:r>
              <a:rPr lang="en-US" dirty="0" smtClean="0"/>
              <a:t>analysis</a:t>
            </a:r>
          </a:p>
          <a:p>
            <a:pPr marL="2286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be done</a:t>
            </a:r>
          </a:p>
          <a:p>
            <a:pPr lvl="1"/>
            <a:r>
              <a:rPr lang="en-US" dirty="0"/>
              <a:t>Create and </a:t>
            </a:r>
            <a:r>
              <a:rPr lang="en-US" dirty="0" smtClean="0"/>
              <a:t>classify </a:t>
            </a:r>
            <a:r>
              <a:rPr lang="en-US" dirty="0"/>
              <a:t>content</a:t>
            </a:r>
          </a:p>
          <a:p>
            <a:pPr lvl="1"/>
            <a:r>
              <a:rPr lang="en-US" dirty="0"/>
              <a:t>GitHub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Evaluation and approval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462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HPE_Events_Arial_16x9_v5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6"/>
        </a:solidFill>
        <a:ln w="19050"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HPE_Events_Arial_16x9_v5.potx" id="{199FFE35-50FE-4A1C-AB07-35C1961A2F5B}" vid="{C8C632A9-E1EE-4848-A16D-D9525BC3D855}"/>
    </a:ext>
  </a:extLst>
</a:theme>
</file>

<file path=ppt/theme/theme2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HPE_Events_Arial_16x9_v5</Template>
  <TotalTime>358</TotalTime>
  <Words>465</Words>
  <Application>Microsoft Office PowerPoint</Application>
  <PresentationFormat>Widescreen</PresentationFormat>
  <Paragraphs>86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Wingdings</vt:lpstr>
      <vt:lpstr>HPE_Events_Arial_16x9_v5</vt:lpstr>
      <vt:lpstr>Epic: Malware Monitoring AV</vt:lpstr>
      <vt:lpstr>Mindmap</vt:lpstr>
      <vt:lpstr>Assumptions</vt:lpstr>
      <vt:lpstr>Current Packages Reviewed</vt:lpstr>
      <vt:lpstr>Approach</vt:lpstr>
      <vt:lpstr>Use Cases</vt:lpstr>
      <vt:lpstr>Use Cases</vt:lpstr>
      <vt:lpstr>Use Cases</vt:lpstr>
      <vt:lpstr>Progress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 Aanpak</dc:title>
  <dc:creator>Timmermans, Michael</dc:creator>
  <cp:lastModifiedBy>Timmermans, Michael (HPE ESS)</cp:lastModifiedBy>
  <cp:revision>29</cp:revision>
  <dcterms:created xsi:type="dcterms:W3CDTF">2015-12-06T19:44:11Z</dcterms:created>
  <dcterms:modified xsi:type="dcterms:W3CDTF">2016-03-18T20:39:50Z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2244148</vt:lpwstr>
  </property>
  <property fmtid="{D5CDD505-2E9C-101B-9397-08002B2CF9AE}" pid="3" name="NXPowerLiteSettings">
    <vt:lpwstr>B74006B004C800</vt:lpwstr>
  </property>
  <property fmtid="{D5CDD505-2E9C-101B-9397-08002B2CF9AE}" pid="4" name="NXPowerLiteVersion">
    <vt:lpwstr>D6.0.7</vt:lpwstr>
  </property>
</Properties>
</file>