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0080625" cy="7559675"/>
  <p:notesSz cx="6735762" cy="98679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"/>
          <p:cNvSpPr/>
          <p:nvPr/>
        </p:nvSpPr>
        <p:spPr>
          <a:xfrm>
            <a:off x="0" y="0"/>
            <a:ext cx="6735600" cy="98676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2" name="CustomShape 2"/>
          <p:cNvSpPr/>
          <p:nvPr/>
        </p:nvSpPr>
        <p:spPr>
          <a:xfrm>
            <a:off x="0" y="0"/>
            <a:ext cx="6735600" cy="9867960"/>
          </a:xfrm>
          <a:custGeom>
            <a:avLst/>
            <a:gdLst/>
            <a:ahLst/>
            <a:rect l="0" t="0" r="r" b="b"/>
            <a:pathLst>
              <a:path w="18712" h="27413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7407"/>
                </a:lnTo>
                <a:cubicBezTo>
                  <a:pt x="0" y="27409"/>
                  <a:pt x="2" y="27412"/>
                  <a:pt x="4" y="27412"/>
                </a:cubicBezTo>
                <a:lnTo>
                  <a:pt x="18706" y="27412"/>
                </a:lnTo>
                <a:cubicBezTo>
                  <a:pt x="18708" y="27412"/>
                  <a:pt x="18711" y="27409"/>
                  <a:pt x="18711" y="27407"/>
                </a:cubicBezTo>
                <a:lnTo>
                  <a:pt x="18711" y="4"/>
                </a:lnTo>
                <a:cubicBezTo>
                  <a:pt x="18711" y="2"/>
                  <a:pt x="18708" y="0"/>
                  <a:pt x="1870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73200" y="4686120"/>
            <a:ext cx="5386320" cy="44370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Click to edit the notes format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0" y="0"/>
            <a:ext cx="2922480" cy="49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5"/>
          <p:cNvSpPr/>
          <p:nvPr/>
        </p:nvSpPr>
        <p:spPr>
          <a:xfrm>
            <a:off x="3813120" y="0"/>
            <a:ext cx="2921040" cy="49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6"/>
          <p:cNvSpPr/>
          <p:nvPr/>
        </p:nvSpPr>
        <p:spPr>
          <a:xfrm>
            <a:off x="0" y="9372600"/>
            <a:ext cx="2922480" cy="49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PlaceHolder 7"/>
          <p:cNvSpPr>
            <a:spLocks noGrp="1"/>
          </p:cNvSpPr>
          <p:nvPr>
            <p:ph type="sldNum"/>
          </p:nvPr>
        </p:nvSpPr>
        <p:spPr>
          <a:xfrm>
            <a:off x="3813120" y="9372240"/>
            <a:ext cx="2919600" cy="49068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95000"/>
              </a:lnSpc>
            </a:pPr>
            <a:fld id="{9DCDFB33-4CE6-4035-B476-07EDFB047022}" type="slidenum">
              <a:rPr b="0" lang="cs-CZ" sz="13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813120" y="9372600"/>
            <a:ext cx="2921040" cy="49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5000"/>
              </a:lnSpc>
            </a:pPr>
            <a:fld id="{EE959784-39E1-459F-ADB1-44E114D971AB}" type="slidenum">
              <a:rPr b="0" lang="cs-CZ" sz="13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673200" y="4686480"/>
            <a:ext cx="5389560" cy="443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813120" y="9372600"/>
            <a:ext cx="2921040" cy="49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5000"/>
              </a:lnSpc>
            </a:pPr>
            <a:fld id="{3BECF4BC-E04F-4DA6-806F-3F2F72F43F9E}" type="slidenum">
              <a:rPr b="0" lang="cs-CZ" sz="13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673200" y="4686480"/>
            <a:ext cx="5389560" cy="443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813120" y="9372600"/>
            <a:ext cx="2921040" cy="49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5000"/>
              </a:lnSpc>
            </a:pPr>
            <a:fld id="{68A87D53-55E5-4DC6-AC53-BC4C6193407B}" type="slidenum">
              <a:rPr b="0" lang="cs-CZ" sz="13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673200" y="4686480"/>
            <a:ext cx="5389560" cy="443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3813120" y="9372600"/>
            <a:ext cx="2921040" cy="49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5000"/>
              </a:lnSpc>
            </a:pPr>
            <a:fld id="{70C77463-D754-45D0-9C08-B4F9DD9AB99C}" type="slidenum">
              <a:rPr b="0" lang="cs-CZ" sz="13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673200" y="4686480"/>
            <a:ext cx="5389560" cy="443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813120" y="9372600"/>
            <a:ext cx="2921040" cy="49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5000"/>
              </a:lnSpc>
            </a:pPr>
            <a:fld id="{2D838324-434A-444C-8A2B-AAFF0645F92B}" type="slidenum">
              <a:rPr b="0" lang="cs-CZ" sz="13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673200" y="4686480"/>
            <a:ext cx="5389560" cy="443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813120" y="9372600"/>
            <a:ext cx="2921040" cy="49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5000"/>
              </a:lnSpc>
            </a:pPr>
            <a:fld id="{4BEE6A08-9B9C-4637-9713-40DABFE8E7F2}" type="slidenum">
              <a:rPr b="0" lang="cs-CZ" sz="13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673200" y="4686480"/>
            <a:ext cx="5389560" cy="443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813120" y="9372600"/>
            <a:ext cx="2921040" cy="49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5000"/>
              </a:lnSpc>
            </a:pPr>
            <a:fld id="{A7D491F1-574A-476B-800B-2F1DFDA8B426}" type="slidenum">
              <a:rPr b="0" lang="cs-CZ" sz="13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673200" y="4686480"/>
            <a:ext cx="5389560" cy="443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813120" y="9372600"/>
            <a:ext cx="2921040" cy="49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5000"/>
              </a:lnSpc>
            </a:pPr>
            <a:fld id="{2F95E9B8-A6B1-4B67-BAE4-045C1CDBD91F}" type="slidenum">
              <a:rPr b="0" lang="cs-CZ" sz="13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673200" y="4686480"/>
            <a:ext cx="5389560" cy="443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813120" y="9372600"/>
            <a:ext cx="2921040" cy="49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5000"/>
              </a:lnSpc>
            </a:pPr>
            <a:fld id="{D3950CA0-68E1-4EC4-82F9-FB6F17EC3FEE}" type="slidenum">
              <a:rPr b="0" lang="cs-CZ" sz="13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673200" y="4686480"/>
            <a:ext cx="5389560" cy="443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813120" y="9372600"/>
            <a:ext cx="2921040" cy="49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5000"/>
              </a:lnSpc>
            </a:pPr>
            <a:fld id="{70A66D42-029F-499B-B809-15F0624A4FE5}" type="slidenum">
              <a:rPr b="0" lang="cs-CZ" sz="13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673200" y="4686480"/>
            <a:ext cx="5389560" cy="443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7680" cy="12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000099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280" y="1767960"/>
            <a:ext cx="9067680" cy="2378160"/>
          </a:xfrm>
          <a:prstGeom prst="rect">
            <a:avLst/>
          </a:prstGeom>
        </p:spPr>
        <p:txBody>
          <a:bodyPr lIns="0" rIns="0" tIns="28080" bIns="0">
            <a:normAutofit/>
          </a:bodyPr>
          <a:p>
            <a:endParaRPr b="0" lang="en-US" sz="24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3280" y="4372560"/>
            <a:ext cx="9067680" cy="2378160"/>
          </a:xfrm>
          <a:prstGeom prst="rect">
            <a:avLst/>
          </a:prstGeom>
        </p:spPr>
        <p:txBody>
          <a:bodyPr lIns="0" rIns="0" tIns="28080" bIns="0">
            <a:normAutofit/>
          </a:bodyPr>
          <a:p>
            <a:endParaRPr b="0" lang="en-US" sz="2400" spc="-1" strike="noStrike">
              <a:solidFill>
                <a:srgbClr val="ff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7680" cy="12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000099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3280" y="1767960"/>
            <a:ext cx="4424760" cy="2378160"/>
          </a:xfrm>
          <a:prstGeom prst="rect">
            <a:avLst/>
          </a:prstGeom>
        </p:spPr>
        <p:txBody>
          <a:bodyPr lIns="0" rIns="0" tIns="28080" bIns="0">
            <a:normAutofit/>
          </a:bodyPr>
          <a:p>
            <a:endParaRPr b="0" lang="en-US" sz="24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49800" y="1767960"/>
            <a:ext cx="4424760" cy="2378160"/>
          </a:xfrm>
          <a:prstGeom prst="rect">
            <a:avLst/>
          </a:prstGeom>
        </p:spPr>
        <p:txBody>
          <a:bodyPr lIns="0" rIns="0" tIns="28080" bIns="0">
            <a:normAutofit/>
          </a:bodyPr>
          <a:p>
            <a:endParaRPr b="0" lang="en-US" sz="24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49800" y="4372560"/>
            <a:ext cx="4424760" cy="2378160"/>
          </a:xfrm>
          <a:prstGeom prst="rect">
            <a:avLst/>
          </a:prstGeom>
        </p:spPr>
        <p:txBody>
          <a:bodyPr lIns="0" rIns="0" tIns="28080" bIns="0">
            <a:normAutofit/>
          </a:bodyPr>
          <a:p>
            <a:endParaRPr b="0" lang="en-US" sz="24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3280" y="4372560"/>
            <a:ext cx="4424760" cy="2378160"/>
          </a:xfrm>
          <a:prstGeom prst="rect">
            <a:avLst/>
          </a:prstGeom>
        </p:spPr>
        <p:txBody>
          <a:bodyPr lIns="0" rIns="0" tIns="28080" bIns="0">
            <a:normAutofit/>
          </a:bodyPr>
          <a:p>
            <a:endParaRPr b="0" lang="en-US" sz="2400" spc="-1" strike="noStrike">
              <a:solidFill>
                <a:srgbClr val="ff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7680" cy="12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000099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3280" y="1767960"/>
            <a:ext cx="2919600" cy="2378160"/>
          </a:xfrm>
          <a:prstGeom prst="rect">
            <a:avLst/>
          </a:prstGeom>
        </p:spPr>
        <p:txBody>
          <a:bodyPr lIns="0" rIns="0" tIns="28080" bIns="0">
            <a:normAutofit/>
          </a:bodyPr>
          <a:p>
            <a:endParaRPr b="0" lang="en-US" sz="24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69400" y="1767960"/>
            <a:ext cx="2919600" cy="2378160"/>
          </a:xfrm>
          <a:prstGeom prst="rect">
            <a:avLst/>
          </a:prstGeom>
        </p:spPr>
        <p:txBody>
          <a:bodyPr lIns="0" rIns="0" tIns="28080" bIns="0">
            <a:normAutofit/>
          </a:bodyPr>
          <a:p>
            <a:endParaRPr b="0" lang="en-US" sz="24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5160" y="1767960"/>
            <a:ext cx="2919600" cy="2378160"/>
          </a:xfrm>
          <a:prstGeom prst="rect">
            <a:avLst/>
          </a:prstGeom>
        </p:spPr>
        <p:txBody>
          <a:bodyPr lIns="0" rIns="0" tIns="28080" bIns="0">
            <a:normAutofit/>
          </a:bodyPr>
          <a:p>
            <a:endParaRPr b="0" lang="en-US" sz="24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5160" y="4372560"/>
            <a:ext cx="2919600" cy="2378160"/>
          </a:xfrm>
          <a:prstGeom prst="rect">
            <a:avLst/>
          </a:prstGeom>
        </p:spPr>
        <p:txBody>
          <a:bodyPr lIns="0" rIns="0" tIns="28080" bIns="0">
            <a:normAutofit/>
          </a:bodyPr>
          <a:p>
            <a:endParaRPr b="0" lang="en-US" sz="24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69400" y="4372560"/>
            <a:ext cx="2919600" cy="2378160"/>
          </a:xfrm>
          <a:prstGeom prst="rect">
            <a:avLst/>
          </a:prstGeom>
        </p:spPr>
        <p:txBody>
          <a:bodyPr lIns="0" rIns="0" tIns="28080" bIns="0">
            <a:normAutofit/>
          </a:bodyPr>
          <a:p>
            <a:endParaRPr b="0" lang="en-US" sz="24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3280" y="4372560"/>
            <a:ext cx="2919600" cy="2378160"/>
          </a:xfrm>
          <a:prstGeom prst="rect">
            <a:avLst/>
          </a:prstGeom>
        </p:spPr>
        <p:txBody>
          <a:bodyPr lIns="0" rIns="0" tIns="28080" bIns="0">
            <a:normAutofit/>
          </a:bodyPr>
          <a:p>
            <a:endParaRPr b="0" lang="en-US" sz="2400" spc="-1" strike="noStrike">
              <a:solidFill>
                <a:srgbClr val="ff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7680" cy="12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000099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280" y="1767960"/>
            <a:ext cx="9067680" cy="4986360"/>
          </a:xfrm>
          <a:prstGeom prst="rect">
            <a:avLst/>
          </a:prstGeom>
        </p:spPr>
        <p:txBody>
          <a:bodyPr lIns="0" rIns="0" tIns="0" bIns="0" anchor="ctr"/>
          <a:p>
            <a:pPr marL="342720" indent="-342720" algn="ctr">
              <a:spcAft>
                <a:spcPts val="1412"/>
              </a:spcAf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7680" cy="12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000099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280" y="1767960"/>
            <a:ext cx="9067680" cy="4986360"/>
          </a:xfrm>
          <a:prstGeom prst="rect">
            <a:avLst/>
          </a:prstGeom>
        </p:spPr>
        <p:txBody>
          <a:bodyPr lIns="0" rIns="0" tIns="28080" bIns="0">
            <a:normAutofit/>
          </a:bodyPr>
          <a:p>
            <a:endParaRPr b="0" lang="en-US" sz="2400" spc="-1" strike="noStrike">
              <a:solidFill>
                <a:srgbClr val="ff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7680" cy="12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000099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3280" y="1767960"/>
            <a:ext cx="4424760" cy="4986360"/>
          </a:xfrm>
          <a:prstGeom prst="rect">
            <a:avLst/>
          </a:prstGeom>
        </p:spPr>
        <p:txBody>
          <a:bodyPr lIns="0" rIns="0" tIns="28080" bIns="0">
            <a:normAutofit/>
          </a:bodyPr>
          <a:p>
            <a:endParaRPr b="0" lang="en-US" sz="24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49800" y="1767960"/>
            <a:ext cx="4424760" cy="4986360"/>
          </a:xfrm>
          <a:prstGeom prst="rect">
            <a:avLst/>
          </a:prstGeom>
        </p:spPr>
        <p:txBody>
          <a:bodyPr lIns="0" rIns="0" tIns="28080" bIns="0">
            <a:normAutofit/>
          </a:bodyPr>
          <a:p>
            <a:endParaRPr b="0" lang="en-US" sz="2400" spc="-1" strike="noStrike">
              <a:solidFill>
                <a:srgbClr val="ff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7680" cy="12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000099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280" y="301320"/>
            <a:ext cx="9067680" cy="5837040"/>
          </a:xfrm>
          <a:prstGeom prst="rect">
            <a:avLst/>
          </a:prstGeom>
        </p:spPr>
        <p:txBody>
          <a:bodyPr lIns="0" rIns="0" tIns="0" bIns="0" anchor="ctr"/>
          <a:p>
            <a:pPr marL="342720" indent="-342720" algn="ctr">
              <a:spcAft>
                <a:spcPts val="1412"/>
              </a:spcAf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7680" cy="12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000099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3280" y="1767960"/>
            <a:ext cx="4424760" cy="2378160"/>
          </a:xfrm>
          <a:prstGeom prst="rect">
            <a:avLst/>
          </a:prstGeom>
        </p:spPr>
        <p:txBody>
          <a:bodyPr lIns="0" rIns="0" tIns="28080" bIns="0">
            <a:normAutofit/>
          </a:bodyPr>
          <a:p>
            <a:endParaRPr b="0" lang="en-US" sz="24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3280" y="4372560"/>
            <a:ext cx="4424760" cy="2378160"/>
          </a:xfrm>
          <a:prstGeom prst="rect">
            <a:avLst/>
          </a:prstGeom>
        </p:spPr>
        <p:txBody>
          <a:bodyPr lIns="0" rIns="0" tIns="28080" bIns="0">
            <a:normAutofit/>
          </a:bodyPr>
          <a:p>
            <a:endParaRPr b="0" lang="en-US" sz="24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49800" y="1767960"/>
            <a:ext cx="4424760" cy="4986360"/>
          </a:xfrm>
          <a:prstGeom prst="rect">
            <a:avLst/>
          </a:prstGeom>
        </p:spPr>
        <p:txBody>
          <a:bodyPr lIns="0" rIns="0" tIns="28080" bIns="0">
            <a:normAutofit/>
          </a:bodyPr>
          <a:p>
            <a:endParaRPr b="0" lang="en-US" sz="2400" spc="-1" strike="noStrike">
              <a:solidFill>
                <a:srgbClr val="ff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7680" cy="12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000099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3280" y="1767960"/>
            <a:ext cx="4424760" cy="4986360"/>
          </a:xfrm>
          <a:prstGeom prst="rect">
            <a:avLst/>
          </a:prstGeom>
        </p:spPr>
        <p:txBody>
          <a:bodyPr lIns="0" rIns="0" tIns="28080" bIns="0">
            <a:normAutofit/>
          </a:bodyPr>
          <a:p>
            <a:endParaRPr b="0" lang="en-US" sz="24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49800" y="1767960"/>
            <a:ext cx="4424760" cy="2378160"/>
          </a:xfrm>
          <a:prstGeom prst="rect">
            <a:avLst/>
          </a:prstGeom>
        </p:spPr>
        <p:txBody>
          <a:bodyPr lIns="0" rIns="0" tIns="28080" bIns="0">
            <a:normAutofit/>
          </a:bodyPr>
          <a:p>
            <a:endParaRPr b="0" lang="en-US" sz="24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49800" y="4372560"/>
            <a:ext cx="4424760" cy="2378160"/>
          </a:xfrm>
          <a:prstGeom prst="rect">
            <a:avLst/>
          </a:prstGeom>
        </p:spPr>
        <p:txBody>
          <a:bodyPr lIns="0" rIns="0" tIns="28080" bIns="0">
            <a:normAutofit/>
          </a:bodyPr>
          <a:p>
            <a:endParaRPr b="0" lang="en-US" sz="2400" spc="-1" strike="noStrike">
              <a:solidFill>
                <a:srgbClr val="ff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7680" cy="12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000099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3280" y="1767960"/>
            <a:ext cx="4424760" cy="2378160"/>
          </a:xfrm>
          <a:prstGeom prst="rect">
            <a:avLst/>
          </a:prstGeom>
        </p:spPr>
        <p:txBody>
          <a:bodyPr lIns="0" rIns="0" tIns="28080" bIns="0">
            <a:normAutofit/>
          </a:bodyPr>
          <a:p>
            <a:endParaRPr b="0" lang="en-US" sz="24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49800" y="1767960"/>
            <a:ext cx="4424760" cy="2378160"/>
          </a:xfrm>
          <a:prstGeom prst="rect">
            <a:avLst/>
          </a:prstGeom>
        </p:spPr>
        <p:txBody>
          <a:bodyPr lIns="0" rIns="0" tIns="28080" bIns="0">
            <a:normAutofit/>
          </a:bodyPr>
          <a:p>
            <a:endParaRPr b="0" lang="en-US" sz="24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3280" y="4372560"/>
            <a:ext cx="9067680" cy="2378160"/>
          </a:xfrm>
          <a:prstGeom prst="rect">
            <a:avLst/>
          </a:prstGeom>
        </p:spPr>
        <p:txBody>
          <a:bodyPr lIns="0" rIns="0" tIns="28080" bIns="0">
            <a:normAutofit/>
          </a:bodyPr>
          <a:p>
            <a:endParaRPr b="0" lang="en-US" sz="2400" spc="-1" strike="noStrike">
              <a:solidFill>
                <a:srgbClr val="ff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7680" cy="12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000" spc="-1" strike="noStrike">
                <a:solidFill>
                  <a:srgbClr val="000099"/>
                </a:solidFill>
                <a:latin typeface="Arial"/>
              </a:rPr>
              <a:t>Click to edit the title text format</a:t>
            </a:r>
            <a:endParaRPr b="0" lang="en-US" sz="4000" spc="-1" strike="noStrike">
              <a:solidFill>
                <a:srgbClr val="000099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280" y="1767960"/>
            <a:ext cx="9067680" cy="4986360"/>
          </a:xfrm>
          <a:prstGeom prst="rect">
            <a:avLst/>
          </a:prstGeom>
        </p:spPr>
        <p:txBody>
          <a:bodyPr lIns="0" rIns="0" tIns="28080" bIns="0">
            <a:normAutofit/>
          </a:bodyPr>
          <a:p>
            <a:pPr marL="342720" indent="-342720">
              <a:spcAft>
                <a:spcPts val="1412"/>
              </a:spcAft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ff0000"/>
              </a:solidFill>
              <a:latin typeface="Arial"/>
            </a:endParaRPr>
          </a:p>
          <a:p>
            <a:pPr lvl="1" marL="342720" indent="-342720">
              <a:spcAft>
                <a:spcPts val="1412"/>
              </a:spcAft>
              <a:buClr>
                <a:srgbClr val="000000"/>
              </a:buClr>
              <a:buFont typeface="Times New Roman"/>
              <a:buChar char="–"/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ff0000"/>
              </a:solidFill>
              <a:latin typeface="Arial"/>
            </a:endParaRPr>
          </a:p>
          <a:p>
            <a:pPr lvl="2" marL="342720" indent="-342720">
              <a:spcAft>
                <a:spcPts val="1412"/>
              </a:spcAft>
              <a:buClr>
                <a:srgbClr val="000000"/>
              </a:buClr>
              <a:buFont typeface="Times New Roman"/>
              <a:buChar char="•"/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0000"/>
              </a:solidFill>
              <a:latin typeface="Arial"/>
            </a:endParaRPr>
          </a:p>
          <a:p>
            <a:pPr lvl="3" marL="342720" indent="-342720">
              <a:spcAft>
                <a:spcPts val="1412"/>
              </a:spcAft>
              <a:buClr>
                <a:srgbClr val="000000"/>
              </a:buClr>
              <a:buFont typeface="Times New Roman"/>
              <a:buChar char="–"/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ff0000"/>
              </a:solidFill>
              <a:latin typeface="Arial"/>
            </a:endParaRPr>
          </a:p>
          <a:p>
            <a:pPr lvl="4" marL="342720" indent="-342720">
              <a:spcAft>
                <a:spcPts val="1412"/>
              </a:spcAft>
              <a:buClr>
                <a:srgbClr val="000000"/>
              </a:buClr>
              <a:buFont typeface="Times New Roman"/>
              <a:buChar char="»"/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ff0000"/>
              </a:solidFill>
              <a:latin typeface="Arial"/>
            </a:endParaRPr>
          </a:p>
          <a:p>
            <a:pPr lvl="5" marL="342720" indent="-342720">
              <a:spcAft>
                <a:spcPts val="1412"/>
              </a:spcAft>
              <a:buClr>
                <a:srgbClr val="000000"/>
              </a:buClr>
              <a:buFont typeface="Times New Roman"/>
              <a:buChar char="»"/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ff0000"/>
              </a:solidFill>
              <a:latin typeface="Arial"/>
            </a:endParaRPr>
          </a:p>
          <a:p>
            <a:pPr lvl="6" marL="342720" indent="-342720">
              <a:spcAft>
                <a:spcPts val="1412"/>
              </a:spcAft>
              <a:buClr>
                <a:srgbClr val="000000"/>
              </a:buClr>
              <a:buFont typeface="Times New Roman"/>
              <a:buChar char="»"/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503280" y="6886440"/>
            <a:ext cx="2346120" cy="51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3448080" y="6886440"/>
            <a:ext cx="3193920" cy="51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720" y="6886440"/>
            <a:ext cx="2345040" cy="5176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fld id="{521D57A6-8F54-4B8C-A561-11CD415AC99A}" type="slidenum">
              <a:rPr b="0" lang="cs-CZ" sz="13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452520" y="395280"/>
            <a:ext cx="9070920" cy="6456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2680" bIns="0" anchor="ctr"/>
          <a:p>
            <a:pPr algn="ctr">
              <a:lnSpc>
                <a:spcPct val="95000"/>
              </a:lnSpc>
            </a:pPr>
            <a:r>
              <a:rPr b="1" lang="cs-CZ" sz="3600" spc="-1" strike="noStrike">
                <a:solidFill>
                  <a:srgbClr val="000080"/>
                </a:solidFill>
                <a:latin typeface="Arial"/>
              </a:rPr>
              <a:t>GDPR a obec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5000"/>
              </a:lnSpc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5000"/>
              </a:lnSpc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5000"/>
              </a:lnSpc>
            </a:pPr>
            <a:r>
              <a:rPr b="1" lang="cs-CZ" sz="2400" spc="-1" strike="noStrike">
                <a:solidFill>
                  <a:srgbClr val="000080"/>
                </a:solidFill>
                <a:latin typeface="Arial"/>
              </a:rPr>
              <a:t>Praha 12. 3. 2018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5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5000"/>
              </a:lnSpc>
            </a:pPr>
            <a:r>
              <a:rPr b="1" lang="cs-CZ" sz="2400" spc="-1" strike="noStrike">
                <a:solidFill>
                  <a:srgbClr val="000080"/>
                </a:solidFill>
                <a:latin typeface="Arial"/>
              </a:rPr>
              <a:t>Mgr. Jan Vobořil, Ph.D.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4035600" y="5940360"/>
            <a:ext cx="1904760" cy="676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503280" y="9360"/>
            <a:ext cx="9070920" cy="126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8880" bIns="0" anchor="ctr"/>
          <a:p>
            <a:pPr algn="ctr">
              <a:lnSpc>
                <a:spcPct val="93000"/>
              </a:lnSpc>
            </a:pPr>
            <a:r>
              <a:rPr b="0" lang="cs-CZ" sz="4000" spc="-1" strike="noStrike">
                <a:solidFill>
                  <a:srgbClr val="000099"/>
                </a:solidFill>
                <a:latin typeface="Arial"/>
              </a:rPr>
              <a:t>Úkoly pověřence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503280" y="1135080"/>
            <a:ext cx="9070920" cy="642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080" bIns="0"/>
          <a:p>
            <a:pPr lvl="1" marL="399960">
              <a:lnSpc>
                <a:spcPct val="93000"/>
              </a:lnSpc>
              <a:spcAft>
                <a:spcPts val="1137"/>
              </a:spcAft>
            </a:pPr>
            <a:r>
              <a:rPr b="0" lang="cs-CZ" sz="2000" spc="-1" strike="noStrike">
                <a:solidFill>
                  <a:srgbClr val="ff0000"/>
                </a:solidFill>
                <a:latin typeface="Arial"/>
                <a:ea typeface="Microsoft YaHei"/>
              </a:rPr>
              <a:t>» 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Poskytování informací a poradenství o povinnostech – správcům, zpracovatelům, zaměstnancům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399960">
              <a:lnSpc>
                <a:spcPct val="93000"/>
              </a:lnSpc>
              <a:spcAft>
                <a:spcPts val="1137"/>
              </a:spcAft>
            </a:pPr>
            <a:r>
              <a:rPr b="0" lang="cs-CZ" sz="2000" spc="-1" strike="noStrike">
                <a:solidFill>
                  <a:srgbClr val="ff0000"/>
                </a:solidFill>
                <a:latin typeface="Arial"/>
                <a:ea typeface="Microsoft YaHei"/>
              </a:rPr>
              <a:t>» 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Průběžné m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onitorování souladu s Nařízením a dalšími předpisy týkajícími se OOÚ</a:t>
            </a:r>
            <a:r>
              <a:rPr b="0" lang="en-US" sz="2000" spc="-1" strike="noStrike">
                <a:solidFill>
                  <a:srgbClr val="ff0000"/>
                </a:solidFill>
                <a:latin typeface="Arial"/>
                <a:ea typeface="Microsoft YaHei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399960">
              <a:lnSpc>
                <a:spcPct val="93000"/>
              </a:lnSpc>
              <a:spcAft>
                <a:spcPts val="1137"/>
              </a:spcAft>
            </a:pPr>
            <a:r>
              <a:rPr b="0" lang="cs-CZ" sz="2000" spc="-1" strike="noStrike">
                <a:solidFill>
                  <a:srgbClr val="ff0000"/>
                </a:solidFill>
                <a:latin typeface="Arial"/>
                <a:ea typeface="Microsoft YaHei"/>
              </a:rPr>
              <a:t>» 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Zvyšování odborné přípravy osob, které se podílí na zpracování OÚ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399960">
              <a:lnSpc>
                <a:spcPct val="93000"/>
              </a:lnSpc>
              <a:spcAft>
                <a:spcPts val="1137"/>
              </a:spcAft>
            </a:pPr>
            <a:r>
              <a:rPr b="0" lang="cs-CZ" sz="2000" spc="-1" strike="noStrike">
                <a:solidFill>
                  <a:srgbClr val="ff0000"/>
                </a:solidFill>
                <a:latin typeface="Arial"/>
                <a:ea typeface="Microsoft YaHei"/>
              </a:rPr>
              <a:t>» 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Spolupráce s ÚOOÚ, působí jako kontaktní místo pro ÚOOÚ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399960">
              <a:lnSpc>
                <a:spcPct val="93000"/>
              </a:lnSpc>
              <a:spcAft>
                <a:spcPts val="1137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spcAft>
                <a:spcPts val="1412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spcAft>
                <a:spcPts val="1412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spcAft>
                <a:spcPts val="1412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spcAft>
                <a:spcPts val="1412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spcAft>
                <a:spcPts val="1412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spcAft>
                <a:spcPts val="1412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spcAft>
                <a:spcPts val="1412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3280" y="301680"/>
            <a:ext cx="9069480" cy="126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93000"/>
              </a:lnSpc>
            </a:pPr>
            <a:r>
              <a:rPr b="0" lang="cs-CZ" sz="4000" spc="-1" strike="noStrike">
                <a:solidFill>
                  <a:srgbClr val="000099"/>
                </a:solidFill>
                <a:latin typeface="Arial"/>
              </a:rPr>
              <a:t>Zabezpečení OÚ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503280" y="1768320"/>
            <a:ext cx="9069480" cy="498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080" bIns="0"/>
          <a:p>
            <a:pPr marL="342720" indent="-341280">
              <a:lnSpc>
                <a:spcPct val="93000"/>
              </a:lnSpc>
              <a:spcAft>
                <a:spcPts val="1412"/>
              </a:spcAft>
            </a:pPr>
            <a:r>
              <a:rPr b="0" lang="cs-CZ" sz="2400" spc="-1" strike="noStrike">
                <a:solidFill>
                  <a:srgbClr val="000000"/>
                </a:solidFill>
                <a:latin typeface="Arial"/>
              </a:rPr>
              <a:t>Správce i zpracovatel musí přijmout taková technická a organizační opatření, aby zajistili vysokou úroveň zabezpečení OÚ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1280">
              <a:lnSpc>
                <a:spcPct val="93000"/>
              </a:lnSpc>
              <a:spcAft>
                <a:spcPts val="1412"/>
              </a:spcAft>
            </a:pPr>
            <a:r>
              <a:rPr b="0" lang="cs-CZ" sz="2400" spc="-1" strike="noStrike">
                <a:solidFill>
                  <a:srgbClr val="000000"/>
                </a:solidFill>
                <a:latin typeface="Arial"/>
              </a:rPr>
              <a:t>Porušením zákona může být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55680" indent="-341280">
              <a:lnSpc>
                <a:spcPct val="93000"/>
              </a:lnSpc>
              <a:spcAft>
                <a:spcPts val="848"/>
              </a:spcAft>
              <a:buClr>
                <a:srgbClr val="ff0000"/>
              </a:buClr>
              <a:buFont typeface="Wingdings" charset="2"/>
              <a:buChar char="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Zneužití OÚ třetí osobou (např. hacknutí databází, krádež klientských spisů)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55680" indent="-341280">
              <a:lnSpc>
                <a:spcPct val="93000"/>
              </a:lnSpc>
              <a:spcAft>
                <a:spcPts val="848"/>
              </a:spcAft>
              <a:buClr>
                <a:srgbClr val="ff0000"/>
              </a:buClr>
              <a:buFont typeface="Wingdings" charset="2"/>
              <a:buChar char="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Zneužití údajů osobami, které k údajům mají přístup (např. zaměstnanci)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55680" indent="-341280">
              <a:lnSpc>
                <a:spcPct val="93000"/>
              </a:lnSpc>
              <a:spcAft>
                <a:spcPts val="848"/>
              </a:spcAft>
              <a:buClr>
                <a:srgbClr val="ff0000"/>
              </a:buClr>
              <a:buFont typeface="Wingdings" charset="2"/>
              <a:buChar char="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Sdělení údajů neoprávněné osobě (rodinní příslušníci, státní orgány, ztráta či nedostatečná likvidace spisu atd.)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41280">
              <a:lnSpc>
                <a:spcPct val="93000"/>
              </a:lnSpc>
              <a:spcAft>
                <a:spcPts val="1412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41280">
              <a:lnSpc>
                <a:spcPct val="93000"/>
              </a:lnSpc>
              <a:spcAft>
                <a:spcPts val="1412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41280">
              <a:lnSpc>
                <a:spcPct val="93000"/>
              </a:lnSpc>
              <a:spcAft>
                <a:spcPts val="1412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3280" y="301680"/>
            <a:ext cx="9069480" cy="126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93000"/>
              </a:lnSpc>
            </a:pPr>
            <a:r>
              <a:rPr b="0" lang="cs-CZ" sz="4000" spc="-1" strike="noStrike">
                <a:solidFill>
                  <a:srgbClr val="000099"/>
                </a:solidFill>
                <a:latin typeface="Arial"/>
              </a:rPr>
              <a:t>Zabezpečení OÚ II. 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503280" y="1768320"/>
            <a:ext cx="9069480" cy="568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080" bIns="0"/>
          <a:p>
            <a:pPr marL="342720" indent="-341280">
              <a:lnSpc>
                <a:spcPct val="93000"/>
              </a:lnSpc>
              <a:spcAft>
                <a:spcPts val="1412"/>
              </a:spcAft>
            </a:pPr>
            <a:r>
              <a:rPr b="0" lang="cs-CZ" sz="2400" spc="-1" strike="noStrike">
                <a:solidFill>
                  <a:srgbClr val="000000"/>
                </a:solidFill>
                <a:latin typeface="Arial"/>
              </a:rPr>
              <a:t>Nastavení zabezpečení v závislosti na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55680" indent="-341280">
              <a:lnSpc>
                <a:spcPct val="93000"/>
              </a:lnSpc>
              <a:spcAft>
                <a:spcPts val="848"/>
              </a:spcAft>
              <a:buClr>
                <a:srgbClr val="ff0000"/>
              </a:buClr>
              <a:buFont typeface="Wingdings" charset="2"/>
              <a:buChar char="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stavu techniky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55680" indent="-341280">
              <a:lnSpc>
                <a:spcPct val="93000"/>
              </a:lnSpc>
              <a:spcAft>
                <a:spcPts val="848"/>
              </a:spcAft>
              <a:buClr>
                <a:srgbClr val="ff0000"/>
              </a:buClr>
              <a:buFont typeface="Wingdings" charset="2"/>
              <a:buChar char="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nákladům na provedení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55680" indent="-341280">
              <a:lnSpc>
                <a:spcPct val="93000"/>
              </a:lnSpc>
              <a:spcAft>
                <a:spcPts val="848"/>
              </a:spcAft>
              <a:buClr>
                <a:srgbClr val="ff0000"/>
              </a:buClr>
              <a:buFont typeface="Wingdings" charset="2"/>
              <a:buChar char="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povaze, rozsahu, kontextu a účelům zpracování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55680" indent="-341280">
              <a:lnSpc>
                <a:spcPct val="93000"/>
              </a:lnSpc>
              <a:spcAft>
                <a:spcPts val="848"/>
              </a:spcAft>
              <a:buClr>
                <a:srgbClr val="ff0000"/>
              </a:buClr>
              <a:buFont typeface="Wingdings" charset="2"/>
              <a:buChar char="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rizicích (pravděpodobnost zneužití + dopad do práv a svobod)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41280">
              <a:lnSpc>
                <a:spcPct val="93000"/>
              </a:lnSpc>
              <a:spcAft>
                <a:spcPts val="1412"/>
              </a:spcAft>
            </a:pPr>
            <a:r>
              <a:rPr b="0" lang="cs-CZ" sz="2400" spc="-1" strike="noStrike">
                <a:solidFill>
                  <a:srgbClr val="000000"/>
                </a:solidFill>
                <a:latin typeface="Arial"/>
              </a:rPr>
              <a:t>V závislosti na rizicích může být v různé míře potřebné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55680" indent="-341280">
              <a:lnSpc>
                <a:spcPct val="93000"/>
              </a:lnSpc>
              <a:spcAft>
                <a:spcPts val="848"/>
              </a:spcAft>
              <a:buClr>
                <a:srgbClr val="ff0000"/>
              </a:buClr>
              <a:buFont typeface="Wingdings" charset="2"/>
              <a:buChar char="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data pseudonymizovat či šifrovat (zejména na externích zařízeních – např. notebooky apod.) – může mít vliv třeba na povinnost oznamovat incidenty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55680" indent="-341280">
              <a:lnSpc>
                <a:spcPct val="93000"/>
              </a:lnSpc>
              <a:spcAft>
                <a:spcPts val="848"/>
              </a:spcAft>
              <a:buClr>
                <a:srgbClr val="ff0000"/>
              </a:buClr>
              <a:buFont typeface="Wingdings" charset="2"/>
              <a:buChar char="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zajišťovat důvěrnost, dostupnost a odolnost systémů a zpracování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55680" indent="-341280">
              <a:lnSpc>
                <a:spcPct val="93000"/>
              </a:lnSpc>
              <a:spcAft>
                <a:spcPts val="848"/>
              </a:spcAft>
              <a:buClr>
                <a:srgbClr val="ff0000"/>
              </a:buClr>
              <a:buFont typeface="Wingdings" charset="2"/>
              <a:buChar char="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v případě fyzických či technických incidentů být schopen data obnovit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55680" indent="-341280">
              <a:lnSpc>
                <a:spcPct val="93000"/>
              </a:lnSpc>
              <a:spcAft>
                <a:spcPts val="848"/>
              </a:spcAft>
              <a:buClr>
                <a:srgbClr val="ff0000"/>
              </a:buClr>
              <a:buFont typeface="Wingdings" charset="2"/>
              <a:buChar char="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pravidelné testování, posuzování a hodnocení přijatých opatření pro zajištění bezpečnosti zpracování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41280">
              <a:lnSpc>
                <a:spcPct val="93000"/>
              </a:lnSpc>
              <a:spcAft>
                <a:spcPts val="1412"/>
              </a:spcAft>
            </a:pPr>
            <a:r>
              <a:rPr b="0" lang="cs-CZ" sz="2400" spc="-1" strike="noStrike">
                <a:solidFill>
                  <a:srgbClr val="000000"/>
                </a:solidFill>
                <a:latin typeface="Arial"/>
              </a:rPr>
              <a:t>Povinnost hlásit incidenty (ÚOOÚ, SÚ)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55680" indent="-341280">
              <a:lnSpc>
                <a:spcPct val="93000"/>
              </a:lnSpc>
              <a:spcAft>
                <a:spcPts val="848"/>
              </a:spcAf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1280">
              <a:lnSpc>
                <a:spcPct val="93000"/>
              </a:lnSpc>
              <a:spcAft>
                <a:spcPts val="1412"/>
              </a:spcAf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1280">
              <a:lnSpc>
                <a:spcPct val="93000"/>
              </a:lnSpc>
              <a:spcAft>
                <a:spcPts val="1412"/>
              </a:spcAf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3280" y="9360"/>
            <a:ext cx="9070920" cy="126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8880" bIns="0" anchor="ctr"/>
          <a:p>
            <a:pPr algn="ctr">
              <a:lnSpc>
                <a:spcPct val="93000"/>
              </a:lnSpc>
            </a:pPr>
            <a:r>
              <a:rPr b="0" lang="cs-CZ" sz="4000" spc="-1" strike="noStrike">
                <a:solidFill>
                  <a:srgbClr val="000099"/>
                </a:solidFill>
                <a:latin typeface="Arial"/>
              </a:rPr>
              <a:t>Sankce a náhrada újmy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3280" y="1135080"/>
            <a:ext cx="9070920" cy="642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080" bIns="0"/>
          <a:p>
            <a:pPr lvl="1" marL="399960">
              <a:lnSpc>
                <a:spcPct val="93000"/>
              </a:lnSpc>
              <a:spcAft>
                <a:spcPts val="1137"/>
              </a:spcAft>
            </a:pPr>
            <a:r>
              <a:rPr b="0" lang="cs-CZ" sz="2000" spc="-1" strike="noStrike">
                <a:solidFill>
                  <a:srgbClr val="ff0000"/>
                </a:solidFill>
                <a:latin typeface="Arial"/>
                <a:ea typeface="Microsoft YaHei"/>
              </a:rPr>
              <a:t>» 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Nastupují v případech porušení povinností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399960">
              <a:lnSpc>
                <a:spcPct val="93000"/>
              </a:lnSpc>
              <a:spcAft>
                <a:spcPts val="1137"/>
              </a:spcAft>
            </a:pPr>
            <a:r>
              <a:rPr b="0" lang="cs-CZ" sz="2000" spc="-1" strike="noStrike">
                <a:solidFill>
                  <a:srgbClr val="ff0000"/>
                </a:solidFill>
                <a:latin typeface="Arial"/>
                <a:ea typeface="Microsoft YaHei"/>
              </a:rPr>
              <a:t>» 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čl. 82 – náhrada škody a nemajetkové újmy pro SÚ ze strany správce či zpracovatele -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399960">
              <a:lnSpc>
                <a:spcPct val="93000"/>
              </a:lnSpc>
              <a:spcAft>
                <a:spcPts val="1137"/>
              </a:spcAft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» čl. 83 – úprava sankcí za porušení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399960">
              <a:lnSpc>
                <a:spcPct val="93000"/>
              </a:lnSpc>
              <a:spcAft>
                <a:spcPts val="1137"/>
              </a:spcAft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» Ukládání sankcí - účinné, přiměřené a odrazující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799920">
              <a:lnSpc>
                <a:spcPct val="93000"/>
              </a:lnSpc>
              <a:spcAft>
                <a:spcPts val="848"/>
              </a:spcAft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» až 20 mil Euro či 4% ročního celosvětového obratu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399960">
              <a:lnSpc>
                <a:spcPct val="93000"/>
              </a:lnSpc>
              <a:spcAft>
                <a:spcPts val="1137"/>
              </a:spcAft>
            </a:pPr>
            <a:r>
              <a:rPr b="0" lang="cs-CZ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» 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čl. 83 odst. 7 státy mohou stanovit v jakém rozsahu se pokuty vztahují na orgány veřejné moci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799920">
              <a:lnSpc>
                <a:spcPct val="93000"/>
              </a:lnSpc>
              <a:spcAft>
                <a:spcPts val="848"/>
              </a:spcAft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Dle návrhu implementačního zákona 10 mil Kč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399960">
              <a:lnSpc>
                <a:spcPct val="93000"/>
              </a:lnSpc>
              <a:spcAft>
                <a:spcPts val="1137"/>
              </a:spcAft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» Vedle sankcí je třeba počítat i s nápravnými opatřeními, náklady spojenými s dosažením souladu s právními předpisy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spcAft>
                <a:spcPts val="1412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spcAft>
                <a:spcPts val="1412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spcAft>
                <a:spcPts val="1412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spcAft>
                <a:spcPts val="1412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spcAft>
                <a:spcPts val="1412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spcAft>
                <a:spcPts val="1412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spcAft>
                <a:spcPts val="1412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3280" y="54000"/>
            <a:ext cx="9070920" cy="126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2"/>
          <p:cNvSpPr/>
          <p:nvPr/>
        </p:nvSpPr>
        <p:spPr>
          <a:xfrm>
            <a:off x="503280" y="1135080"/>
            <a:ext cx="9070920" cy="642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080" bIns="0"/>
          <a:p>
            <a:pPr lvl="1" marL="399960" algn="ctr">
              <a:lnSpc>
                <a:spcPct val="93000"/>
              </a:lnSpc>
              <a:spcAft>
                <a:spcPts val="1137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399960" algn="ctr">
              <a:lnSpc>
                <a:spcPct val="93000"/>
              </a:lnSpc>
              <a:spcAft>
                <a:spcPts val="1137"/>
              </a:spcAft>
            </a:pPr>
            <a:r>
              <a:rPr b="0" lang="cs-CZ" sz="2800" spc="-1" strike="noStrike">
                <a:solidFill>
                  <a:srgbClr val="ff0000"/>
                </a:solidFill>
                <a:latin typeface="Arial"/>
                <a:ea typeface="Microsoft YaHei"/>
              </a:rPr>
              <a:t>Děkuji za pozornost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399960" algn="ctr">
              <a:lnSpc>
                <a:spcPct val="93000"/>
              </a:lnSpc>
              <a:spcAft>
                <a:spcPts val="1137"/>
              </a:spcAft>
            </a:pPr>
            <a:r>
              <a:rPr b="0" lang="cs-CZ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voboril@iure.org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spcAft>
                <a:spcPts val="1412"/>
              </a:spcAf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spcAft>
                <a:spcPts val="1412"/>
              </a:spcAf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spcAft>
                <a:spcPts val="1412"/>
              </a:spcAf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spcAft>
                <a:spcPts val="1412"/>
              </a:spcAf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spcAft>
                <a:spcPts val="1412"/>
              </a:spcAf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spcAft>
                <a:spcPts val="1412"/>
              </a:spcAf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503280" y="301680"/>
            <a:ext cx="9069480" cy="126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93000"/>
              </a:lnSpc>
            </a:pPr>
            <a:r>
              <a:rPr b="0" lang="cs-CZ" sz="4000" spc="-1" strike="noStrike">
                <a:solidFill>
                  <a:srgbClr val="000099"/>
                </a:solidFill>
                <a:latin typeface="Arial"/>
              </a:rPr>
              <a:t>GDPR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360360" y="1908000"/>
            <a:ext cx="9069480" cy="5540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080" bIns="0"/>
          <a:p>
            <a:pPr marL="342720" indent="-341280">
              <a:lnSpc>
                <a:spcPct val="93000"/>
              </a:lnSpc>
              <a:spcAft>
                <a:spcPts val="1412"/>
              </a:spcAft>
            </a:pPr>
            <a:r>
              <a:rPr b="0" lang="cs-CZ" sz="2400" spc="-1" strike="noStrike">
                <a:solidFill>
                  <a:srgbClr val="ff0000"/>
                </a:solidFill>
                <a:latin typeface="Arial"/>
              </a:rPr>
              <a:t>Jaké změny přicházejí s GDPR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1280">
              <a:lnSpc>
                <a:spcPct val="93000"/>
              </a:lnSpc>
              <a:spcAft>
                <a:spcPts val="1412"/>
              </a:spcAf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1280">
              <a:lnSpc>
                <a:spcPct val="93000"/>
              </a:lnSpc>
              <a:spcAft>
                <a:spcPts val="1412"/>
              </a:spcAf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1280">
              <a:lnSpc>
                <a:spcPct val="93000"/>
              </a:lnSpc>
              <a:spcAft>
                <a:spcPts val="1412"/>
              </a:spcAft>
            </a:pPr>
            <a:r>
              <a:rPr b="0" lang="cs-CZ" sz="2000" spc="-1" strike="noStrike">
                <a:solidFill>
                  <a:srgbClr val="ff0000"/>
                </a:solidFill>
                <a:latin typeface="Arial"/>
              </a:rPr>
              <a:t>Ve formě právní regulace               V obsahu právní úpravy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41280">
              <a:lnSpc>
                <a:spcPct val="93000"/>
              </a:lnSpc>
              <a:spcAft>
                <a:spcPts val="1412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41280">
              <a:lnSpc>
                <a:spcPct val="93000"/>
              </a:lnSpc>
              <a:spcAft>
                <a:spcPts val="1412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41280">
              <a:lnSpc>
                <a:spcPct val="93000"/>
              </a:lnSpc>
              <a:spcAft>
                <a:spcPts val="1412"/>
              </a:spcAft>
            </a:pPr>
            <a:r>
              <a:rPr b="0" lang="cs-CZ" sz="2000" spc="-1" strike="noStrike">
                <a:solidFill>
                  <a:srgbClr val="ff0000"/>
                </a:solidFill>
                <a:latin typeface="Arial"/>
              </a:rPr>
              <a:t>                 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41280">
              <a:lnSpc>
                <a:spcPct val="93000"/>
              </a:lnSpc>
              <a:spcAft>
                <a:spcPts val="1412"/>
              </a:spcAft>
            </a:pPr>
            <a:r>
              <a:rPr b="0" lang="cs-CZ" sz="2000" spc="-1" strike="noStrike">
                <a:solidFill>
                  <a:srgbClr val="ff0000"/>
                </a:solidFill>
                <a:latin typeface="Arial"/>
              </a:rPr>
              <a:t>         </a:t>
            </a:r>
            <a:r>
              <a:rPr b="0" lang="cs-CZ" sz="2000" spc="-1" strike="noStrike">
                <a:solidFill>
                  <a:srgbClr val="ff0000"/>
                </a:solidFill>
                <a:latin typeface="Arial"/>
              </a:rPr>
              <a:t>Nová práva a povinnosti                Stará práva a povinnosti nově upravená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2" name="Line 3"/>
          <p:cNvCxnSpPr/>
          <p:nvPr/>
        </p:nvCxnSpPr>
        <p:spPr>
          <a:xfrm>
            <a:off x="2376000" y="2313000"/>
            <a:ext cx="2520" cy="721440"/>
          </a:xfrm>
          <a:prstGeom prst="straightConnector1">
            <a:avLst/>
          </a:prstGeom>
          <a:ln w="38160">
            <a:solidFill>
              <a:srgbClr val="ff0000"/>
            </a:solidFill>
            <a:miter/>
            <a:tailEnd len="med" type="triangle" w="med"/>
          </a:ln>
        </p:spPr>
      </p:cxn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 rot="18000000">
            <a:off x="4039200" y="1927440"/>
            <a:ext cx="323640" cy="1401840"/>
          </a:xfrm>
          <a:prstGeom prst="rect">
            <a:avLst/>
          </a:prstGeom>
          <a:ln>
            <a:noFill/>
          </a:ln>
        </p:spPr>
      </p:pic>
      <p:pic>
        <p:nvPicPr>
          <p:cNvPr id="54" name="" descr=""/>
          <p:cNvPicPr/>
          <p:nvPr/>
        </p:nvPicPr>
        <p:blipFill>
          <a:blip r:embed="rId2"/>
          <a:stretch/>
        </p:blipFill>
        <p:spPr>
          <a:xfrm rot="5640000">
            <a:off x="3303000" y="3819240"/>
            <a:ext cx="1370160" cy="1398600"/>
          </a:xfrm>
          <a:prstGeom prst="rect">
            <a:avLst/>
          </a:prstGeom>
          <a:ln>
            <a:noFill/>
          </a:ln>
        </p:spPr>
      </p:pic>
      <p:pic>
        <p:nvPicPr>
          <p:cNvPr id="55" name="" descr=""/>
          <p:cNvPicPr/>
          <p:nvPr/>
        </p:nvPicPr>
        <p:blipFill>
          <a:blip r:embed="rId3"/>
          <a:stretch/>
        </p:blipFill>
        <p:spPr>
          <a:xfrm>
            <a:off x="5867280" y="3898800"/>
            <a:ext cx="1212840" cy="1236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503280" y="301680"/>
            <a:ext cx="9070920" cy="126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8880" bIns="0" anchor="ctr"/>
          <a:p>
            <a:pPr algn="ctr">
              <a:lnSpc>
                <a:spcPct val="93000"/>
              </a:lnSpc>
            </a:pPr>
            <a:r>
              <a:rPr b="0" lang="cs-CZ" sz="4000" spc="-1" strike="noStrike">
                <a:solidFill>
                  <a:srgbClr val="000099"/>
                </a:solidFill>
                <a:latin typeface="Arial"/>
              </a:rPr>
              <a:t>Hlavní novinky v obsahu právní úpravy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534960" y="1457280"/>
            <a:ext cx="9070920" cy="642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080" bIns="0"/>
          <a:p>
            <a:pPr>
              <a:lnSpc>
                <a:spcPct val="93000"/>
              </a:lnSpc>
              <a:spcAft>
                <a:spcPts val="1412"/>
              </a:spcAft>
            </a:pPr>
            <a:r>
              <a:rPr b="0" lang="cs-CZ" sz="2000" spc="-1" strike="noStrike">
                <a:solidFill>
                  <a:srgbClr val="ff0000"/>
                </a:solidFill>
                <a:latin typeface="Arial"/>
              </a:rPr>
              <a:t>» 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úprava způsobů komunikace se SÚ (čl. 12 – ve vazbě na čl. 13, 14, 15-22, ad.)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spcAft>
                <a:spcPts val="1412"/>
              </a:spcAft>
            </a:pPr>
            <a:r>
              <a:rPr b="0" lang="cs-CZ" sz="2000" spc="-1" strike="noStrike">
                <a:solidFill>
                  <a:srgbClr val="ff0000"/>
                </a:solidFill>
                <a:latin typeface="Arial"/>
              </a:rPr>
              <a:t>» 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právo na omezení zpracování údajů (čl. 18 GDPR)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spcAft>
                <a:spcPts val="1412"/>
              </a:spcAft>
            </a:pPr>
            <a:r>
              <a:rPr b="0" lang="cs-CZ" sz="2000" spc="-1" strike="noStrike">
                <a:solidFill>
                  <a:srgbClr val="ff0000"/>
                </a:solidFill>
                <a:latin typeface="Arial"/>
              </a:rPr>
              <a:t>» 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právo na přenositelnost údajů (čl. 20 GDPR)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spcAft>
                <a:spcPts val="1412"/>
              </a:spcAft>
            </a:pPr>
            <a:r>
              <a:rPr b="0" lang="cs-CZ" sz="2000" spc="-1" strike="noStrike">
                <a:solidFill>
                  <a:srgbClr val="ff0000"/>
                </a:solidFill>
                <a:latin typeface="Arial"/>
              </a:rPr>
              <a:t>» 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právo vznést námitku proti zpracování osobních údajů (čl. 21 GDPR)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spcAft>
                <a:spcPts val="1412"/>
              </a:spcAft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» vedení záznamů o činnostech zpracování (čl. 30 GDPR) x zrušena registrační povinnost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spcAft>
                <a:spcPts val="1412"/>
              </a:spcAft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» povinné ohlašování případů porušení zabezpečení OÚ – (čl. 33 a 34 GDPR)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spcAft>
                <a:spcPts val="1412"/>
              </a:spcAft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» posouzení vlivu na ochranu OÚ (čl. 35 GDPR)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spcAft>
                <a:spcPts val="1412"/>
              </a:spcAft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» pověřenec ochrany osobních údajů (DPO) – (čl. 37 - 39 GDPR)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spcAft>
                <a:spcPts val="1412"/>
              </a:spcAft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» sankce a náhrada újmy (čl. 82+83+84 GDPR)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spcAft>
                <a:spcPts val="1412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spcAft>
                <a:spcPts val="1412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spcAft>
                <a:spcPts val="1412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503280" y="301680"/>
            <a:ext cx="9069480" cy="126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93000"/>
              </a:lnSpc>
            </a:pPr>
            <a:r>
              <a:rPr b="0" lang="cs-CZ" sz="4000" spc="-1" strike="noStrike">
                <a:solidFill>
                  <a:srgbClr val="000099"/>
                </a:solidFill>
                <a:latin typeface="Arial"/>
              </a:rPr>
              <a:t>Právní důvod zpracování OÚ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507960" y="1374840"/>
            <a:ext cx="9069480" cy="588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080" bIns="0"/>
          <a:p>
            <a:pPr lvl="1" marL="399960">
              <a:lnSpc>
                <a:spcPct val="93000"/>
              </a:lnSpc>
              <a:spcAft>
                <a:spcPts val="1137"/>
              </a:spcAft>
            </a:pPr>
            <a:r>
              <a:rPr b="0" lang="cs-CZ" sz="2000" spc="-1" strike="noStrike">
                <a:solidFill>
                  <a:srgbClr val="ff0000"/>
                </a:solidFill>
                <a:latin typeface="Arial"/>
                <a:ea typeface="Microsoft YaHei"/>
              </a:rPr>
              <a:t>» 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Každé zpracování OÚ musí být založeno na některém z právních důvodů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399960">
              <a:lnSpc>
                <a:spcPct val="93000"/>
              </a:lnSpc>
              <a:spcAft>
                <a:spcPts val="1137"/>
              </a:spcAft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» Dnes koncept ZOOÚ </a:t>
            </a:r>
            <a:r>
              <a:rPr b="1" lang="cs-CZ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souhlas x výjimky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399960">
              <a:lnSpc>
                <a:spcPct val="93000"/>
              </a:lnSpc>
              <a:spcAft>
                <a:spcPts val="1137"/>
              </a:spcAft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»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Fakticky dle směrnice i GDPR je souhlas jedním z rovnocenných důvodů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399960">
              <a:lnSpc>
                <a:spcPct val="93000"/>
              </a:lnSpc>
              <a:spcAft>
                <a:spcPts val="1137"/>
              </a:spcAft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» Důvody zpracování: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312560" indent="-514080">
              <a:lnSpc>
                <a:spcPct val="93000"/>
              </a:lnSpc>
              <a:spcAft>
                <a:spcPts val="848"/>
              </a:spcAft>
              <a:buClr>
                <a:srgbClr val="000000"/>
              </a:buClr>
              <a:buFont typeface="Arial"/>
              <a:buAutoNum type="arabicPeriod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Microsoft YaHei"/>
              </a:rPr>
              <a:t>Subjekt údajů udělil souhlas se zpracováním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312560" indent="-514080">
              <a:lnSpc>
                <a:spcPct val="93000"/>
              </a:lnSpc>
              <a:spcAft>
                <a:spcPts val="848"/>
              </a:spcAft>
              <a:buClr>
                <a:srgbClr val="000000"/>
              </a:buClr>
              <a:buFont typeface="Arial"/>
              <a:buAutoNum type="arabicPeriod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Microsoft YaHei"/>
              </a:rPr>
              <a:t>Zpracování je nutné pro dodržení právní povinnosti správce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312560" indent="-514080">
              <a:lnSpc>
                <a:spcPct val="93000"/>
              </a:lnSpc>
              <a:spcAft>
                <a:spcPts val="848"/>
              </a:spcAft>
              <a:buClr>
                <a:srgbClr val="000000"/>
              </a:buClr>
              <a:buFont typeface="Arial"/>
              <a:buAutoNum type="arabicPeriod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Microsoft YaHei"/>
              </a:rPr>
              <a:t>Zpracování je nezbytné pro plnění úkolu veřejného zájmu nebo při výkonu veřejné moci, kterým je pověřen správce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312560" indent="-514080">
              <a:lnSpc>
                <a:spcPct val="93000"/>
              </a:lnSpc>
              <a:spcAft>
                <a:spcPts val="848"/>
              </a:spcAft>
              <a:buClr>
                <a:srgbClr val="000000"/>
              </a:buClr>
              <a:buFont typeface="Arial"/>
              <a:buAutoNum type="arabicPeriod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Microsoft YaHei"/>
              </a:rPr>
              <a:t>Zpracování je nezbytné pro plnění nebo uzavření smlouvy, jejíž stranou je SÚ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312560" indent="-514080">
              <a:lnSpc>
                <a:spcPct val="93000"/>
              </a:lnSpc>
              <a:spcAft>
                <a:spcPts val="848"/>
              </a:spcAft>
              <a:buClr>
                <a:srgbClr val="000000"/>
              </a:buClr>
              <a:buFont typeface="Arial"/>
              <a:buAutoNum type="arabicPeriod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Microsoft YaHei"/>
              </a:rPr>
              <a:t>Zpracování je nezbytné pro ochranu životně důležitých zájmů SÚ a tento nemůže vyslovit souhlas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312560" indent="-514080">
              <a:lnSpc>
                <a:spcPct val="93000"/>
              </a:lnSpc>
              <a:spcAft>
                <a:spcPts val="848"/>
              </a:spcAft>
              <a:buClr>
                <a:srgbClr val="000000"/>
              </a:buClr>
              <a:buFont typeface="Arial"/>
              <a:buAutoNum type="arabicPeriod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Microsoft YaHei"/>
              </a:rPr>
              <a:t>Zpracování je nezbytné pro ochranu práv a právem chráněných zájmů správce, příjemce nebo jiné dotčené osoby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399960">
              <a:lnSpc>
                <a:spcPct val="93000"/>
              </a:lnSpc>
              <a:spcAft>
                <a:spcPts val="1137"/>
              </a:spcAft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»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Samostatným důvodem už není, že se jedná o oprávněně zveřejněné OÚ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399960">
              <a:lnSpc>
                <a:spcPct val="93000"/>
              </a:lnSpc>
              <a:spcAft>
                <a:spcPts val="1137"/>
              </a:spcAft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»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Právní důvody nelze dodatečně měnit (např. uplatnit ochranu práv správce, když je problém s platností souhlasu)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399960">
              <a:lnSpc>
                <a:spcPct val="93000"/>
              </a:lnSpc>
              <a:spcAft>
                <a:spcPts val="1137"/>
              </a:spcAft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»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Zvláštní kategorie údajů – zpracování zakázáno – výjimky čl. 9 odst. 2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399960">
              <a:lnSpc>
                <a:spcPct val="93000"/>
              </a:lnSpc>
              <a:spcAft>
                <a:spcPts val="1137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399960">
              <a:lnSpc>
                <a:spcPct val="93000"/>
              </a:lnSpc>
              <a:spcAft>
                <a:spcPts val="1137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41280" algn="ctr">
              <a:lnSpc>
                <a:spcPct val="93000"/>
              </a:lnSpc>
              <a:spcAft>
                <a:spcPts val="1412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41280">
              <a:lnSpc>
                <a:spcPct val="93000"/>
              </a:lnSpc>
              <a:spcAft>
                <a:spcPts val="1412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41280">
              <a:lnSpc>
                <a:spcPct val="93000"/>
              </a:lnSpc>
              <a:spcAft>
                <a:spcPts val="1412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503280" y="9360"/>
            <a:ext cx="9070920" cy="126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8880" bIns="0" anchor="ctr"/>
          <a:p>
            <a:pPr algn="ctr">
              <a:lnSpc>
                <a:spcPct val="93000"/>
              </a:lnSpc>
            </a:pPr>
            <a:r>
              <a:rPr b="0" lang="cs-CZ" sz="4000" spc="-1" strike="noStrike">
                <a:solidFill>
                  <a:srgbClr val="000099"/>
                </a:solidFill>
                <a:latin typeface="Arial"/>
              </a:rPr>
              <a:t>Vedení záznamů o činnostech zpracování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503280" y="1135080"/>
            <a:ext cx="9070920" cy="642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080" bIns="0"/>
          <a:p>
            <a:pPr>
              <a:lnSpc>
                <a:spcPct val="93000"/>
              </a:lnSpc>
              <a:spcAft>
                <a:spcPts val="1412"/>
              </a:spcAft>
            </a:pPr>
            <a:r>
              <a:rPr b="0" lang="cs-CZ" sz="2400" spc="-1" strike="noStrike">
                <a:solidFill>
                  <a:srgbClr val="000000"/>
                </a:solidFill>
                <a:latin typeface="Arial"/>
              </a:rPr>
              <a:t>(čl. 30)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spcAft>
                <a:spcPts val="1412"/>
              </a:spcAft>
              <a:buClr>
                <a:srgbClr val="ff0000"/>
              </a:buClr>
              <a:buSzPct val="45000"/>
              <a:buFont typeface="Wingdings" charset="2"/>
              <a:buChar char=""/>
            </a:pPr>
            <a:r>
              <a:rPr b="0" lang="cs-CZ" sz="2400" spc="-1" strike="noStrike">
                <a:solidFill>
                  <a:srgbClr val="000000"/>
                </a:solidFill>
                <a:latin typeface="Arial"/>
              </a:rPr>
              <a:t>Kdy se vedou povinné záznamy: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399960">
              <a:lnSpc>
                <a:spcPct val="93000"/>
              </a:lnSpc>
              <a:spcAft>
                <a:spcPts val="1137"/>
              </a:spcAft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1) organizace s více než 250 zaměstnanci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399960">
              <a:lnSpc>
                <a:spcPct val="93000"/>
              </a:lnSpc>
              <a:spcAft>
                <a:spcPts val="1137"/>
              </a:spcAft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2) další organizace za podmínek že: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083960" indent="-285480">
              <a:lnSpc>
                <a:spcPct val="93000"/>
              </a:lnSpc>
              <a:spcAft>
                <a:spcPts val="848"/>
              </a:spcAft>
              <a:buClr>
                <a:srgbClr val="ff0000"/>
              </a:buClr>
              <a:buSzPct val="62000"/>
              <a:buFont typeface="Wingdings" charset="2"/>
              <a:buChar char=""/>
            </a:pPr>
            <a:r>
              <a:rPr b="0" lang="cs-CZ" sz="1600" spc="-1" strike="noStrike">
                <a:solidFill>
                  <a:srgbClr val="000000"/>
                </a:solidFill>
                <a:latin typeface="Arial"/>
                <a:ea typeface="Microsoft YaHei"/>
              </a:rPr>
              <a:t>Je zde riziko při zpracování pro práva  a svobody SÚ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083960" indent="-285480">
              <a:lnSpc>
                <a:spcPct val="93000"/>
              </a:lnSpc>
              <a:spcAft>
                <a:spcPts val="848"/>
              </a:spcAft>
              <a:buClr>
                <a:srgbClr val="ff0000"/>
              </a:buClr>
              <a:buSzPct val="62000"/>
              <a:buFont typeface="Wingdings" charset="2"/>
              <a:buChar char=""/>
            </a:pPr>
            <a:r>
              <a:rPr b="0" lang="cs-CZ" sz="1600" spc="-1" strike="noStrike">
                <a:solidFill>
                  <a:srgbClr val="000000"/>
                </a:solidFill>
                <a:latin typeface="Arial"/>
                <a:ea typeface="Microsoft YaHei"/>
              </a:rPr>
              <a:t>Nejde pouze o příležitostné zpracování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083960" indent="-285480">
              <a:lnSpc>
                <a:spcPct val="93000"/>
              </a:lnSpc>
              <a:spcAft>
                <a:spcPts val="848"/>
              </a:spcAft>
              <a:buClr>
                <a:srgbClr val="ff0000"/>
              </a:buClr>
              <a:buSzPct val="62000"/>
              <a:buFont typeface="Wingdings" charset="2"/>
              <a:buChar char=""/>
            </a:pPr>
            <a:r>
              <a:rPr b="0" lang="cs-CZ" sz="1600" spc="-1" strike="noStrike">
                <a:solidFill>
                  <a:srgbClr val="000000"/>
                </a:solidFill>
                <a:latin typeface="Arial"/>
                <a:ea typeface="Microsoft YaHei"/>
              </a:rPr>
              <a:t>Zpracovávají se zvláštní kategorie údajů dle čl. 9 nebo údaje o rozsudcích v trestních věcech dle čl. 10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spcAft>
                <a:spcPts val="1412"/>
              </a:spcAft>
              <a:buClr>
                <a:srgbClr val="ff0000"/>
              </a:buClr>
              <a:buSzPct val="45000"/>
              <a:buFont typeface="Wingdings" charset="2"/>
              <a:buChar char="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Zdroje: Registr práv a povinností, přehledy zákonů dle IZ,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spcAft>
                <a:spcPts val="1412"/>
              </a:spcAft>
              <a:buClr>
                <a:srgbClr val="ff0000"/>
              </a:buClr>
              <a:buSzPct val="45000"/>
              <a:buFont typeface="Wingdings" charset="2"/>
              <a:buChar char="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V záznamech o činnostech zpracován jsou údaje o správci, účely, kategorie SÚ, příjemci, informace o předání OÚ do třetí země, lhůty pro výmaz, obecný popis technických, bezpečnostních a organizačních opatření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spcAft>
                <a:spcPts val="1412"/>
              </a:spcAft>
              <a:buClr>
                <a:srgbClr val="ff0000"/>
              </a:buClr>
              <a:buSzPct val="45000"/>
              <a:buFont typeface="Wingdings" charset="2"/>
              <a:buChar char="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Záznamy se na požádání poskytnou dozorovému úřadu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spcAft>
                <a:spcPts val="1412"/>
              </a:spcAft>
              <a:buClr>
                <a:srgbClr val="ff0000"/>
              </a:buClr>
              <a:buSzPct val="45000"/>
              <a:buFont typeface="Wingdings" charset="2"/>
              <a:buChar char="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Do jisté míry nahrazuje registrační povinnost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spcAft>
                <a:spcPts val="1412"/>
              </a:spcAft>
              <a:buClr>
                <a:srgbClr val="ff0000"/>
              </a:buClr>
              <a:buSzPct val="45000"/>
              <a:buFont typeface="Wingdings" charset="2"/>
              <a:buChar char="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Obce III. Typu – zhruba 160-180 agend v přenesené působnosti (agendy v samostatné působnosti)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spcAft>
                <a:spcPts val="1412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spcAft>
                <a:spcPts val="1412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spcAft>
                <a:spcPts val="1412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spcAft>
                <a:spcPts val="1412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spcAft>
                <a:spcPts val="1412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503280" y="108000"/>
            <a:ext cx="9070920" cy="126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8880" bIns="0" anchor="ctr"/>
          <a:p>
            <a:pPr algn="ctr">
              <a:lnSpc>
                <a:spcPct val="93000"/>
              </a:lnSpc>
            </a:pPr>
            <a:r>
              <a:rPr b="0" lang="cs-CZ" sz="4000" spc="-1" strike="noStrike">
                <a:solidFill>
                  <a:srgbClr val="000099"/>
                </a:solidFill>
                <a:latin typeface="Arial"/>
              </a:rPr>
              <a:t>Příprava záznamů o zpracování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503280" y="1135080"/>
            <a:ext cx="9070920" cy="642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080" bIns="0"/>
          <a:p>
            <a:pPr>
              <a:lnSpc>
                <a:spcPct val="93000"/>
              </a:lnSpc>
              <a:spcAft>
                <a:spcPts val="1412"/>
              </a:spcAft>
            </a:pPr>
            <a:r>
              <a:rPr b="0" lang="cs-CZ" sz="2400" spc="-1" strike="noStrike">
                <a:solidFill>
                  <a:srgbClr val="ff0000"/>
                </a:solidFill>
                <a:latin typeface="Arial"/>
              </a:rPr>
              <a:t>» </a:t>
            </a:r>
            <a:r>
              <a:rPr b="0" lang="cs-CZ" sz="2400" spc="-1" strike="noStrike">
                <a:solidFill>
                  <a:srgbClr val="000000"/>
                </a:solidFill>
                <a:latin typeface="Arial"/>
              </a:rPr>
              <a:t>Její zpracování by mělo být základním vstupem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spcAft>
                <a:spcPts val="1412"/>
              </a:spcAft>
            </a:pPr>
            <a:r>
              <a:rPr b="0" lang="cs-CZ" sz="2400" spc="-1" strike="noStrike">
                <a:solidFill>
                  <a:srgbClr val="ff0000"/>
                </a:solidFill>
                <a:latin typeface="Arial"/>
              </a:rPr>
              <a:t>» </a:t>
            </a:r>
            <a:r>
              <a:rPr b="0" lang="cs-CZ" sz="2400" spc="-1" strike="noStrike">
                <a:solidFill>
                  <a:srgbClr val="000000"/>
                </a:solidFill>
                <a:latin typeface="Arial"/>
              </a:rPr>
              <a:t>Analýza se týká klíčových otázek: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55360" indent="-457200">
              <a:lnSpc>
                <a:spcPct val="93000"/>
              </a:lnSpc>
              <a:spcAft>
                <a:spcPts val="1137"/>
              </a:spcAft>
              <a:buClr>
                <a:srgbClr val="000000"/>
              </a:buClr>
              <a:buFont typeface="Arial"/>
              <a:buAutoNum type="arabicPeriod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jaké osobní údaje jsou zpracovávány (co vlastně jsou osobní údaje? zvláštní kategorie údajů),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55360" indent="-457200">
              <a:lnSpc>
                <a:spcPct val="93000"/>
              </a:lnSpc>
              <a:spcAft>
                <a:spcPts val="1137"/>
              </a:spcAft>
              <a:buClr>
                <a:srgbClr val="000000"/>
              </a:buClr>
              <a:buFont typeface="Arial"/>
              <a:buAutoNum type="arabicPeriod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na základě jakých právních důvodů,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55360" indent="-457200">
              <a:lnSpc>
                <a:spcPct val="93000"/>
              </a:lnSpc>
              <a:spcAft>
                <a:spcPts val="1137"/>
              </a:spcAft>
              <a:buClr>
                <a:srgbClr val="000000"/>
              </a:buClr>
              <a:buFont typeface="Arial"/>
              <a:buAutoNum type="arabicPeriod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jakým způsobem jsou zpracovávány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55360" indent="-457200">
              <a:lnSpc>
                <a:spcPct val="93000"/>
              </a:lnSpc>
              <a:spcAft>
                <a:spcPts val="1137"/>
              </a:spcAft>
              <a:buClr>
                <a:srgbClr val="000000"/>
              </a:buClr>
              <a:buFont typeface="Arial"/>
              <a:buAutoNum type="arabicPeriod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kdo se na zpracování podílí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55360" indent="-457200">
              <a:lnSpc>
                <a:spcPct val="93000"/>
              </a:lnSpc>
              <a:spcAft>
                <a:spcPts val="1137"/>
              </a:spcAft>
              <a:buClr>
                <a:srgbClr val="000000"/>
              </a:buClr>
              <a:buFont typeface="Arial"/>
              <a:buAutoNum type="arabicPeriod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jaká pro zpracování platí pravidla (přístup, využívání, předávání dalším subjektům)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55360" indent="-457200">
              <a:lnSpc>
                <a:spcPct val="93000"/>
              </a:lnSpc>
              <a:spcAft>
                <a:spcPts val="1137"/>
              </a:spcAft>
              <a:buClr>
                <a:srgbClr val="000000"/>
              </a:buClr>
              <a:buFont typeface="Arial"/>
              <a:buAutoNum type="arabicPeriod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kdo ze zaměstnanců či externistů za zpracování odpovídá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55360" indent="-457200">
              <a:lnSpc>
                <a:spcPct val="93000"/>
              </a:lnSpc>
              <a:spcAft>
                <a:spcPts val="1137"/>
              </a:spcAft>
              <a:buClr>
                <a:srgbClr val="000000"/>
              </a:buClr>
              <a:buFont typeface="Arial"/>
              <a:buAutoNum type="arabicPeriod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jak jsou údaje zabezpečeny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55360" indent="-457200">
              <a:lnSpc>
                <a:spcPct val="93000"/>
              </a:lnSpc>
              <a:spcAft>
                <a:spcPts val="1137"/>
              </a:spcAft>
              <a:buClr>
                <a:srgbClr val="000000"/>
              </a:buClr>
              <a:buFont typeface="Arial"/>
              <a:buAutoNum type="arabicPeriod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jaká je rizikovost (riziko prolomení zabezpečení, rizika pro SÚ související s úniky)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spcAft>
                <a:spcPts val="1412"/>
              </a:spcAft>
            </a:pPr>
            <a:r>
              <a:rPr b="0" lang="cs-CZ" sz="2400" spc="-1" strike="noStrike">
                <a:solidFill>
                  <a:srgbClr val="000000"/>
                </a:solidFill>
                <a:latin typeface="Arial"/>
              </a:rPr>
              <a:t>» formulář záznamu – viz Analýza</a:t>
            </a:r>
            <a:r>
              <a:rPr b="0" lang="cs-CZ" sz="2400" spc="-1" strike="noStrike">
                <a:solidFill>
                  <a:srgbClr val="ff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spcAft>
                <a:spcPts val="1412"/>
              </a:spcAf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spcAft>
                <a:spcPts val="1412"/>
              </a:spcAf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spcAft>
                <a:spcPts val="1412"/>
              </a:spcAf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503280" y="108000"/>
            <a:ext cx="9070920" cy="126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8880" bIns="0" anchor="ctr"/>
          <a:p>
            <a:pPr algn="ctr">
              <a:lnSpc>
                <a:spcPct val="93000"/>
              </a:lnSpc>
            </a:pPr>
            <a:r>
              <a:rPr b="0" lang="cs-CZ" sz="4000" spc="-1" strike="noStrike">
                <a:solidFill>
                  <a:srgbClr val="000099"/>
                </a:solidFill>
                <a:latin typeface="Arial"/>
              </a:rPr>
              <a:t>Navazující činnosti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CustomShape 2"/>
          <p:cNvSpPr/>
          <p:nvPr/>
        </p:nvSpPr>
        <p:spPr>
          <a:xfrm>
            <a:off x="503280" y="1547640"/>
            <a:ext cx="9070920" cy="642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080" bIns="0"/>
          <a:p>
            <a:pPr>
              <a:lnSpc>
                <a:spcPct val="93000"/>
              </a:lnSpc>
              <a:spcAft>
                <a:spcPts val="1412"/>
              </a:spcAft>
            </a:pPr>
            <a:r>
              <a:rPr b="0" lang="cs-CZ" sz="2400" spc="-1" strike="noStrike">
                <a:solidFill>
                  <a:srgbClr val="ff0000"/>
                </a:solidFill>
                <a:latin typeface="Arial"/>
              </a:rPr>
              <a:t>» </a:t>
            </a:r>
            <a:r>
              <a:rPr b="0" lang="cs-CZ" sz="2400" spc="-1" strike="noStrike">
                <a:solidFill>
                  <a:srgbClr val="000000"/>
                </a:solidFill>
                <a:latin typeface="Arial"/>
              </a:rPr>
              <a:t>Úprava interních předpisů a směrnic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55360" indent="-457200">
              <a:lnSpc>
                <a:spcPct val="93000"/>
              </a:lnSpc>
              <a:spcAft>
                <a:spcPts val="1137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Co, kdo, kdy a jak?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55360" indent="-457200">
              <a:lnSpc>
                <a:spcPct val="93000"/>
              </a:lnSpc>
              <a:spcAft>
                <a:spcPts val="1137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Práva SÚ(např. informace, přístup, výmaz atd.)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55360" indent="-457200">
              <a:lnSpc>
                <a:spcPct val="93000"/>
              </a:lnSpc>
              <a:spcAft>
                <a:spcPts val="1137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Zabezpečení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55360" indent="-457200">
              <a:lnSpc>
                <a:spcPct val="93000"/>
              </a:lnSpc>
              <a:spcAft>
                <a:spcPts val="1137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Incidenty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spcAft>
                <a:spcPts val="1412"/>
              </a:spcAft>
            </a:pPr>
            <a:r>
              <a:rPr b="0" lang="cs-CZ" sz="2400" spc="-1" strike="noStrike">
                <a:solidFill>
                  <a:srgbClr val="ff0000"/>
                </a:solidFill>
                <a:latin typeface="Arial"/>
              </a:rPr>
              <a:t>» </a:t>
            </a:r>
            <a:r>
              <a:rPr b="0" lang="cs-CZ" sz="2400" spc="-1" strike="noStrike">
                <a:solidFill>
                  <a:srgbClr val="000000"/>
                </a:solidFill>
                <a:latin typeface="Arial"/>
              </a:rPr>
              <a:t>Školení zaměstnanců, kteří pracují s OÚ</a:t>
            </a:r>
            <a:r>
              <a:rPr b="0" lang="cs-CZ" sz="2400" spc="-1" strike="noStrike">
                <a:solidFill>
                  <a:srgbClr val="ff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spcAft>
                <a:spcPts val="1412"/>
              </a:spcAft>
            </a:pPr>
            <a:r>
              <a:rPr b="0" lang="cs-CZ" sz="2400" spc="-1" strike="noStrike">
                <a:solidFill>
                  <a:srgbClr val="ff0000"/>
                </a:solidFill>
                <a:latin typeface="Arial"/>
              </a:rPr>
              <a:t>» </a:t>
            </a:r>
            <a:r>
              <a:rPr b="0" lang="cs-CZ" sz="2400" spc="-1" strike="noStrike">
                <a:solidFill>
                  <a:srgbClr val="000000"/>
                </a:solidFill>
                <a:latin typeface="Arial"/>
              </a:rPr>
              <a:t>Úprava IT systémů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343080">
              <a:lnSpc>
                <a:spcPct val="93000"/>
              </a:lnSpc>
              <a:spcAft>
                <a:spcPts val="848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omezení účelem zpracování,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343080">
              <a:lnSpc>
                <a:spcPct val="93000"/>
              </a:lnSpc>
              <a:spcAft>
                <a:spcPts val="848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minimalizace rozsahu údajů,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343080">
              <a:lnSpc>
                <a:spcPct val="93000"/>
              </a:lnSpc>
              <a:spcAft>
                <a:spcPts val="848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omezení doby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spcAft>
                <a:spcPts val="1412"/>
              </a:spcAft>
            </a:pPr>
            <a:r>
              <a:rPr b="0" lang="cs-CZ" sz="2400" spc="-1" strike="noStrike">
                <a:solidFill>
                  <a:srgbClr val="ff0000"/>
                </a:solidFill>
                <a:latin typeface="Arial"/>
              </a:rPr>
              <a:t>» </a:t>
            </a:r>
            <a:r>
              <a:rPr b="0" lang="cs-CZ" sz="2400" spc="-1" strike="noStrike">
                <a:solidFill>
                  <a:srgbClr val="000000"/>
                </a:solidFill>
                <a:latin typeface="Arial"/>
              </a:rPr>
              <a:t>Změny smluv – zejména se zpracovateli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spcAft>
                <a:spcPts val="1412"/>
              </a:spcAf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spcAft>
                <a:spcPts val="1412"/>
              </a:spcAf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spcAft>
                <a:spcPts val="1412"/>
              </a:spcAf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spcAft>
                <a:spcPts val="1412"/>
              </a:spcAf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503280" y="9360"/>
            <a:ext cx="9070920" cy="126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8880" bIns="0" anchor="ctr"/>
          <a:p>
            <a:pPr algn="ctr">
              <a:lnSpc>
                <a:spcPct val="93000"/>
              </a:lnSpc>
            </a:pPr>
            <a:r>
              <a:rPr b="0" lang="cs-CZ" sz="4000" spc="-1" strike="noStrike">
                <a:solidFill>
                  <a:srgbClr val="000099"/>
                </a:solidFill>
                <a:latin typeface="Arial"/>
              </a:rPr>
              <a:t>Pověřenec pro ochranu osobních údajů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CustomShape 2"/>
          <p:cNvSpPr/>
          <p:nvPr/>
        </p:nvSpPr>
        <p:spPr>
          <a:xfrm>
            <a:off x="503280" y="1135080"/>
            <a:ext cx="9070920" cy="642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080" bIns="0"/>
          <a:p>
            <a:pPr>
              <a:lnSpc>
                <a:spcPct val="93000"/>
              </a:lnSpc>
              <a:spcAft>
                <a:spcPts val="1412"/>
              </a:spcAft>
            </a:pPr>
            <a:r>
              <a:rPr b="0" lang="cs-CZ" sz="2400" spc="-1" strike="noStrike">
                <a:solidFill>
                  <a:srgbClr val="000000"/>
                </a:solidFill>
                <a:latin typeface="Arial"/>
              </a:rPr>
              <a:t>(čl. 37 - 39)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399960">
              <a:lnSpc>
                <a:spcPct val="93000"/>
              </a:lnSpc>
              <a:spcAft>
                <a:spcPts val="1137"/>
              </a:spcAft>
            </a:pPr>
            <a:r>
              <a:rPr b="0" lang="cs-CZ" sz="2000" spc="-1" strike="noStrike">
                <a:solidFill>
                  <a:srgbClr val="ff0000"/>
                </a:solidFill>
                <a:latin typeface="Arial"/>
                <a:ea typeface="Microsoft YaHei"/>
              </a:rPr>
              <a:t>»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Pověřence jmenuje správce i zpracovatel v následujících případech: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398160">
              <a:lnSpc>
                <a:spcPct val="93000"/>
              </a:lnSpc>
              <a:spcAft>
                <a:spcPts val="1137"/>
              </a:spcAft>
              <a:buClr>
                <a:srgbClr val="000000"/>
              </a:buClr>
              <a:buFont typeface="Aria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Zpracování provádí orgán veřejné moci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398160">
              <a:lnSpc>
                <a:spcPct val="93000"/>
              </a:lnSpc>
              <a:spcAft>
                <a:spcPts val="1137"/>
              </a:spcAft>
              <a:buClr>
                <a:srgbClr val="000000"/>
              </a:buClr>
              <a:buFont typeface="Aria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Hlavní činnost správce či zpracovatele spočívá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343080">
              <a:lnSpc>
                <a:spcPct val="93000"/>
              </a:lnSpc>
              <a:spcAft>
                <a:spcPts val="848"/>
              </a:spcAft>
              <a:buClr>
                <a:srgbClr val="000000"/>
              </a:buClr>
              <a:buFont typeface="Arial"/>
              <a:buAutoNum type="alphaUcPeriod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Microsoft YaHei"/>
              </a:rPr>
              <a:t>v rozsáhlém, pravidelném a systematickém monitorování SÚ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343080">
              <a:lnSpc>
                <a:spcPct val="93000"/>
              </a:lnSpc>
              <a:spcAft>
                <a:spcPts val="848"/>
              </a:spcAft>
              <a:buClr>
                <a:srgbClr val="000000"/>
              </a:buClr>
              <a:buFont typeface="Arial"/>
              <a:buAutoNum type="alphaUcPeriod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Microsoft YaHei"/>
              </a:rPr>
              <a:t>V rozsáhlém zpracování zvláštních kategorií údajů nebo údajů týkajících se trestních rozsudků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399960">
              <a:lnSpc>
                <a:spcPct val="93000"/>
              </a:lnSpc>
              <a:spcAft>
                <a:spcPts val="1137"/>
              </a:spcAft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» Pověřenec nemusí mít formální kvalifikační předpoklady, ale musí mít zkušenosti s OOÚ, s právem a musí být schopen plnit povinnosti dle čl. 39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399960">
              <a:lnSpc>
                <a:spcPct val="93000"/>
              </a:lnSpc>
              <a:spcAft>
                <a:spcPts val="1137"/>
              </a:spcAft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» Vhodné je, aby měl přiměřené znalosti v oblasti práva, IT technologií i chodu a procesů v organizaci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399960">
              <a:lnSpc>
                <a:spcPct val="93000"/>
              </a:lnSpc>
              <a:spcAft>
                <a:spcPts val="1137"/>
              </a:spcAft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» Může jít o zaměstnance (i na kratší pracovní úvazek), může jít o spolupráci na základě smlouvy o poskytování služeb, může být jeden pověřenec pro více institucí (např. škol)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399960">
              <a:lnSpc>
                <a:spcPct val="93000"/>
              </a:lnSpc>
              <a:spcAft>
                <a:spcPts val="1137"/>
              </a:spcAft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» Správce i zpracovatel by měli zveřejnit kontaktní údaje pověřence a sdělit je ÚOOÚ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spcAft>
                <a:spcPts val="1412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spcAft>
                <a:spcPts val="1412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spcAft>
                <a:spcPts val="1412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spcAft>
                <a:spcPts val="1412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spcAft>
                <a:spcPts val="1412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spcAft>
                <a:spcPts val="1412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spcAft>
                <a:spcPts val="1412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503280" y="9360"/>
            <a:ext cx="9070920" cy="126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8880" bIns="0" anchor="ctr"/>
          <a:p>
            <a:pPr algn="ctr">
              <a:lnSpc>
                <a:spcPct val="93000"/>
              </a:lnSpc>
            </a:pPr>
            <a:r>
              <a:rPr b="0" lang="cs-CZ" sz="4000" spc="-1" strike="noStrike">
                <a:solidFill>
                  <a:srgbClr val="000099"/>
                </a:solidFill>
                <a:latin typeface="Arial"/>
              </a:rPr>
              <a:t>Postavení pověřence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CustomShape 2"/>
          <p:cNvSpPr/>
          <p:nvPr/>
        </p:nvSpPr>
        <p:spPr>
          <a:xfrm>
            <a:off x="503280" y="1135080"/>
            <a:ext cx="9070920" cy="642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080" bIns="0"/>
          <a:p>
            <a:pPr lvl="1" marL="399960">
              <a:lnSpc>
                <a:spcPct val="93000"/>
              </a:lnSpc>
              <a:spcAft>
                <a:spcPts val="1137"/>
              </a:spcAft>
            </a:pPr>
            <a:r>
              <a:rPr b="0" lang="cs-CZ" sz="2000" spc="-1" strike="noStrike">
                <a:solidFill>
                  <a:srgbClr val="ff0000"/>
                </a:solidFill>
                <a:latin typeface="Arial"/>
                <a:ea typeface="Microsoft YaHei"/>
              </a:rPr>
              <a:t>» Nezávislost: 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Pověřenec by neměl dostávat žádné pokyny týkající se plnění úkolů. Nelze v souvislosti s plněním úkolů pověřence propustit či sankcionovat. Jiné úkoly nesmí být ve střetu zájmů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399960">
              <a:lnSpc>
                <a:spcPct val="93000"/>
              </a:lnSpc>
              <a:spcAft>
                <a:spcPts val="1137"/>
              </a:spcAft>
            </a:pPr>
            <a:r>
              <a:rPr b="0" lang="cs-CZ" sz="2000" spc="-1" strike="noStrike">
                <a:solidFill>
                  <a:srgbClr val="ff0000"/>
                </a:solidFill>
                <a:latin typeface="Arial"/>
                <a:ea typeface="Microsoft YaHei"/>
              </a:rPr>
              <a:t>»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Správce i zpracovatel musí podporovat pověřence při plnění jeho úkolů, poskytují mu nezbytné zdroje a součinnost. Pověřenec je podřízen vrcholovému vedení.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399960">
              <a:lnSpc>
                <a:spcPct val="93000"/>
              </a:lnSpc>
              <a:spcAft>
                <a:spcPts val="1137"/>
              </a:spcAft>
            </a:pPr>
            <a:r>
              <a:rPr b="0" lang="cs-CZ" sz="2000" spc="-1" strike="noStrike">
                <a:solidFill>
                  <a:srgbClr val="ff0000"/>
                </a:solidFill>
                <a:latin typeface="Arial"/>
                <a:ea typeface="Microsoft YaHei"/>
              </a:rPr>
              <a:t>» 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SÚ se může obracet na pověřence ve všech záležitostech, které souvisí se zpracováním OÚ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399960">
              <a:lnSpc>
                <a:spcPct val="93000"/>
              </a:lnSpc>
              <a:spcAft>
                <a:spcPts val="1137"/>
              </a:spcAft>
            </a:pPr>
            <a:r>
              <a:rPr b="0" lang="cs-CZ" sz="2000" spc="-1" strike="noStrike">
                <a:solidFill>
                  <a:srgbClr val="ff0000"/>
                </a:solidFill>
                <a:latin typeface="Arial"/>
                <a:ea typeface="Microsoft YaHei"/>
              </a:rPr>
              <a:t>» 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Povinnost mlčenlivosti bude upravena v implementačním zákoně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spcAft>
                <a:spcPts val="1412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spcAft>
                <a:spcPts val="1412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spcAft>
                <a:spcPts val="1412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spcAft>
                <a:spcPts val="1412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spcAft>
                <a:spcPts val="1412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spcAft>
                <a:spcPts val="1412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spcAft>
                <a:spcPts val="1412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2840</TotalTime>
  <Application>LibreOffice/5.4.5.1$Linux_X86_64 LibreOffice_project/40$Build-1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2015-04-09T15:18:27Z</dcterms:created>
  <dc:creator>Vaio</dc:creator>
  <dc:description/>
  <dc:language>en-US</dc:language>
  <cp:lastModifiedBy>Lenovo</cp:lastModifiedBy>
  <cp:lastPrinted>2018-02-19T18:40:10Z</cp:lastPrinted>
  <dcterms:modified xsi:type="dcterms:W3CDTF">2018-03-11T21:55:00Z</dcterms:modified>
  <cp:revision>139</cp:revision>
  <dc:subject/>
  <dc:title>Snímek 1</dc:title>
</cp:coreProperties>
</file>