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7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ázdn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type="ctrTitle" hasCustomPrompt="1"/>
          </p:nvPr>
        </p:nvSpPr>
        <p:spPr>
          <a:xfrm>
            <a:off x="1475656" y="1340768"/>
            <a:ext cx="6192688" cy="720080"/>
          </a:xfrm>
          <a:prstGeom prst="rect">
            <a:avLst/>
          </a:prstGeom>
        </p:spPr>
        <p:txBody>
          <a:bodyPr/>
          <a:lstStyle>
            <a:lvl1pPr algn="ctr">
              <a:defRPr sz="4400" b="1" i="0" cap="all" baseline="0">
                <a:solidFill>
                  <a:srgbClr val="2962A7"/>
                </a:solidFill>
              </a:defRPr>
            </a:lvl1pPr>
          </a:lstStyle>
          <a:p>
            <a:r>
              <a:rPr lang="cs-CZ" dirty="0"/>
              <a:t>Název prezentace</a:t>
            </a:r>
          </a:p>
        </p:txBody>
      </p:sp>
      <p:sp>
        <p:nvSpPr>
          <p:cNvPr id="6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4283968" y="6021288"/>
            <a:ext cx="4608512" cy="43204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2962A7"/>
              </a:buClr>
              <a:buFont typeface="Wingdings" pitchFamily="2" charset="2"/>
              <a:buNone/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Jméno, funkce, organizace</a:t>
            </a:r>
          </a:p>
        </p:txBody>
      </p:sp>
      <p:sp>
        <p:nvSpPr>
          <p:cNvPr id="7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539552" y="6021288"/>
            <a:ext cx="3309764" cy="432048"/>
          </a:xfrm>
          <a:prstGeom prst="rect">
            <a:avLst/>
          </a:prstGeom>
        </p:spPr>
        <p:txBody>
          <a:bodyPr/>
          <a:lstStyle>
            <a:lvl1pPr>
              <a:buNone/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Místo, datum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611560" y="188641"/>
            <a:ext cx="7128792" cy="1080120"/>
          </a:xfrm>
          <a:prstGeom prst="rect">
            <a:avLst/>
          </a:prstGeom>
        </p:spPr>
        <p:txBody>
          <a:bodyPr/>
          <a:lstStyle>
            <a:lvl1pPr algn="l">
              <a:defRPr sz="3400" b="1" i="0" cap="all" baseline="0">
                <a:solidFill>
                  <a:srgbClr val="2962A7"/>
                </a:solidFill>
              </a:defRPr>
            </a:lvl1pPr>
          </a:lstStyle>
          <a:p>
            <a:r>
              <a:rPr lang="cs-CZ" dirty="0"/>
              <a:t>Název stránky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611560" y="1484784"/>
            <a:ext cx="8208912" cy="4176464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2962A7"/>
              </a:buClr>
              <a:buFont typeface="Wingdings" pitchFamily="2" charset="2"/>
              <a:buChar char="Ø"/>
              <a:defRPr sz="27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Obsah</a:t>
            </a: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>
          <a:xfrm>
            <a:off x="0" y="5229200"/>
            <a:ext cx="61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B11120-8696-490F-9346-974D8CFD8E5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/>
          <p:cNvSpPr>
            <a:spLocks noGrp="1"/>
          </p:cNvSpPr>
          <p:nvPr>
            <p:ph type="ctrTitle" hasCustomPrompt="1"/>
          </p:nvPr>
        </p:nvSpPr>
        <p:spPr>
          <a:xfrm>
            <a:off x="1547664" y="188640"/>
            <a:ext cx="7128792" cy="1080120"/>
          </a:xfrm>
          <a:prstGeom prst="rect">
            <a:avLst/>
          </a:prstGeom>
        </p:spPr>
        <p:txBody>
          <a:bodyPr/>
          <a:lstStyle>
            <a:lvl1pPr algn="l">
              <a:defRPr sz="3400" b="1" i="0" cap="all" baseline="0">
                <a:solidFill>
                  <a:srgbClr val="2962A7"/>
                </a:solidFill>
              </a:defRPr>
            </a:lvl1pPr>
          </a:lstStyle>
          <a:p>
            <a:r>
              <a:rPr lang="cs-CZ" dirty="0"/>
              <a:t>Název stránky</a:t>
            </a:r>
          </a:p>
        </p:txBody>
      </p:sp>
      <p:sp>
        <p:nvSpPr>
          <p:cNvPr id="10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5536" y="1484784"/>
            <a:ext cx="8280920" cy="4104456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2962A7"/>
              </a:buClr>
              <a:buFont typeface="Wingdings" pitchFamily="2" charset="2"/>
              <a:buChar char="Ø"/>
              <a:defRPr sz="27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Obsah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8771782" y="5301208"/>
            <a:ext cx="3722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C3B11120-8696-490F-9346-974D8CFD8E5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algn="ctr"/>
              <a:t>‹#›</a:t>
            </a:fld>
            <a:endParaRPr lang="cs-CZ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ázdn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type="ctrTitle" hasCustomPrompt="1"/>
          </p:nvPr>
        </p:nvSpPr>
        <p:spPr>
          <a:xfrm>
            <a:off x="611560" y="332656"/>
            <a:ext cx="5832648" cy="720080"/>
          </a:xfrm>
          <a:prstGeom prst="rect">
            <a:avLst/>
          </a:prstGeom>
        </p:spPr>
        <p:txBody>
          <a:bodyPr/>
          <a:lstStyle>
            <a:lvl1pPr algn="l">
              <a:defRPr sz="3400" b="1" i="0" cap="all" baseline="0">
                <a:solidFill>
                  <a:srgbClr val="2962A7"/>
                </a:solidFill>
              </a:defRPr>
            </a:lvl1pPr>
          </a:lstStyle>
          <a:p>
            <a:r>
              <a:rPr lang="cs-CZ" dirty="0"/>
              <a:t>Děkuji za pozornost!</a:t>
            </a:r>
          </a:p>
        </p:txBody>
      </p:sp>
      <p:sp>
        <p:nvSpPr>
          <p:cNvPr id="6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4211960" y="1268760"/>
            <a:ext cx="4608512" cy="2520280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2962A7"/>
              </a:buClr>
              <a:buFont typeface="Wingdings" pitchFamily="2" charset="2"/>
              <a:buNone/>
              <a:defRPr sz="2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jméno a příjmení</a:t>
            </a:r>
          </a:p>
          <a:p>
            <a:r>
              <a:rPr lang="cs-CZ" dirty="0"/>
              <a:t>funkce</a:t>
            </a:r>
          </a:p>
          <a:p>
            <a:r>
              <a:rPr lang="cs-CZ" dirty="0"/>
              <a:t>organizace</a:t>
            </a:r>
          </a:p>
          <a:p>
            <a:r>
              <a:rPr lang="cs-CZ" dirty="0"/>
              <a:t>e-mail:</a:t>
            </a:r>
          </a:p>
          <a:p>
            <a:r>
              <a:rPr lang="cs-CZ" dirty="0"/>
              <a:t>tel.: </a:t>
            </a:r>
          </a:p>
          <a:p>
            <a:r>
              <a:rPr lang="cs-CZ" dirty="0"/>
              <a:t>web:</a:t>
            </a:r>
          </a:p>
        </p:txBody>
      </p:sp>
      <p:sp>
        <p:nvSpPr>
          <p:cNvPr id="7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11560" y="1268760"/>
            <a:ext cx="3309764" cy="4104456"/>
          </a:xfrm>
          <a:prstGeom prst="rect">
            <a:avLst/>
          </a:prstGeom>
        </p:spPr>
        <p:txBody>
          <a:bodyPr/>
          <a:lstStyle>
            <a:lvl1pPr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Fotografie autora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ázdn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type="ctrTitle" hasCustomPrompt="1"/>
          </p:nvPr>
        </p:nvSpPr>
        <p:spPr>
          <a:xfrm>
            <a:off x="1475656" y="1340768"/>
            <a:ext cx="6192688" cy="720080"/>
          </a:xfrm>
          <a:prstGeom prst="rect">
            <a:avLst/>
          </a:prstGeom>
        </p:spPr>
        <p:txBody>
          <a:bodyPr/>
          <a:lstStyle>
            <a:lvl1pPr algn="ctr">
              <a:defRPr sz="4400" b="1" i="0" cap="all" baseline="0">
                <a:solidFill>
                  <a:srgbClr val="2962A7"/>
                </a:solidFill>
              </a:defRPr>
            </a:lvl1pPr>
          </a:lstStyle>
          <a:p>
            <a:r>
              <a:rPr lang="cs-CZ" dirty="0"/>
              <a:t>Název prezentace</a:t>
            </a:r>
          </a:p>
        </p:txBody>
      </p:sp>
      <p:sp>
        <p:nvSpPr>
          <p:cNvPr id="6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4283968" y="6021288"/>
            <a:ext cx="4608512" cy="43204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2962A7"/>
              </a:buClr>
              <a:buFont typeface="Wingdings" pitchFamily="2" charset="2"/>
              <a:buNone/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Jméno, funkce, organizace</a:t>
            </a:r>
          </a:p>
        </p:txBody>
      </p:sp>
      <p:sp>
        <p:nvSpPr>
          <p:cNvPr id="7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539552" y="6021288"/>
            <a:ext cx="3309764" cy="432048"/>
          </a:xfrm>
          <a:prstGeom prst="rect">
            <a:avLst/>
          </a:prstGeom>
        </p:spPr>
        <p:txBody>
          <a:bodyPr/>
          <a:lstStyle>
            <a:lvl1pPr>
              <a:buNone/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Místo, datum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611560" y="188641"/>
            <a:ext cx="7128792" cy="1080120"/>
          </a:xfrm>
          <a:prstGeom prst="rect">
            <a:avLst/>
          </a:prstGeom>
        </p:spPr>
        <p:txBody>
          <a:bodyPr/>
          <a:lstStyle>
            <a:lvl1pPr algn="l">
              <a:defRPr sz="3400" b="1" i="0" cap="all" baseline="0">
                <a:solidFill>
                  <a:srgbClr val="2962A7"/>
                </a:solidFill>
              </a:defRPr>
            </a:lvl1pPr>
          </a:lstStyle>
          <a:p>
            <a:r>
              <a:rPr lang="cs-CZ" dirty="0"/>
              <a:t>Název stránky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611560" y="1484784"/>
            <a:ext cx="8208912" cy="4176464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2962A7"/>
              </a:buClr>
              <a:buFont typeface="Wingdings" pitchFamily="2" charset="2"/>
              <a:buChar char="Ø"/>
              <a:defRPr sz="27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Obsah</a:t>
            </a: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>
          <a:xfrm>
            <a:off x="0" y="5229200"/>
            <a:ext cx="61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B11120-8696-490F-9346-974D8CFD8E5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/>
          <p:cNvSpPr>
            <a:spLocks noGrp="1"/>
          </p:cNvSpPr>
          <p:nvPr>
            <p:ph type="ctrTitle" hasCustomPrompt="1"/>
          </p:nvPr>
        </p:nvSpPr>
        <p:spPr>
          <a:xfrm>
            <a:off x="1547664" y="188640"/>
            <a:ext cx="7128792" cy="1080120"/>
          </a:xfrm>
          <a:prstGeom prst="rect">
            <a:avLst/>
          </a:prstGeom>
        </p:spPr>
        <p:txBody>
          <a:bodyPr/>
          <a:lstStyle>
            <a:lvl1pPr algn="l">
              <a:defRPr sz="3400" b="1" i="0" cap="all" baseline="0">
                <a:solidFill>
                  <a:srgbClr val="2962A7"/>
                </a:solidFill>
              </a:defRPr>
            </a:lvl1pPr>
          </a:lstStyle>
          <a:p>
            <a:r>
              <a:rPr lang="cs-CZ" dirty="0"/>
              <a:t>Název stránky</a:t>
            </a:r>
          </a:p>
        </p:txBody>
      </p:sp>
      <p:sp>
        <p:nvSpPr>
          <p:cNvPr id="10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5536" y="1484784"/>
            <a:ext cx="8280920" cy="4104456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2962A7"/>
              </a:buClr>
              <a:buFont typeface="Wingdings" pitchFamily="2" charset="2"/>
              <a:buChar char="Ø"/>
              <a:defRPr sz="27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Obsah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8771782" y="5301208"/>
            <a:ext cx="3722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C3B11120-8696-490F-9346-974D8CFD8E5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algn="ctr"/>
              <a:t>‹#›</a:t>
            </a:fld>
            <a:endParaRPr lang="cs-CZ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ázdn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type="ctrTitle" hasCustomPrompt="1"/>
          </p:nvPr>
        </p:nvSpPr>
        <p:spPr>
          <a:xfrm>
            <a:off x="611560" y="332656"/>
            <a:ext cx="5832648" cy="720080"/>
          </a:xfrm>
          <a:prstGeom prst="rect">
            <a:avLst/>
          </a:prstGeom>
        </p:spPr>
        <p:txBody>
          <a:bodyPr/>
          <a:lstStyle>
            <a:lvl1pPr algn="l">
              <a:defRPr sz="3400" b="1" i="0" cap="all" baseline="0">
                <a:solidFill>
                  <a:srgbClr val="2962A7"/>
                </a:solidFill>
              </a:defRPr>
            </a:lvl1pPr>
          </a:lstStyle>
          <a:p>
            <a:r>
              <a:rPr lang="cs-CZ" dirty="0"/>
              <a:t>Děkuji za pozornost!</a:t>
            </a:r>
          </a:p>
        </p:txBody>
      </p:sp>
      <p:sp>
        <p:nvSpPr>
          <p:cNvPr id="6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4211960" y="1268760"/>
            <a:ext cx="4608512" cy="2520280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2962A7"/>
              </a:buClr>
              <a:buFont typeface="Wingdings" pitchFamily="2" charset="2"/>
              <a:buNone/>
              <a:defRPr sz="2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jméno a příjmení</a:t>
            </a:r>
          </a:p>
          <a:p>
            <a:r>
              <a:rPr lang="cs-CZ" dirty="0"/>
              <a:t>funkce</a:t>
            </a:r>
          </a:p>
          <a:p>
            <a:r>
              <a:rPr lang="cs-CZ" dirty="0"/>
              <a:t>organizace</a:t>
            </a:r>
          </a:p>
          <a:p>
            <a:r>
              <a:rPr lang="cs-CZ" dirty="0"/>
              <a:t>e-mail:</a:t>
            </a:r>
          </a:p>
          <a:p>
            <a:r>
              <a:rPr lang="cs-CZ" dirty="0"/>
              <a:t>tel.: </a:t>
            </a:r>
          </a:p>
          <a:p>
            <a:r>
              <a:rPr lang="cs-CZ" dirty="0"/>
              <a:t>web:</a:t>
            </a:r>
          </a:p>
        </p:txBody>
      </p:sp>
      <p:sp>
        <p:nvSpPr>
          <p:cNvPr id="7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11560" y="1268760"/>
            <a:ext cx="3309764" cy="4104456"/>
          </a:xfrm>
          <a:prstGeom prst="rect">
            <a:avLst/>
          </a:prstGeom>
        </p:spPr>
        <p:txBody>
          <a:bodyPr/>
          <a:lstStyle>
            <a:lvl1pPr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Fotografie autora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403648" y="1484784"/>
            <a:ext cx="6264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0" b="1" cap="all" baseline="0">
                <a:solidFill>
                  <a:srgbClr val="2962A7"/>
                </a:solidFill>
              </a:defRPr>
            </a:lvl1pPr>
          </a:lstStyle>
          <a:p>
            <a:fld id="{94475E47-339B-4045-9AD7-42C07A9E5752}" type="datetimeFigureOut">
              <a:rPr lang="cs-CZ" smtClean="0"/>
              <a:pPr/>
              <a:t>09.03.2018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67544" y="623731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3923928" y="6237312"/>
            <a:ext cx="4797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E5440-8B35-46AE-97FA-1144ED5B67EC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403648" y="1484784"/>
            <a:ext cx="6264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0" b="1" cap="all" baseline="0">
                <a:solidFill>
                  <a:srgbClr val="2962A7"/>
                </a:solidFill>
              </a:defRPr>
            </a:lvl1pPr>
          </a:lstStyle>
          <a:p>
            <a:fld id="{94475E47-339B-4045-9AD7-42C07A9E5752}" type="datetimeFigureOut">
              <a:rPr lang="cs-CZ" smtClean="0"/>
              <a:pPr/>
              <a:t>09.03.2018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67544" y="623731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3923928" y="6237312"/>
            <a:ext cx="4797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E5440-8B35-46AE-97FA-1144ED5B67EC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jiranek@smocr.cz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2800" dirty="0"/>
              <a:t>Obce a implementace </a:t>
            </a:r>
            <a:r>
              <a:rPr lang="cs-CZ" b="0" dirty="0"/>
              <a:t>GDPR</a:t>
            </a:r>
          </a:p>
        </p:txBody>
      </p:sp>
      <p:sp>
        <p:nvSpPr>
          <p:cNvPr id="23" name="Podnadpis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dirty="0"/>
              <a:t>Ing. Dan Jiránek, ředitel pobočného spolku</a:t>
            </a:r>
          </a:p>
          <a:p>
            <a:pPr algn="ctr"/>
            <a:r>
              <a:rPr lang="cs-CZ" dirty="0"/>
              <a:t>Svaz měst a obcí České republiky</a:t>
            </a:r>
          </a:p>
        </p:txBody>
      </p:sp>
      <p:sp>
        <p:nvSpPr>
          <p:cNvPr id="24" name="Zástupný symbol pro obsah 2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Praha, 12.3.2018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A628FC-B731-44AC-9EEA-E2F749ECC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Obecné nařízení a adaptační zákony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DD3D7E3-B09D-4A7B-979D-333FC3C44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Lze podporovat i variantu s návrhem sankce 5 tisíc, avšak pro všechny OVM</a:t>
            </a:r>
          </a:p>
          <a:p>
            <a:r>
              <a:rPr lang="cs-CZ" dirty="0"/>
              <a:t>Nesmíme zapomenout, že OVM jsou i školy a školky</a:t>
            </a:r>
          </a:p>
          <a:p>
            <a:r>
              <a:rPr lang="cs-CZ" dirty="0"/>
              <a:t>Na argument, že ÚOOÚ zatím nedal OVM vysokou sankci nelze bezvýhradně spoléhat, situace se může změnit</a:t>
            </a:r>
          </a:p>
          <a:p>
            <a:r>
              <a:rPr lang="cs-CZ" dirty="0"/>
              <a:t>Měnit ji mohou i postupně </a:t>
            </a:r>
            <a:r>
              <a:rPr lang="cs-CZ"/>
              <a:t>vydávaná vodítka WP29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695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899592" y="1340768"/>
            <a:ext cx="6192688" cy="648072"/>
          </a:xfrm>
        </p:spPr>
        <p:txBody>
          <a:bodyPr/>
          <a:lstStyle/>
          <a:p>
            <a:pPr algn="ctr"/>
            <a:endParaRPr lang="cs-CZ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5004048" y="2852936"/>
            <a:ext cx="2808312" cy="936104"/>
          </a:xfrm>
        </p:spPr>
        <p:txBody>
          <a:bodyPr/>
          <a:lstStyle/>
          <a:p>
            <a:r>
              <a:rPr lang="cs-CZ" dirty="0"/>
              <a:t>Dan Jiránek</a:t>
            </a:r>
          </a:p>
          <a:p>
            <a:r>
              <a:rPr lang="cs-CZ" dirty="0">
                <a:hlinkClick r:id="rId2"/>
              </a:rPr>
              <a:t>jiranek@smocr.cz</a:t>
            </a:r>
            <a:endParaRPr lang="cs-CZ" dirty="0"/>
          </a:p>
          <a:p>
            <a:endParaRPr lang="cs-CZ" dirty="0"/>
          </a:p>
        </p:txBody>
      </p:sp>
      <p:pic>
        <p:nvPicPr>
          <p:cNvPr id="2" name="Zástupný symbol pro obsah 1">
            <a:extLst>
              <a:ext uri="{FF2B5EF4-FFF2-40B4-BE49-F238E27FC236}">
                <a16:creationId xmlns:a16="http://schemas.microsoft.com/office/drawing/2014/main" id="{F1BABE67-D37E-4236-B1C0-6EE998243B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544" y="3212976"/>
            <a:ext cx="3309937" cy="22199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1691680" y="116632"/>
            <a:ext cx="6984776" cy="864096"/>
          </a:xfrm>
        </p:spPr>
        <p:txBody>
          <a:bodyPr/>
          <a:lstStyle/>
          <a:p>
            <a:pPr algn="ctr"/>
            <a:br>
              <a:rPr lang="cs-CZ" dirty="0"/>
            </a:br>
            <a:r>
              <a:rPr lang="cs-CZ" dirty="0"/>
              <a:t>Povinnosti správce (obce)</a:t>
            </a: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z="3200" dirty="0"/>
              <a:t>Více chránit osobní údaje fyzických osob (šifrováním, </a:t>
            </a:r>
            <a:r>
              <a:rPr lang="cs-CZ" sz="3200" dirty="0" err="1"/>
              <a:t>pseudonymizací</a:t>
            </a:r>
            <a:r>
              <a:rPr lang="cs-CZ" sz="3200" dirty="0"/>
              <a:t>)</a:t>
            </a:r>
          </a:p>
          <a:p>
            <a:r>
              <a:rPr lang="cs-CZ" sz="3200" dirty="0"/>
              <a:t>Zřídit funkci pověřence pro ochranu osobních údajů</a:t>
            </a:r>
          </a:p>
          <a:p>
            <a:r>
              <a:rPr lang="cs-CZ" sz="3200" dirty="0"/>
              <a:t>(bude pro obce mandatorním výdajem v                samostatné působnosti</a:t>
            </a:r>
          </a:p>
          <a:p>
            <a:r>
              <a:rPr lang="cs-CZ" sz="3200" dirty="0"/>
              <a:t>Vést záznamy o zpracování osobních údajů</a:t>
            </a:r>
          </a:p>
          <a:p>
            <a:pPr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Povinnosti správce obce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Dokládat soulad s GDPR např. protokol o pravidelném testování IS, úprava vnitřních směrnic např. organizační řád</a:t>
            </a:r>
          </a:p>
          <a:p>
            <a:r>
              <a:rPr lang="cs-CZ" dirty="0"/>
              <a:t>Hlásit porušení zabezpečení osobních údajů (72 hodin)</a:t>
            </a:r>
          </a:p>
          <a:p>
            <a:r>
              <a:rPr lang="cs-CZ" dirty="0"/>
              <a:t>Pokud se fyzická osoba obrátí na správce s dotazem např. kde všude se nachází její osobní údaje, musí správce odpovědět do 1 měsíce, ve složitějších případech do 2 měsíců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E04411-3FB4-4F23-AFC8-028C29ED8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Příprava obcí na implementaci GDPR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97C9D0-53F4-4191-81C3-B062475C4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Svaz v rámci KISMO zpracoval doporučení pro malé obce „jak provést revizi osobních údajů vlastními silami.</a:t>
            </a:r>
          </a:p>
          <a:p>
            <a:r>
              <a:rPr lang="cs-CZ" dirty="0"/>
              <a:t>Mnohé agendy jsou stejné např. poplatek za psa</a:t>
            </a:r>
          </a:p>
          <a:p>
            <a:r>
              <a:rPr lang="cs-CZ" dirty="0"/>
              <a:t>Doporučení obsahuje i agendové listy OÚ</a:t>
            </a:r>
          </a:p>
          <a:p>
            <a:r>
              <a:rPr lang="cs-CZ" dirty="0"/>
              <a:t>Při revizi osobních lze využít i systémových analýz, které zpracovalo MV</a:t>
            </a:r>
          </a:p>
          <a:p>
            <a:r>
              <a:rPr lang="cs-CZ" dirty="0"/>
              <a:t>MV zpracovalo pro obce metodiku k pověřenci pro ochranu osobních údajů</a:t>
            </a:r>
          </a:p>
        </p:txBody>
      </p:sp>
    </p:spTree>
    <p:extLst>
      <p:ext uri="{BB962C8B-B14F-4D97-AF65-F5344CB8AC3E}">
        <p14:creationId xmlns:p14="http://schemas.microsoft.com/office/powerpoint/2010/main" val="210845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2F92D2-2040-4224-BFBE-B18911F3F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Příprava obcí na implementaci GDPR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BCC8D7A-01F8-4078-9BC5-9FF40914B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z="3200" dirty="0"/>
              <a:t>Obce dokončují revize osobních údajů</a:t>
            </a:r>
          </a:p>
          <a:p>
            <a:r>
              <a:rPr lang="cs-CZ" sz="3200" dirty="0"/>
              <a:t>Realizují opatření, která vyplynula z revize osobních údajů např. uzamykatelné skříně</a:t>
            </a:r>
          </a:p>
          <a:p>
            <a:r>
              <a:rPr lang="cs-CZ" sz="3200" dirty="0"/>
              <a:t>Připravují se na jmenování pověřence pro ochranu osobních údajů – u malých obcí bude sdílený</a:t>
            </a:r>
          </a:p>
          <a:p>
            <a:pPr>
              <a:buNone/>
            </a:pPr>
            <a:r>
              <a:rPr lang="cs-CZ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31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976E7A-A80A-4DBE-AE53-44A561E86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sz="2800" dirty="0"/>
              <a:t>Obce a řešení situací v rámci ochrany osobních údajů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39A9B1-9ED5-48D9-A8A5-3BE3886C3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/>
              <a:t>Jak je to s činností spolku a osobními údaji?</a:t>
            </a:r>
          </a:p>
          <a:p>
            <a:endParaRPr lang="cs-CZ" dirty="0"/>
          </a:p>
          <a:p>
            <a:r>
              <a:rPr lang="cs-CZ" dirty="0"/>
              <a:t>Obce, příspěvkové organizace obcí, apod., poskytují různé sociální služby pro seniory. V rámci těchto služeb senioři uvádějí kontaktní údaje na své sousedy, rodinné příslušníky pro případ naléhavých událostí, jak to řeší GDPR?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799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38003D-5463-45F4-A8B0-874E1A474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sz="3200" dirty="0"/>
              <a:t>Obce a řešení situací v rámci ochrany osobních údajů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A63FF24-6DD9-4E7F-A8CF-A6BD98126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Smlouvy s právnickými osobami, ve kterých jsou uvedeny kontakty na fyzické osoby – zaměstnance firem. (např. ve smlouvě s právnickou osobou – dodavatel SW uvedl kontakty (jméno, příjmení, telefon) pro poskytování helpdesku.</a:t>
            </a:r>
          </a:p>
          <a:p>
            <a:pPr>
              <a:buNone/>
            </a:pPr>
            <a:r>
              <a:rPr lang="cs-CZ" dirty="0"/>
              <a:t>Jak správně přistupovat k těmto smlouvám? Co když zaměstnanec firmy, jehož údaje jsou obsahem smlouvy, požádá o zapomenutí v souvislosti s ukončením pracovního poměru (anonymizovat údaje zpětně je nereálné).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812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1AEFA4-8C50-4D6D-ABE7-DC3E30478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Obecné nařízení a adaptační zákony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725A8C2-61CB-4075-912F-BA4FCF61E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z="2400" dirty="0"/>
              <a:t>Adaptační zákony nebudou schváleny do 25.5.218</a:t>
            </a:r>
          </a:p>
          <a:p>
            <a:r>
              <a:rPr lang="cs-CZ" sz="2400" dirty="0"/>
              <a:t>Období, kdy bude plně platit obecné nařízení vč. sankcí</a:t>
            </a:r>
          </a:p>
          <a:p>
            <a:r>
              <a:rPr lang="cs-CZ" sz="2400" dirty="0"/>
              <a:t>Adaptačním zákonem lze sankci upravit, umožňuje to obecné nařízení </a:t>
            </a:r>
          </a:p>
          <a:p>
            <a:r>
              <a:rPr lang="cs-CZ" sz="2400" dirty="0"/>
              <a:t>Poslední zveřejněný návrh na výši sankce byl 10 mil.</a:t>
            </a:r>
          </a:p>
          <a:p>
            <a:r>
              <a:rPr lang="cs-CZ" sz="2400" dirty="0"/>
              <a:t>Z jednání na MV vyplynula sankce 5 tisíc pro obce I. typu, </a:t>
            </a:r>
          </a:p>
          <a:p>
            <a:pPr>
              <a:buNone/>
            </a:pPr>
            <a:r>
              <a:rPr lang="cs-CZ" sz="2400" dirty="0"/>
              <a:t>uvažuje se, že výjimka by se měla vztahovat i na obce II. typu</a:t>
            </a:r>
          </a:p>
        </p:txBody>
      </p:sp>
    </p:spTree>
    <p:extLst>
      <p:ext uri="{BB962C8B-B14F-4D97-AF65-F5344CB8AC3E}">
        <p14:creationId xmlns:p14="http://schemas.microsoft.com/office/powerpoint/2010/main" val="91308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CCEED8-0D71-499A-9FBB-FBCB5697A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Obecné nařízení a adaptační zákony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A606653-6DB1-47AC-9ABF-6F46F584A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Podporujeme rakouskou cestu řešení obecného nařízení a to, že orgánům veřejné moci není možné uložit peněžitou pokutu. Argument, že to není možné takto diskriminačně uzákonit,  protože by se to týkalo jen subjektů veřejného práva je k diskusi.</a:t>
            </a:r>
          </a:p>
          <a:p>
            <a:r>
              <a:rPr lang="cs-CZ" dirty="0"/>
              <a:t>Obce neobchodovaly s osobními daty fyzických osob</a:t>
            </a:r>
          </a:p>
          <a:p>
            <a:r>
              <a:rPr lang="cs-CZ" dirty="0"/>
              <a:t>Nejsou známé ani případy úniku osobních údajů</a:t>
            </a:r>
          </a:p>
        </p:txBody>
      </p:sp>
    </p:spTree>
    <p:extLst>
      <p:ext uri="{BB962C8B-B14F-4D97-AF65-F5344CB8AC3E}">
        <p14:creationId xmlns:p14="http://schemas.microsoft.com/office/powerpoint/2010/main" val="1831196998"/>
      </p:ext>
    </p:extLst>
  </p:cSld>
  <p:clrMapOvr>
    <a:masterClrMapping/>
  </p:clrMapOvr>
</p:sld>
</file>

<file path=ppt/theme/theme1.xml><?xml version="1.0" encoding="utf-8"?>
<a:theme xmlns:a="http://schemas.openxmlformats.org/drawingml/2006/main" name="SMO_ppt_sablona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SMO_ppt_sablona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SMO_ppt_sablona</Template>
  <TotalTime>181</TotalTime>
  <Words>553</Words>
  <Application>Microsoft Office PowerPoint</Application>
  <PresentationFormat>Předvádění na obrazovce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Wingdings</vt:lpstr>
      <vt:lpstr>SMO_ppt_sablona</vt:lpstr>
      <vt:lpstr>1_SMO_ppt_sablona</vt:lpstr>
      <vt:lpstr>Obce a implementace GDPR</vt:lpstr>
      <vt:lpstr> Povinnosti správce (obce)</vt:lpstr>
      <vt:lpstr>Povinnosti správce obce</vt:lpstr>
      <vt:lpstr>Příprava obcí na implementaci GDPR</vt:lpstr>
      <vt:lpstr>Příprava obcí na implementaci GDPR</vt:lpstr>
      <vt:lpstr>Obce a řešení situací v rámci ochrany osobních údajů</vt:lpstr>
      <vt:lpstr>Obce a řešení situací v rámci ochrany osobních údajů</vt:lpstr>
      <vt:lpstr>Obecné nařízení a adaptační zákony</vt:lpstr>
      <vt:lpstr>Obecné nařízení a adaptační zákony</vt:lpstr>
      <vt:lpstr>Obecné nařízení a adaptační zákony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Stefany</dc:creator>
  <cp:lastModifiedBy>Sobková Miroslava</cp:lastModifiedBy>
  <cp:revision>14</cp:revision>
  <dcterms:created xsi:type="dcterms:W3CDTF">2017-05-12T15:15:08Z</dcterms:created>
  <dcterms:modified xsi:type="dcterms:W3CDTF">2018-03-09T18:04:07Z</dcterms:modified>
</cp:coreProperties>
</file>