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5280" y="5078160"/>
            <a:ext cx="604692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cs-CZ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79600" cy="533520"/>
          </a:xfrm>
          <a:prstGeom prst="rect">
            <a:avLst/>
          </a:prstGeom>
        </p:spPr>
        <p:txBody>
          <a:bodyPr lIns="0" rIns="0" tIns="0" bIns="0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7880" y="0"/>
            <a:ext cx="3279960" cy="533520"/>
          </a:xfrm>
          <a:prstGeom prst="rect">
            <a:avLst/>
          </a:prstGeom>
        </p:spPr>
        <p:txBody>
          <a:bodyPr lIns="0" rIns="0" tIns="0" bIns="0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6680"/>
            <a:ext cx="3279600" cy="533520"/>
          </a:xfrm>
          <a:prstGeom prst="rect">
            <a:avLst/>
          </a:prstGeom>
        </p:spPr>
        <p:txBody>
          <a:bodyPr lIns="0" rIns="0" tIns="0" bIns="0" anchor="b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7880" y="10156680"/>
            <a:ext cx="3279960" cy="5335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5000"/>
              </a:lnSpc>
            </a:pPr>
            <a:fld id="{5BE71BD6-1DA2-485B-BB66-177E6945E3B0}" type="slidenum">
              <a:rPr b="0" lang="cs-CZ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&lt;number&gt;</a:t>
            </a:fld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B5593A80-B835-46A1-A85C-9E8CB7FFC242}" type="slidenum">
              <a:rPr b="0" lang="cs-CZ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cs-CZ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1075212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6080" y="3977640"/>
            <a:ext cx="1075212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858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85880" y="397764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76080" y="397764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1360" y="201132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6640" y="201132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946640" y="397764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1360" y="397764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76080" y="397764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76080" y="2011320"/>
            <a:ext cx="10752120" cy="3764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1423"/>
              </a:spcBef>
            </a:pP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1075212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524700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85880" y="2011320"/>
            <a:ext cx="524700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1200" cy="7675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1423"/>
              </a:spcBef>
            </a:pP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76080" y="397764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185880" y="2011320"/>
            <a:ext cx="524700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6080" y="2011320"/>
            <a:ext cx="10752120" cy="3764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1423"/>
              </a:spcBef>
            </a:pP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524700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858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185880" y="397764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858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76080" y="3977640"/>
            <a:ext cx="1075212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1075212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6080" y="3977640"/>
            <a:ext cx="1075212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1858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185880" y="397764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76080" y="397764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1360" y="201132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6640" y="201132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946640" y="397764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1360" y="397764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76080" y="3977640"/>
            <a:ext cx="346176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1075212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524700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85880" y="2011320"/>
            <a:ext cx="524700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1200" cy="7675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1423"/>
              </a:spcBef>
            </a:pP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76080" y="397764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85880" y="2011320"/>
            <a:ext cx="524700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524700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58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85880" y="397764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85880" y="2011320"/>
            <a:ext cx="524700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6080" y="3977640"/>
            <a:ext cx="10752120" cy="179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solidFill>
            <a:srgbClr val="50b4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3360" y="769680"/>
            <a:ext cx="10780560" cy="335124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0" lang="cs-CZ" sz="18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411960"/>
            <a:ext cx="4113360" cy="22680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ffffff"/>
                </a:solidFill>
                <a:latin typeface="Calibri Light"/>
                <a:ea typeface="Segoe UI"/>
              </a:rPr>
              <a:t>28. 3. 2017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685800" y="6554880"/>
            <a:ext cx="5029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64200" y="5877000"/>
            <a:ext cx="2924280" cy="139536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C8FFD00-2FE6-4ACA-9E2B-23B36BAF9E4F}" type="slidenum">
              <a:rPr b="0" lang="cs-CZ" sz="10300" spc="-1" strike="noStrike">
                <a:solidFill>
                  <a:srgbClr val="ffffff"/>
                </a:solidFill>
                <a:latin typeface="Calibri Light"/>
                <a:ea typeface="Segoe UI"/>
              </a:rPr>
              <a:t>&lt;number&gt;</a:t>
            </a:fld>
            <a:endParaRPr b="0" lang="cs-CZ" sz="10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1360" cy="3975120"/>
          </a:xfrm>
          <a:prstGeom prst="rect">
            <a:avLst/>
          </a:prstGeom>
        </p:spPr>
        <p:txBody>
          <a:bodyPr lIns="0" rIns="0" tIns="428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Click to edit the outline text format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lvl="1" marL="742680" indent="-285480">
              <a:spcBef>
                <a:spcPts val="1137"/>
              </a:spcBef>
              <a:buClr>
                <a:srgbClr val="000000"/>
              </a:buClr>
              <a:buFont typeface="Times New Roman"/>
              <a:buChar char="–"/>
            </a:pPr>
            <a:r>
              <a:rPr b="0" i="1" lang="cs-CZ" sz="2000" spc="-1" strike="noStrike">
                <a:solidFill>
                  <a:srgbClr val="262626"/>
                </a:solidFill>
                <a:latin typeface="Calibri Light"/>
              </a:rPr>
              <a:t>Second Outline Level</a:t>
            </a:r>
            <a:endParaRPr b="0" i="1" lang="cs-CZ" sz="2000" spc="-1" strike="noStrike">
              <a:solidFill>
                <a:srgbClr val="262626"/>
              </a:solidFill>
              <a:latin typeface="Calibri Light"/>
            </a:endParaRPr>
          </a:p>
          <a:p>
            <a:pPr lvl="2" marL="1143000" indent="-228600">
              <a:spcBef>
                <a:spcPts val="84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cs-CZ" sz="1800" spc="-1" strike="noStrike">
                <a:solidFill>
                  <a:srgbClr val="262626"/>
                </a:solidFill>
                <a:latin typeface="Calibri Light"/>
              </a:rPr>
              <a:t>Third Outline Level</a:t>
            </a:r>
            <a:endParaRPr b="0" lang="cs-CZ" sz="1800" spc="-1" strike="noStrike">
              <a:solidFill>
                <a:srgbClr val="262626"/>
              </a:solidFill>
              <a:latin typeface="Calibri Light"/>
            </a:endParaRPr>
          </a:p>
          <a:p>
            <a:pPr lvl="3" marL="1600200" indent="-228600">
              <a:spcBef>
                <a:spcPts val="57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cs-CZ" sz="1800" spc="-1" strike="noStrike">
                <a:solidFill>
                  <a:srgbClr val="262626"/>
                </a:solidFill>
                <a:latin typeface="Calibri Light"/>
              </a:rPr>
              <a:t>Fourth Outline Level</a:t>
            </a:r>
            <a:endParaRPr b="0" lang="cs-CZ" sz="1800" spc="-1" strike="noStrike">
              <a:solidFill>
                <a:srgbClr val="262626"/>
              </a:solidFill>
              <a:latin typeface="Calibri Light"/>
            </a:endParaRPr>
          </a:p>
          <a:p>
            <a:pPr lvl="4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cs-CZ" sz="2000" spc="-1" strike="noStrike">
                <a:solidFill>
                  <a:srgbClr val="262626"/>
                </a:solidFill>
                <a:latin typeface="Calibri Light"/>
              </a:rPr>
              <a:t>Fifth Outline Level</a:t>
            </a:r>
            <a:endParaRPr b="0" lang="cs-CZ" sz="2000" spc="-1" strike="noStrike">
              <a:solidFill>
                <a:srgbClr val="262626"/>
              </a:solidFill>
              <a:latin typeface="Calibri Light"/>
            </a:endParaRPr>
          </a:p>
          <a:p>
            <a:pPr lvl="5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cs-CZ" sz="2000" spc="-1" strike="noStrike">
                <a:solidFill>
                  <a:srgbClr val="262626"/>
                </a:solidFill>
                <a:latin typeface="Calibri Light"/>
              </a:rPr>
              <a:t>Sixth Outline Level</a:t>
            </a:r>
            <a:endParaRPr b="0" lang="cs-CZ" sz="2000" spc="-1" strike="noStrike">
              <a:solidFill>
                <a:srgbClr val="262626"/>
              </a:solidFill>
              <a:latin typeface="Calibri Light"/>
            </a:endParaRPr>
          </a:p>
          <a:p>
            <a:pPr lvl="6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cs-CZ" sz="2000" spc="-1" strike="noStrike">
                <a:solidFill>
                  <a:srgbClr val="262626"/>
                </a:solidFill>
                <a:latin typeface="Calibri Light"/>
              </a:rPr>
              <a:t>Seventh Outline Level</a:t>
            </a:r>
            <a:endParaRPr b="0" lang="cs-CZ" sz="20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200" cy="16556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cs-CZ" sz="18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cs-CZ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6080" y="2011320"/>
            <a:ext cx="10752120" cy="3764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Click to edit the outline text format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lvl="1" marL="742680" indent="-285480">
              <a:spcBef>
                <a:spcPts val="1137"/>
              </a:spcBef>
              <a:buClr>
                <a:srgbClr val="000000"/>
              </a:buClr>
              <a:buFont typeface="Times New Roman"/>
              <a:buChar char="–"/>
            </a:pPr>
            <a:r>
              <a:rPr b="0" i="1" lang="cs-CZ" sz="2000" spc="-1" strike="noStrike">
                <a:solidFill>
                  <a:srgbClr val="262626"/>
                </a:solidFill>
                <a:latin typeface="Calibri Light"/>
              </a:rPr>
              <a:t>Second Outline Level</a:t>
            </a:r>
            <a:endParaRPr b="0" i="1" lang="cs-CZ" sz="2000" spc="-1" strike="noStrike">
              <a:solidFill>
                <a:srgbClr val="262626"/>
              </a:solidFill>
              <a:latin typeface="Calibri Light"/>
            </a:endParaRPr>
          </a:p>
          <a:p>
            <a:pPr lvl="2" marL="1143000" indent="-228600">
              <a:spcBef>
                <a:spcPts val="84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cs-CZ" sz="1800" spc="-1" strike="noStrike">
                <a:solidFill>
                  <a:srgbClr val="262626"/>
                </a:solidFill>
                <a:latin typeface="Calibri Light"/>
              </a:rPr>
              <a:t>Third Outline Level</a:t>
            </a:r>
            <a:endParaRPr b="0" lang="cs-CZ" sz="1800" spc="-1" strike="noStrike">
              <a:solidFill>
                <a:srgbClr val="262626"/>
              </a:solidFill>
              <a:latin typeface="Calibri Light"/>
            </a:endParaRPr>
          </a:p>
          <a:p>
            <a:pPr lvl="3" marL="1600200" indent="-228600">
              <a:spcBef>
                <a:spcPts val="57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cs-CZ" sz="1800" spc="-1" strike="noStrike">
                <a:solidFill>
                  <a:srgbClr val="262626"/>
                </a:solidFill>
                <a:latin typeface="Calibri Light"/>
              </a:rPr>
              <a:t>Fourth Outline Level</a:t>
            </a:r>
            <a:endParaRPr b="0" lang="cs-CZ" sz="1800" spc="-1" strike="noStrike">
              <a:solidFill>
                <a:srgbClr val="262626"/>
              </a:solidFill>
              <a:latin typeface="Calibri Light"/>
            </a:endParaRPr>
          </a:p>
          <a:p>
            <a:pPr lvl="4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cs-CZ" sz="2000" spc="-1" strike="noStrike">
                <a:solidFill>
                  <a:srgbClr val="262626"/>
                </a:solidFill>
                <a:latin typeface="Calibri Light"/>
              </a:rPr>
              <a:t>Fifth Outline Level</a:t>
            </a:r>
            <a:endParaRPr b="0" lang="cs-CZ" sz="2000" spc="-1" strike="noStrike">
              <a:solidFill>
                <a:srgbClr val="262626"/>
              </a:solidFill>
              <a:latin typeface="Calibri Light"/>
            </a:endParaRPr>
          </a:p>
          <a:p>
            <a:pPr lvl="5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cs-CZ" sz="2000" spc="-1" strike="noStrike">
                <a:solidFill>
                  <a:srgbClr val="262626"/>
                </a:solidFill>
                <a:latin typeface="Calibri Light"/>
              </a:rPr>
              <a:t>Sixth Outline Level</a:t>
            </a:r>
            <a:endParaRPr b="0" lang="cs-CZ" sz="2000" spc="-1" strike="noStrike">
              <a:solidFill>
                <a:srgbClr val="262626"/>
              </a:solidFill>
              <a:latin typeface="Calibri Light"/>
            </a:endParaRPr>
          </a:p>
          <a:p>
            <a:pPr lvl="6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cs-CZ" sz="2000" spc="-1" strike="noStrike">
                <a:solidFill>
                  <a:srgbClr val="262626"/>
                </a:solidFill>
                <a:latin typeface="Calibri Light"/>
              </a:rPr>
              <a:t>Seventh Outline Level</a:t>
            </a:r>
            <a:endParaRPr b="0" lang="cs-CZ" sz="20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685800" y="6411960"/>
            <a:ext cx="4113360" cy="22680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000000"/>
                </a:solidFill>
                <a:latin typeface="Calibri Light"/>
                <a:ea typeface="Segoe UI"/>
              </a:rPr>
              <a:t>28. 3. 2017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685800" y="6554880"/>
            <a:ext cx="5029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764200" y="5877000"/>
            <a:ext cx="2924280" cy="139536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174EE96-3F67-4AB6-8DF4-DC82AFE7B1CE}" type="slidenum">
              <a:rPr b="0" lang="cs-CZ" sz="10300" spc="-1" strike="noStrike">
                <a:solidFill>
                  <a:srgbClr val="50b4c8"/>
                </a:solidFill>
                <a:latin typeface="Calibri Light"/>
                <a:ea typeface="Segoe UI"/>
              </a:rPr>
              <a:t>&lt;number&gt;</a:t>
            </a:fld>
            <a:endParaRPr b="0" lang="cs-CZ" sz="10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03360" y="769680"/>
            <a:ext cx="10780560" cy="4702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1" lang="cs-CZ" sz="4800" spc="-1" strike="noStrike">
                <a:solidFill>
                  <a:srgbClr val="000000"/>
                </a:solidFill>
                <a:latin typeface="Calibri Light"/>
              </a:rPr>
              <a:t>GDPR &amp; ePrivacy</a:t>
            </a:r>
            <a:br/>
            <a:br/>
            <a:br/>
            <a:br/>
            <a:r>
              <a:rPr b="0" lang="cs-CZ" sz="3200" spc="-1" strike="noStrike">
                <a:solidFill>
                  <a:srgbClr val="7f7f7f"/>
                </a:solidFill>
                <a:latin typeface="Calibri Light"/>
              </a:rPr>
              <a:t> </a:t>
            </a:r>
            <a:endParaRPr b="0" lang="cs-CZ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6411960"/>
            <a:ext cx="411336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cs-CZ" sz="1000" spc="-1" strike="noStrike">
                <a:solidFill>
                  <a:srgbClr val="ffffff"/>
                </a:solidFill>
                <a:latin typeface="Calibri Light"/>
                <a:ea typeface="Segoe UI"/>
              </a:rPr>
              <a:t>28. 3. 2017</a:t>
            </a:r>
            <a:endParaRPr b="0" lang="cs-CZ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Obrázek 5" descr=""/>
          <p:cNvPicPr/>
          <p:nvPr/>
        </p:nvPicPr>
        <p:blipFill>
          <a:blip r:embed="rId1"/>
          <a:stretch/>
        </p:blipFill>
        <p:spPr>
          <a:xfrm>
            <a:off x="9551880" y="5649840"/>
            <a:ext cx="2178000" cy="9032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57360" y="499680"/>
            <a:ext cx="10771200" cy="165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Soukromí v komunikacích</a:t>
            </a:r>
            <a:endParaRPr b="0" lang="cs-CZ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76440" y="2011320"/>
            <a:ext cx="1075212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lepší ochrana soukromí v datových streamech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rychlejší změna dnes dominantního obch. modelu sledování uživatelů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přinucení firem dát lidem kontrolu nad osobními daty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využití metadat ke slučitelným účelům zpracování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ochrana digitálního trhu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??? konečná regulace divokého Západu internetu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57360" y="499680"/>
            <a:ext cx="10771200" cy="165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Čekání na </a:t>
            </a:r>
            <a:r>
              <a:rPr b="1" lang="en-US" sz="5400" spc="-1" strike="noStrike">
                <a:solidFill>
                  <a:srgbClr val="50b4c8"/>
                </a:solidFill>
                <a:latin typeface="Calibri Light"/>
              </a:rPr>
              <a:t>i</a:t>
            </a:r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Privacy...</a:t>
            </a:r>
            <a:endParaRPr b="0" lang="cs-CZ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76080" y="2011320"/>
            <a:ext cx="1075212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lnSpc>
                <a:spcPct val="86000"/>
              </a:lnSpc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josef.prokes@uoou.cz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57360" y="499680"/>
            <a:ext cx="10771200" cy="165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GDPR a ePrivacy</a:t>
            </a:r>
            <a:endParaRPr b="0" lang="cs-CZ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43040" y="2011320"/>
            <a:ext cx="10753560" cy="376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676080" y="2011320"/>
            <a:ext cx="1075212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obecná ochrana osobních dat vs. sektorová úprava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společná základní ochrana nehmotných statků (údaje, informace)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společná základní ochrana různých účastníků komunikací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non-personal data – odlišný účel regulace a intenzita ochrany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lnSpc>
                <a:spcPct val="86000"/>
              </a:lnSpc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A proč ne </a:t>
            </a:r>
            <a:r>
              <a:rPr b="1" lang="cs-CZ" sz="2400" spc="-1" strike="noStrike">
                <a:solidFill>
                  <a:srgbClr val="262626"/>
                </a:solidFill>
                <a:latin typeface="Calibri Light"/>
              </a:rPr>
              <a:t>iPrivacy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?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lnSpc>
                <a:spcPct val="86000"/>
              </a:lnSpc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57360" y="499680"/>
            <a:ext cx="10771200" cy="165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Moderní osobní údaje</a:t>
            </a:r>
            <a:endParaRPr b="0" lang="cs-CZ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76080" y="2011320"/>
            <a:ext cx="1075212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IP adresy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user ID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+ související identifikátory </a:t>
            </a:r>
            <a:r>
              <a:rPr b="1" lang="cs-CZ" sz="2400" spc="-1" strike="noStrike">
                <a:solidFill>
                  <a:srgbClr val="262626"/>
                </a:solidFill>
                <a:latin typeface="Calibri Light"/>
              </a:rPr>
              <a:t>device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ID a </a:t>
            </a:r>
            <a:r>
              <a:rPr b="1" lang="cs-CZ" sz="2400" spc="-1" strike="noStrike">
                <a:solidFill>
                  <a:srgbClr val="262626"/>
                </a:solidFill>
                <a:latin typeface="Calibri Light"/>
              </a:rPr>
              <a:t>transaction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ID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cookies a spol.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  <a:ea typeface="Microsoft YaHei"/>
              </a:rPr>
              <a:t>pseudonymní, šifrovaná a 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hashovaná osobní data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data o chování uživatelů, napomáhající identifikaci osob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57360" y="499680"/>
            <a:ext cx="10771200" cy="165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Update GDPR?</a:t>
            </a:r>
            <a:endParaRPr b="0" lang="cs-CZ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6080" y="2011320"/>
            <a:ext cx="1075212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úpravy konkrétních situací oprávněného zájmu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konkrétní zvláštní zákonné povinnosti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? souhlas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? právo být zapomenut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? služby cílené na děti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? nástroje ochrany osobních údajů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57360" y="499680"/>
            <a:ext cx="10771200" cy="165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ePrivacy, jak jej známe</a:t>
            </a:r>
            <a:endParaRPr b="0" lang="cs-CZ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76080" y="2011320"/>
            <a:ext cx="1075212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Důvěrnost komunikací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Bezpečnost sítí a služeb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Data breaches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Seznamy a identifikace uživatelů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SPAM (el. obchodní sdělení)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Provozní a lokalizační údaje, data retention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...a cookies.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57360" y="499680"/>
            <a:ext cx="10771200" cy="165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Důvěrnost, bezpečnost a DB</a:t>
            </a:r>
            <a:endParaRPr b="0" lang="cs-CZ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6440" y="2011320"/>
            <a:ext cx="1075212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EU Member States must ensure the </a:t>
            </a:r>
            <a:r>
              <a:rPr b="1" lang="cs-CZ" sz="2400" spc="-1" strike="noStrike">
                <a:solidFill>
                  <a:srgbClr val="262626"/>
                </a:solidFill>
                <a:latin typeface="Calibri Light"/>
              </a:rPr>
              <a:t>confidentiality of communications over public networks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, in particular by prohibiting the listening into, tapping and storage of communications without the consent of the users concerned.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A provider of a public electronic communications service has to take </a:t>
            </a:r>
            <a:r>
              <a:rPr b="1" lang="cs-CZ" sz="2400" spc="-1" strike="noStrike">
                <a:solidFill>
                  <a:srgbClr val="262626"/>
                </a:solidFill>
                <a:latin typeface="Calibri Light"/>
              </a:rPr>
              <a:t>appropriate measures to safeguard the security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of its service.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If a provider suffers a </a:t>
            </a:r>
            <a:r>
              <a:rPr b="1" lang="cs-CZ" sz="2400" spc="-1" strike="noStrike">
                <a:solidFill>
                  <a:srgbClr val="262626"/>
                </a:solidFill>
                <a:latin typeface="Calibri Light"/>
              </a:rPr>
              <a:t>breach of security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that leads to personal data being lost or stolen, it has to inform the national authority and, in certain cases, the subscriber or individual.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57360" y="499680"/>
            <a:ext cx="10771200" cy="165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Proti obtěžování a spamu</a:t>
            </a:r>
            <a:endParaRPr b="0" lang="cs-CZ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76080" y="2011320"/>
            <a:ext cx="1075212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1" lang="cs-CZ" sz="2400" spc="-1" strike="noStrike">
                <a:solidFill>
                  <a:srgbClr val="262626"/>
                </a:solidFill>
                <a:latin typeface="Calibri Light"/>
              </a:rPr>
              <a:t>Public directories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: subscribers' prior consent is required in order for their telephone numbers, e-mail addresses and postal addresses to appear in public directories.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Subscribers must be given the option not to have their telephone number disclosed when they make a call.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Subscribers must give their </a:t>
            </a:r>
            <a:r>
              <a:rPr b="1" lang="cs-CZ" sz="2400" spc="-1" strike="noStrike">
                <a:solidFill>
                  <a:srgbClr val="262626"/>
                </a:solidFill>
                <a:latin typeface="Calibri Light"/>
              </a:rPr>
              <a:t>prior consent before unsolicited commercial communications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("spam") are addressed to them. This also covers SMS text messages and other electronic messages received on any fixed or mobile terminal.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57360" y="499680"/>
            <a:ext cx="10771200" cy="165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Cookies</a:t>
            </a:r>
            <a:endParaRPr b="0" lang="cs-CZ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6080" y="2011320"/>
            <a:ext cx="1075212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  <a:ea typeface="Microsoft YaHei"/>
              </a:rPr>
              <a:t>Jak uživatele 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„srozumět“ se skrytými praktikami webu?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Proč souhlas?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Plní bannery informační povinnosti dle obecného nařízení (GDPR)?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57360" y="499680"/>
            <a:ext cx="10771200" cy="165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en-US" sz="5400" spc="-1" strike="noStrike">
                <a:solidFill>
                  <a:srgbClr val="50b4c8"/>
                </a:solidFill>
                <a:latin typeface="Calibri Light"/>
              </a:rPr>
              <a:t>Provozní a lokalizační údaje</a:t>
            </a:r>
            <a:endParaRPr b="0" lang="cs-CZ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76080" y="2011320"/>
            <a:ext cx="1075212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423"/>
              </a:spcBef>
            </a:pPr>
            <a:r>
              <a:rPr b="1" lang="cs-CZ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  <a:p>
            <a:pPr marL="342720" indent="-342720">
              <a:spcBef>
                <a:spcPts val="1423"/>
              </a:spcBef>
            </a:pPr>
            <a:r>
              <a:rPr b="1" lang="cs-CZ" sz="2400" spc="-1" strike="noStrike">
                <a:solidFill>
                  <a:srgbClr val="262626"/>
                </a:solidFill>
                <a:latin typeface="Calibri Light"/>
              </a:rPr>
              <a:t>Traffic and location data must be erased or made anonymous when no longer required</a:t>
            </a:r>
            <a:r>
              <a:rPr b="0" lang="cs-CZ" sz="2400" spc="-1" strike="noStrike">
                <a:solidFill>
                  <a:srgbClr val="262626"/>
                </a:solidFill>
                <a:latin typeface="Calibri Light"/>
              </a:rPr>
              <a:t> for communication or billing purposes, except if the subscriber has given consent for another use.</a:t>
            </a:r>
            <a:endParaRPr b="0" lang="cs-CZ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Application>LibreOffice/5.4.4.2$Linux_X86_64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2016-09-20T15:39:21Z</dcterms:created>
  <dc:creator>Prokeš Josef</dc:creator>
  <dc:description/>
  <cp:keywords/>
  <dc:language>en-US</dc:language>
  <cp:lastModifiedBy/>
  <dcterms:modified xsi:type="dcterms:W3CDTF">2019-02-06T06:59:59Z</dcterms:modified>
  <cp:revision>45</cp:revision>
  <dc:subject/>
  <dc:title>Obecné nařízení o ochraně osobních údajů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Širokoúhlá obrazovka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