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72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048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88360" y="4800960"/>
            <a:ext cx="1046520" cy="835200"/>
          </a:xfrm>
          <a:prstGeom prst="rect">
            <a:avLst/>
          </a:prstGeom>
          <a:ln>
            <a:noFill/>
          </a:ln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9480" y="4800960"/>
            <a:ext cx="1046520" cy="835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350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5048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00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72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5048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88360" y="4800960"/>
            <a:ext cx="1046520" cy="83520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9480" y="4800960"/>
            <a:ext cx="1046520" cy="835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350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5048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00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72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5048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88360" y="4800960"/>
            <a:ext cx="1046520" cy="835200"/>
          </a:xfrm>
          <a:prstGeom prst="rect">
            <a:avLst/>
          </a:prstGeom>
          <a:ln>
            <a:noFill/>
          </a:ln>
        </p:spPr>
      </p:pic>
      <p:pic>
        <p:nvPicPr>
          <p:cNvPr descr="" id="11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9480" y="4800960"/>
            <a:ext cx="1046520" cy="835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350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1751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50480" y="480096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50480" y="3886200"/>
            <a:ext cx="312264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000" cy="83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cs-CZ" sz="4400">
                <a:solidFill>
                  <a:srgbClr val="000000"/>
                </a:solidFill>
                <a:latin typeface="Calibri"/>
                <a:ea typeface="Calibri"/>
              </a:rPr>
              <a:t>Klikněte pro úpravu formátu textu nadpisuTitle 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anchor="ctr" bIns="0" lIns="0" rIns="0" tIns="0"/>
          <a:p>
            <a:pPr>
              <a:buSzPct val="25000"/>
              <a:buFont typeface="StarSymbol"/>
              <a:buChar char="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Klikněte pro úpravu formátu textu osnovy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Druhá úroveň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Třetí úroveň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Čtvrtá úroveň osnovy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Pátá úroveň osnovy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Šestá úroveň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Sedmá úroveňBody Level 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291000" y="6222600"/>
            <a:ext cx="262080" cy="267480"/>
          </a:xfrm>
          <a:prstGeom prst="rect">
            <a:avLst/>
          </a:prstGeom>
        </p:spPr>
        <p:txBody>
          <a:bodyPr anchor="ctr" bIns="45000" lIns="45000" rIns="45000" tIns="45000"/>
          <a:p>
            <a:pPr algn="r">
              <a:lnSpc>
                <a:spcPct val="100000"/>
              </a:lnSpc>
            </a:pPr>
            <a:fld id="{8EF821C5-F5CA-4E03-AD1E-0086ECEBEF8B}" type="slidenum">
              <a:rPr lang="cs-CZ" sz="1200">
                <a:solidFill>
                  <a:srgbClr val="888888"/>
                </a:solidFill>
                <a:latin typeface="Calibri"/>
                <a:ea typeface="Calibri"/>
              </a:rPr>
              <a:t>&lt;číslo&gt;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90000"/>
              </a:lnSpc>
            </a:pPr>
            <a:r>
              <a:rPr lang="cs-CZ" sz="4400">
                <a:solidFill>
                  <a:srgbClr val="000000"/>
                </a:solidFill>
                <a:latin typeface="Arial"/>
                <a:ea typeface="Arial"/>
              </a:rPr>
              <a:t>Klikněte pro úpravu formátu textu nadpisuTitle Text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0" lIns="0" rIns="0" tIns="0"/>
          <a:p>
            <a:pPr>
              <a:buSzPct val="25000"/>
              <a:buFont typeface="StarSymbol"/>
              <a:buChar char="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Klikněte pro úpravu formátu textu osnovy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Druhá úroveň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Třetí úroveň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Čtvrtá úroveň osnovy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Pátá úroveň osnovy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Šestá úroveň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Sedmá úroveňBody Level 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cs-CZ" sz="2800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6291000" y="6222600"/>
            <a:ext cx="262080" cy="267480"/>
          </a:xfrm>
          <a:prstGeom prst="rect">
            <a:avLst/>
          </a:prstGeom>
        </p:spPr>
        <p:txBody>
          <a:bodyPr anchor="ctr" bIns="45000" lIns="45000" rIns="45000" tIns="45000"/>
          <a:p>
            <a:pPr algn="r">
              <a:lnSpc>
                <a:spcPct val="100000"/>
              </a:lnSpc>
            </a:pPr>
            <a:fld id="{E864BAC8-9AB8-40F1-8443-878BB82EEC0D}" type="slidenum">
              <a:rPr lang="cs-CZ" sz="1200">
                <a:solidFill>
                  <a:srgbClr val="888888"/>
                </a:solidFill>
                <a:latin typeface="Calibri"/>
                <a:ea typeface="Calibri"/>
              </a:rPr>
              <a:t>&lt;číslo&gt;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Num"/>
          </p:nvPr>
        </p:nvSpPr>
        <p:spPr>
          <a:xfrm>
            <a:off x="6291000" y="6222600"/>
            <a:ext cx="262080" cy="267480"/>
          </a:xfrm>
          <a:prstGeom prst="rect">
            <a:avLst/>
          </a:prstGeom>
        </p:spPr>
        <p:txBody>
          <a:bodyPr anchor="ctr" bIns="45000" lIns="45000" rIns="45000" tIns="45000"/>
          <a:p>
            <a:pPr algn="r">
              <a:lnSpc>
                <a:spcPct val="100000"/>
              </a:lnSpc>
            </a:pPr>
            <a:fld id="{BBE600A8-EC07-414E-98C3-1FBE2836BA48}" type="slidenum">
              <a:rPr lang="cs-CZ" sz="1200">
                <a:solidFill>
                  <a:srgbClr val="888888"/>
                </a:solidFill>
                <a:latin typeface="Calibri"/>
                <a:ea typeface="Calibri"/>
              </a:rPr>
              <a:t>&lt;číslo&gt;</a:t>
            </a:fld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cs-CZ"/>
              <a:t>Klikněte pro úpravu formátu textu nadpisu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cs-CZ"/>
              <a:t>Klikněte pro úpravu formátu textu osnovy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cs-CZ"/>
              <a:t>Druhá úroveň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cs-CZ"/>
              <a:t>Třetí úroveň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cs-CZ"/>
              <a:t>Čtvrtá úroveň osnovy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cs-CZ"/>
              <a:t>Pátá úroveň osnovy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cs-CZ"/>
              <a:t>Šestá úroveň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cs-CZ"/>
              <a:t>Sedmá úroveň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b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565360" y="5177880"/>
            <a:ext cx="3776040" cy="94356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 wrap="none"/>
          <a:p>
            <a:pPr>
              <a:lnSpc>
                <a:spcPct val="100000"/>
              </a:lnSpc>
            </a:pPr>
            <a:r>
              <a:rPr b="1" i="1" lang="cs-CZ" sz="2800">
                <a:solidFill>
                  <a:srgbClr val="000000"/>
                </a:solidFill>
                <a:latin typeface="Calibri"/>
                <a:ea typeface="Calibri"/>
              </a:rPr>
              <a:t>Helena Svatošová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2800">
                <a:solidFill>
                  <a:srgbClr val="000000"/>
                </a:solidFill>
                <a:latin typeface="Calibri"/>
                <a:ea typeface="Calibri"/>
              </a:rPr>
              <a:t>Iuridicum Remedium, z.s.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 flipH="1">
            <a:off x="1315080" y="825120"/>
            <a:ext cx="6623640" cy="411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lang="cs-CZ" sz="4400">
                <a:solidFill>
                  <a:srgbClr val="ffffff"/>
                </a:solidFill>
                <a:latin typeface="Calibri"/>
                <a:ea typeface="Calibri"/>
              </a:rPr>
              <a:t>GDPR MÝTŮ ZBAVENÉ</a:t>
            </a:r>
            <a:endParaRPr/>
          </a:p>
          <a:p>
            <a:pPr algn="ctr">
              <a:lnSpc>
                <a:spcPct val="100000"/>
              </a:lnSpc>
            </a:pPr>
            <a:r>
              <a:rPr lang="cs-CZ" sz="4400">
                <a:solidFill>
                  <a:srgbClr val="ffffff"/>
                </a:solidFill>
                <a:latin typeface="Calibri"/>
                <a:ea typeface="Calibri"/>
              </a:rPr>
              <a:t>Praxe plnění povinností plynoucích z GDPR</a:t>
            </a:r>
            <a:endParaRPr/>
          </a:p>
          <a:p>
            <a:pPr algn="ctr">
              <a:lnSpc>
                <a:spcPct val="100000"/>
              </a:lnSpc>
            </a:pPr>
            <a:r>
              <a:rPr lang="cs-CZ" sz="44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cs-CZ" sz="4400">
                <a:solidFill>
                  <a:srgbClr val="ffffff"/>
                </a:solidFill>
                <a:latin typeface="Calibri"/>
                <a:ea typeface="Calibri"/>
              </a:rPr>
              <a:t>v obcích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cs-CZ" sz="4400">
                <a:solidFill>
                  <a:srgbClr val="ffffff"/>
                </a:solidFill>
                <a:latin typeface="Calibri"/>
                <a:ea typeface="Calibri"/>
              </a:rPr>
              <a:t>- 12.3.2018 - 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80640"/>
            <a:ext cx="8228520" cy="133848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Co si pohlídat při zpracování osobních údajů: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705240" y="1414800"/>
            <a:ext cx="234432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09" name="CustomShape 3"/>
          <p:cNvSpPr/>
          <p:nvPr/>
        </p:nvSpPr>
        <p:spPr>
          <a:xfrm>
            <a:off x="762480" y="1526040"/>
            <a:ext cx="2229480" cy="1492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Emailová komunikace - vyvarovat se citlivých údajů</a:t>
            </a: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5897160" y="139212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11" name="CustomShape 5"/>
          <p:cNvSpPr/>
          <p:nvPr/>
        </p:nvSpPr>
        <p:spPr>
          <a:xfrm>
            <a:off x="5897160" y="1392120"/>
            <a:ext cx="2229480" cy="1767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Nedostatečné řízení přístupů (víc lidí než je třeba)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2" name="CustomShape 6"/>
          <p:cNvSpPr/>
          <p:nvPr/>
        </p:nvSpPr>
        <p:spPr>
          <a:xfrm>
            <a:off x="705240" y="3374640"/>
            <a:ext cx="2334240" cy="152532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13" name="CustomShape 7"/>
          <p:cNvSpPr/>
          <p:nvPr/>
        </p:nvSpPr>
        <p:spPr>
          <a:xfrm>
            <a:off x="757440" y="3392280"/>
            <a:ext cx="2229480" cy="1492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Úzus dokumentace kopiemi ověřovaných OÚ</a:t>
            </a:r>
            <a:endParaRPr/>
          </a:p>
        </p:txBody>
      </p:sp>
      <p:sp>
        <p:nvSpPr>
          <p:cNvPr id="214" name="CustomShape 8"/>
          <p:cNvSpPr/>
          <p:nvPr/>
        </p:nvSpPr>
        <p:spPr>
          <a:xfrm>
            <a:off x="3353400" y="1414800"/>
            <a:ext cx="2229480" cy="23342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15" name="CustomShape 9"/>
          <p:cNvSpPr/>
          <p:nvPr/>
        </p:nvSpPr>
        <p:spPr>
          <a:xfrm>
            <a:off x="3353400" y="1414800"/>
            <a:ext cx="2229480" cy="1843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Fyzická bezpečnost neautomatizov. osobních údajů (papíry na stole)</a:t>
            </a:r>
            <a:endParaRPr/>
          </a:p>
        </p:txBody>
      </p:sp>
      <p:sp>
        <p:nvSpPr>
          <p:cNvPr id="216" name="CustomShape 10"/>
          <p:cNvSpPr/>
          <p:nvPr/>
        </p:nvSpPr>
        <p:spPr>
          <a:xfrm>
            <a:off x="3353400" y="3852720"/>
            <a:ext cx="2229480" cy="216576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17" name="CustomShape 11"/>
          <p:cNvSpPr/>
          <p:nvPr/>
        </p:nvSpPr>
        <p:spPr>
          <a:xfrm>
            <a:off x="3353400" y="3852720"/>
            <a:ext cx="2229480" cy="2193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Nedostatečná pravidla pro služeb./soukromé používání mobilních zařízení</a:t>
            </a:r>
            <a:endParaRPr/>
          </a:p>
        </p:txBody>
      </p:sp>
      <p:sp>
        <p:nvSpPr>
          <p:cNvPr id="218" name="CustomShape 12"/>
          <p:cNvSpPr/>
          <p:nvPr/>
        </p:nvSpPr>
        <p:spPr>
          <a:xfrm>
            <a:off x="5897160" y="339228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19" name="CustomShape 13"/>
          <p:cNvSpPr/>
          <p:nvPr/>
        </p:nvSpPr>
        <p:spPr>
          <a:xfrm>
            <a:off x="5897160" y="3374640"/>
            <a:ext cx="2229480" cy="1843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Falešná bezpečnost technologicky pokročilých řešení (kamery)</a:t>
            </a:r>
            <a:endParaRPr/>
          </a:p>
        </p:txBody>
      </p:sp>
      <p:pic>
        <p:nvPicPr>
          <p:cNvPr descr="" id="220" name="Picture 16"/>
          <p:cNvPicPr/>
          <p:nvPr/>
        </p:nvPicPr>
        <p:blipFill>
          <a:blip r:embed="rId1"/>
          <a:stretch>
            <a:fillRect/>
          </a:stretch>
        </p:blipFill>
        <p:spPr>
          <a:xfrm>
            <a:off x="1288800" y="5236560"/>
            <a:ext cx="864000" cy="8640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dur="indefinite" id="191" nodeType="tmRoot" restart="never">
          <p:childTnLst>
            <p:seq>
              <p:cTn dur="indefinite" id="192" nodeType="mainSeq">
                <p:childTnLst>
                  <p:par>
                    <p:cTn fill="hold" id="193">
                      <p:stCondLst>
                        <p:cond delay="indefinite"/>
                      </p:stCondLst>
                      <p:childTnLst>
                        <p:par>
                          <p:cTn fill="hold" id="194">
                            <p:stCondLst>
                              <p:cond delay="0"/>
                            </p:stCondLst>
                            <p:childTnLst>
                              <p:par>
                                <p:cTn fill="hold" id="1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96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7">
                            <p:stCondLst>
                              <p:cond delay="0"/>
                            </p:stCondLst>
                            <p:childTnLst>
                              <p:par>
                                <p:cTn fill="hold" id="198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99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0">
                      <p:stCondLst>
                        <p:cond delay="indefinite"/>
                      </p:stCondLst>
                      <p:childTnLst>
                        <p:par>
                          <p:cTn fill="hold" id="201">
                            <p:stCondLst>
                              <p:cond delay="0"/>
                            </p:stCondLst>
                            <p:childTnLst>
                              <p:par>
                                <p:cTn fill="hold" id="20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03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4">
                            <p:stCondLst>
                              <p:cond delay="0"/>
                            </p:stCondLst>
                            <p:childTnLst>
                              <p:par>
                                <p:cTn fill="hold" id="205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06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7">
                      <p:stCondLst>
                        <p:cond delay="indefinite"/>
                      </p:stCondLst>
                      <p:childTnLst>
                        <p:par>
                          <p:cTn fill="hold" id="208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1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1">
                            <p:stCondLst>
                              <p:cond delay="0"/>
                            </p:stCondLst>
                            <p:childTnLst>
                              <p:par>
                                <p:cTn fill="hold" id="212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13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4">
                      <p:stCondLst>
                        <p:cond delay="indefinite"/>
                      </p:stCondLst>
                      <p:childTnLst>
                        <p:par>
                          <p:cTn fill="hold" id="215">
                            <p:stCondLst>
                              <p:cond delay="0"/>
                            </p:stCondLst>
                            <p:childTnLst>
                              <p:par>
                                <p:cTn fill="hold" id="21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17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8">
                            <p:stCondLst>
                              <p:cond delay="0"/>
                            </p:stCondLst>
                            <p:childTnLst>
                              <p:par>
                                <p:cTn fill="hold" id="219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2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1">
                      <p:stCondLst>
                        <p:cond delay="indefinite"/>
                      </p:stCondLst>
                      <p:childTnLst>
                        <p:par>
                          <p:cTn fill="hold" id="222">
                            <p:stCondLst>
                              <p:cond delay="0"/>
                            </p:stCondLst>
                            <p:childTnLst>
                              <p:par>
                                <p:cTn fill="hold" id="2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24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5">
                            <p:stCondLst>
                              <p:cond delay="0"/>
                            </p:stCondLst>
                            <p:childTnLst>
                              <p:par>
                                <p:cTn fill="hold" id="226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27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8">
                      <p:stCondLst>
                        <p:cond delay="indefinite"/>
                      </p:stCondLst>
                      <p:childTnLst>
                        <p:par>
                          <p:cTn fill="hold" id="229">
                            <p:stCondLst>
                              <p:cond delay="0"/>
                            </p:stCondLst>
                            <p:childTnLst>
                              <p:par>
                                <p:cTn fill="hold" id="23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3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34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392760"/>
            <a:ext cx="8228520" cy="71388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Legislativa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647640" y="1414800"/>
            <a:ext cx="234432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23" name="CustomShape 3"/>
          <p:cNvSpPr/>
          <p:nvPr/>
        </p:nvSpPr>
        <p:spPr>
          <a:xfrm>
            <a:off x="705240" y="1419120"/>
            <a:ext cx="2229480" cy="731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GDPR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594396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25" name="CustomShape 5"/>
          <p:cNvSpPr/>
          <p:nvPr/>
        </p:nvSpPr>
        <p:spPr>
          <a:xfrm>
            <a:off x="5943960" y="1414800"/>
            <a:ext cx="2229480" cy="1097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SOUVISEJÍCÍ SMĚRNICE 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6" name="CustomShape 6"/>
          <p:cNvSpPr/>
          <p:nvPr/>
        </p:nvSpPr>
        <p:spPr>
          <a:xfrm>
            <a:off x="335340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27" name="CustomShape 7"/>
          <p:cNvSpPr/>
          <p:nvPr/>
        </p:nvSpPr>
        <p:spPr>
          <a:xfrm>
            <a:off x="3353400" y="1414800"/>
            <a:ext cx="2229480" cy="2163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ZÁKON O ZPRACOVÁNÍ OSOBNÍCH ÚDAJŮ + „změnový“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8" name="CustomShape 8"/>
          <p:cNvSpPr/>
          <p:nvPr/>
        </p:nvSpPr>
        <p:spPr>
          <a:xfrm>
            <a:off x="647640" y="3599280"/>
            <a:ext cx="234432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29" name="CustomShape 9"/>
          <p:cNvSpPr/>
          <p:nvPr/>
        </p:nvSpPr>
        <p:spPr>
          <a:xfrm>
            <a:off x="3353040" y="3599280"/>
            <a:ext cx="234432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30" name="CustomShape 10"/>
          <p:cNvSpPr/>
          <p:nvPr/>
        </p:nvSpPr>
        <p:spPr>
          <a:xfrm>
            <a:off x="647640" y="3690360"/>
            <a:ext cx="2229480" cy="1097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Bezpečnost a vnitro (LEA)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1" name="CustomShape 11"/>
          <p:cNvSpPr/>
          <p:nvPr/>
        </p:nvSpPr>
        <p:spPr>
          <a:xfrm>
            <a:off x="3238200" y="3690360"/>
            <a:ext cx="2229480" cy="1463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E-privacy (elektronické komunikace)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dur="indefinite" id="235" nodeType="tmRoot" restart="never">
          <p:childTnLst>
            <p:seq>
              <p:cTn dur="indefinite" id="236" nodeType="mainSeq">
                <p:childTnLst>
                  <p:par>
                    <p:cTn fill="hold" id="237">
                      <p:stCondLst>
                        <p:cond delay="indefinite"/>
                      </p:stCondLst>
                      <p:childTnLst>
                        <p:par>
                          <p:cTn fill="hold" id="238">
                            <p:stCondLst>
                              <p:cond delay="0"/>
                            </p:stCondLst>
                            <p:childTnLst>
                              <p:par>
                                <p:cTn fill="hold" id="2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4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1">
                            <p:stCondLst>
                              <p:cond delay="0"/>
                            </p:stCondLst>
                            <p:childTnLst>
                              <p:par>
                                <p:cTn fill="hold" id="242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43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4">
                      <p:stCondLst>
                        <p:cond delay="indefinite"/>
                      </p:stCondLst>
                      <p:childTnLst>
                        <p:par>
                          <p:cTn fill="hold" id="245">
                            <p:stCondLst>
                              <p:cond delay="0"/>
                            </p:stCondLst>
                            <p:childTnLst>
                              <p:par>
                                <p:cTn fill="hold" id="24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47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8">
                            <p:stCondLst>
                              <p:cond delay="0"/>
                            </p:stCondLst>
                            <p:childTnLst>
                              <p:par>
                                <p:cTn fill="hold" id="249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5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1">
                      <p:stCondLst>
                        <p:cond delay="indefinite"/>
                      </p:stCondLst>
                      <p:childTnLst>
                        <p:par>
                          <p:cTn fill="hold" id="252">
                            <p:stCondLst>
                              <p:cond delay="0"/>
                            </p:stCondLst>
                            <p:childTnLst>
                              <p:par>
                                <p:cTn fill="hold" id="2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54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5">
                            <p:stCondLst>
                              <p:cond delay="0"/>
                            </p:stCondLst>
                            <p:childTnLst>
                              <p:par>
                                <p:cTn fill="hold" id="256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57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8">
                      <p:stCondLst>
                        <p:cond delay="indefinite"/>
                      </p:stCondLst>
                      <p:childTnLst>
                        <p:par>
                          <p:cTn fill="hold" id="259">
                            <p:stCondLst>
                              <p:cond delay="0"/>
                            </p:stCondLst>
                            <p:childTnLst>
                              <p:par>
                                <p:cTn fill="hold" id="26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61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2">
                      <p:stCondLst>
                        <p:cond delay="indefinite"/>
                      </p:stCondLst>
                      <p:childTnLst>
                        <p:par>
                          <p:cTn fill="hold" id="263">
                            <p:stCondLst>
                              <p:cond delay="0"/>
                            </p:stCondLst>
                            <p:childTnLst>
                              <p:par>
                                <p:cTn fill="hold" id="26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65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6">
                            <p:stCondLst>
                              <p:cond delay="0"/>
                            </p:stCondLst>
                            <p:childTnLst>
                              <p:par>
                                <p:cTn fill="hold" id="267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68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9">
                            <p:stCondLst>
                              <p:cond delay="0"/>
                            </p:stCondLst>
                            <p:childTnLst>
                              <p:par>
                                <p:cTn fill="hold" id="270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71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392760"/>
            <a:ext cx="8228520" cy="71388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Návrh zákona o zpracování OÚ: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705240" y="1414800"/>
            <a:ext cx="2344320" cy="23342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34" name="CustomShape 3"/>
          <p:cNvSpPr/>
          <p:nvPr/>
        </p:nvSpPr>
        <p:spPr>
          <a:xfrm>
            <a:off x="745560" y="1425600"/>
            <a:ext cx="2229480" cy="2467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Informační povinnost lze splnit online u titulu výkonu veřejné moci a práv.povinnosti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5887080" y="1423800"/>
            <a:ext cx="2229480" cy="149868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36" name="CustomShape 5"/>
          <p:cNvSpPr/>
          <p:nvPr/>
        </p:nvSpPr>
        <p:spPr>
          <a:xfrm>
            <a:off x="5839920" y="1414800"/>
            <a:ext cx="2229480" cy="1492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Nebude nutná DPIA u titulu plnění právní povinnosti</a:t>
            </a:r>
            <a:endParaRPr/>
          </a:p>
        </p:txBody>
      </p:sp>
      <p:sp>
        <p:nvSpPr>
          <p:cNvPr id="237" name="CustomShape 6"/>
          <p:cNvSpPr/>
          <p:nvPr/>
        </p:nvSpPr>
        <p:spPr>
          <a:xfrm>
            <a:off x="705240" y="3918600"/>
            <a:ext cx="2310480" cy="261576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38" name="CustomShape 7"/>
          <p:cNvSpPr/>
          <p:nvPr/>
        </p:nvSpPr>
        <p:spPr>
          <a:xfrm>
            <a:off x="785880" y="3898800"/>
            <a:ext cx="2229480" cy="2543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Velké výjimky mj. pro městské policie (?) (incidenty, práva subjektů), ale spec. požadavky na zpracovatele</a:t>
            </a:r>
            <a:endParaRPr/>
          </a:p>
        </p:txBody>
      </p:sp>
      <p:sp>
        <p:nvSpPr>
          <p:cNvPr id="239" name="CustomShape 8"/>
          <p:cNvSpPr/>
          <p:nvPr/>
        </p:nvSpPr>
        <p:spPr>
          <a:xfrm>
            <a:off x="3353400" y="1414800"/>
            <a:ext cx="2229480" cy="23342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40" name="CustomShape 9"/>
          <p:cNvSpPr/>
          <p:nvPr/>
        </p:nvSpPr>
        <p:spPr>
          <a:xfrm>
            <a:off x="3353400" y="1414800"/>
            <a:ext cx="2229480" cy="2086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Slučitelnost účelů netřeba zkoumat u bezpečnosti a ochrany práv osob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1" name="CustomShape 10"/>
          <p:cNvSpPr/>
          <p:nvPr/>
        </p:nvSpPr>
        <p:spPr>
          <a:xfrm>
            <a:off x="3353400" y="39024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42" name="CustomShape 11"/>
          <p:cNvSpPr/>
          <p:nvPr/>
        </p:nvSpPr>
        <p:spPr>
          <a:xfrm>
            <a:off x="3353400" y="3902400"/>
            <a:ext cx="2229480" cy="1492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Novinařina, výzkum a umělecká činnost mají zvl.režim</a:t>
            </a:r>
            <a:endParaRPr/>
          </a:p>
        </p:txBody>
      </p:sp>
      <p:sp>
        <p:nvSpPr>
          <p:cNvPr id="243" name="CustomShape 12"/>
          <p:cNvSpPr/>
          <p:nvPr/>
        </p:nvSpPr>
        <p:spPr>
          <a:xfrm>
            <a:off x="5887080" y="39024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44" name="CustomShape 13"/>
          <p:cNvSpPr/>
          <p:nvPr/>
        </p:nvSpPr>
        <p:spPr>
          <a:xfrm>
            <a:off x="5839920" y="3944520"/>
            <a:ext cx="2229480" cy="1492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Pokuty pro veřejnou správu omezeny na 10 mil.</a:t>
            </a:r>
            <a:endParaRPr/>
          </a:p>
        </p:txBody>
      </p:sp>
    </p:spTree>
  </p:cSld>
  <p:transition spd="slow">
    <p:fade/>
  </p:transition>
  <p:timing>
    <p:tnLst>
      <p:par>
        <p:cTn dur="indefinite" id="272" nodeType="tmRoot" restart="never">
          <p:childTnLst>
            <p:seq>
              <p:cTn dur="indefinite" id="273" nodeType="mainSeq">
                <p:childTnLst>
                  <p:par>
                    <p:cTn fill="hold" id="274">
                      <p:stCondLst>
                        <p:cond delay="indefinite"/>
                      </p:stCondLst>
                      <p:childTnLst>
                        <p:par>
                          <p:cTn fill="hold" id="275">
                            <p:stCondLst>
                              <p:cond delay="0"/>
                            </p:stCondLst>
                            <p:childTnLst>
                              <p:par>
                                <p:cTn fill="hold" id="27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77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8">
                            <p:stCondLst>
                              <p:cond delay="0"/>
                            </p:stCondLst>
                            <p:childTnLst>
                              <p:par>
                                <p:cTn fill="hold" id="279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8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1">
                      <p:stCondLst>
                        <p:cond delay="indefinite"/>
                      </p:stCondLst>
                      <p:childTnLst>
                        <p:par>
                          <p:cTn fill="hold" id="282">
                            <p:stCondLst>
                              <p:cond delay="0"/>
                            </p:stCondLst>
                            <p:childTnLst>
                              <p:par>
                                <p:cTn fill="hold" id="2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84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5">
                            <p:stCondLst>
                              <p:cond delay="0"/>
                            </p:stCondLst>
                            <p:childTnLst>
                              <p:par>
                                <p:cTn fill="hold" id="286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87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8">
                      <p:stCondLst>
                        <p:cond delay="indefinite"/>
                      </p:stCondLst>
                      <p:childTnLst>
                        <p:par>
                          <p:cTn fill="hold" id="289">
                            <p:stCondLst>
                              <p:cond delay="0"/>
                            </p:stCondLst>
                            <p:childTnLst>
                              <p:par>
                                <p:cTn fill="hold" id="29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91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2">
                            <p:stCondLst>
                              <p:cond delay="0"/>
                            </p:stCondLst>
                            <p:childTnLst>
                              <p:par>
                                <p:cTn fill="hold" id="293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94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5">
                      <p:stCondLst>
                        <p:cond delay="indefinite"/>
                      </p:stCondLst>
                      <p:childTnLst>
                        <p:par>
                          <p:cTn fill="hold" id="296">
                            <p:stCondLst>
                              <p:cond delay="0"/>
                            </p:stCondLst>
                            <p:childTnLst>
                              <p:par>
                                <p:cTn fill="hold" id="2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98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9">
                            <p:stCondLst>
                              <p:cond delay="0"/>
                            </p:stCondLst>
                            <p:childTnLst>
                              <p:par>
                                <p:cTn fill="hold" id="300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01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2">
                      <p:stCondLst>
                        <p:cond delay="indefinite"/>
                      </p:stCondLst>
                      <p:childTnLst>
                        <p:par>
                          <p:cTn fill="hold" id="303">
                            <p:stCondLst>
                              <p:cond delay="0"/>
                            </p:stCondLst>
                            <p:childTnLst>
                              <p:par>
                                <p:cTn fill="hold" id="30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05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6">
                            <p:stCondLst>
                              <p:cond delay="0"/>
                            </p:stCondLst>
                            <p:childTnLst>
                              <p:par>
                                <p:cTn fill="hold" id="307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08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9">
                      <p:stCondLst>
                        <p:cond delay="indefinite"/>
                      </p:stCondLst>
                      <p:childTnLst>
                        <p:par>
                          <p:cTn fill="hold" id="310">
                            <p:stCondLst>
                              <p:cond delay="0"/>
                            </p:stCondLst>
                            <p:childTnLst>
                              <p:par>
                                <p:cTn fill="hold" id="3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12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3">
                            <p:stCondLst>
                              <p:cond delay="0"/>
                            </p:stCondLst>
                            <p:childTnLst>
                              <p:par>
                                <p:cTn fill="hold" id="314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15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389160"/>
            <a:ext cx="8228520" cy="7214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46" name="CustomShape 2"/>
          <p:cNvSpPr/>
          <p:nvPr/>
        </p:nvSpPr>
        <p:spPr>
          <a:xfrm>
            <a:off x="745560" y="1425600"/>
            <a:ext cx="2229480" cy="36900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47" name="CustomShape 3"/>
          <p:cNvSpPr/>
          <p:nvPr/>
        </p:nvSpPr>
        <p:spPr>
          <a:xfrm>
            <a:off x="5839920" y="1414800"/>
            <a:ext cx="2229480" cy="4460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48" name="CustomShape 4"/>
          <p:cNvSpPr/>
          <p:nvPr/>
        </p:nvSpPr>
        <p:spPr>
          <a:xfrm>
            <a:off x="785880" y="3898800"/>
            <a:ext cx="2229480" cy="4460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49" name="CustomShape 5"/>
          <p:cNvSpPr/>
          <p:nvPr/>
        </p:nvSpPr>
        <p:spPr>
          <a:xfrm>
            <a:off x="3353400" y="1414800"/>
            <a:ext cx="2229480" cy="3380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50" name="CustomShape 6"/>
          <p:cNvSpPr/>
          <p:nvPr/>
        </p:nvSpPr>
        <p:spPr>
          <a:xfrm>
            <a:off x="3353400" y="3902400"/>
            <a:ext cx="2229480" cy="4460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51" name="CustomShape 7"/>
          <p:cNvSpPr/>
          <p:nvPr/>
        </p:nvSpPr>
        <p:spPr>
          <a:xfrm>
            <a:off x="5839920" y="3944520"/>
            <a:ext cx="2229480" cy="446040"/>
          </a:xfrm>
          <a:prstGeom prst="rect">
            <a:avLst/>
          </a:prstGeom>
          <a:noFill/>
          <a:ln w="12600">
            <a:noFill/>
          </a:ln>
        </p:spPr>
      </p:sp>
      <p:pic>
        <p:nvPicPr>
          <p:cNvPr descr="" id="252" name="Obrázek 1"/>
          <p:cNvPicPr/>
          <p:nvPr/>
        </p:nvPicPr>
        <p:blipFill>
          <a:blip r:embed="rId1"/>
          <a:stretch>
            <a:fillRect/>
          </a:stretch>
        </p:blipFill>
        <p:spPr>
          <a:xfrm>
            <a:off x="-1933560" y="-228600"/>
            <a:ext cx="14625720" cy="7314840"/>
          </a:xfrm>
          <a:prstGeom prst="rect">
            <a:avLst/>
          </a:prstGeom>
          <a:ln>
            <a:noFill/>
          </a:ln>
        </p:spPr>
      </p:pic>
      <p:pic>
        <p:nvPicPr>
          <p:cNvPr descr="" id="25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933560" y="-228600"/>
            <a:ext cx="13010760" cy="731484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  <p:timing>
    <p:tnLst>
      <p:par>
        <p:cTn dur="indefinite" id="316" nodeType="tmRoot" restart="never">
          <p:childTnLst>
            <p:seq>
              <p:cTn dur="indefinite" id="317" nodeType="mainSeq">
                <p:childTnLst>
                  <p:par>
                    <p:cTn fill="hold" id="318">
                      <p:stCondLst>
                        <p:cond delay="indefinite"/>
                      </p:stCondLst>
                      <p:childTnLst>
                        <p:par>
                          <p:cTn fill="hold" id="319">
                            <p:stCondLst>
                              <p:cond delay="0"/>
                            </p:stCondLst>
                            <p:childTnLst>
                              <p:par>
                                <p:cTn fill="hold" id="320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21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2">
                            <p:stCondLst>
                              <p:cond delay="0"/>
                            </p:stCondLst>
                            <p:childTnLst>
                              <p:par>
                                <p:cTn fill="hold" id="323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24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5">
                            <p:stCondLst>
                              <p:cond delay="0"/>
                            </p:stCondLst>
                            <p:childTnLst>
                              <p:par>
                                <p:cTn fill="hold" id="326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27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8">
                            <p:stCondLst>
                              <p:cond delay="0"/>
                            </p:stCondLst>
                            <p:childTnLst>
                              <p:par>
                                <p:cTn fill="hold" id="329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3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31">
                            <p:stCondLst>
                              <p:cond delay="0"/>
                            </p:stCondLst>
                            <p:childTnLst>
                              <p:par>
                                <p:cTn fill="hold" id="332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33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34">
                            <p:stCondLst>
                              <p:cond delay="0"/>
                            </p:stCondLst>
                            <p:childTnLst>
                              <p:par>
                                <p:cTn fill="hold" id="335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36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392040"/>
            <a:ext cx="8228520" cy="71532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Kde hledat zdroje informací </a:t>
            </a:r>
            <a:endParaRPr/>
          </a:p>
        </p:txBody>
      </p:sp>
      <p:pic>
        <p:nvPicPr>
          <p:cNvPr descr="" id="255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969480" y="1312200"/>
            <a:ext cx="630360" cy="630360"/>
          </a:xfrm>
          <a:prstGeom prst="rect">
            <a:avLst/>
          </a:prstGeom>
          <a:ln w="12600"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1741680" y="1423800"/>
            <a:ext cx="6599160" cy="2652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Online: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→</a:t>
            </a: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ÚOOÚ – GDPR sekce       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→</a:t>
            </a: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MV - GDPR sekce               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→ </a:t>
            </a: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MŠMT – metodika GDPR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→ </a:t>
            </a: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Svaz měst a obcí, Sdružení místních samospráv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→ </a:t>
            </a: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Otevřená města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→  </a:t>
            </a: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WP 29, ICO (.org.uk), CNIL (.fr), CIPL (.org)</a:t>
            </a:r>
            <a:endParaRPr/>
          </a:p>
        </p:txBody>
      </p:sp>
      <p:pic>
        <p:nvPicPr>
          <p:cNvPr descr="" id="25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9480" y="4414320"/>
            <a:ext cx="603360" cy="603360"/>
          </a:xfrm>
          <a:prstGeom prst="rect">
            <a:avLst/>
          </a:prstGeom>
          <a:ln w="12600">
            <a:noFill/>
          </a:ln>
        </p:spPr>
      </p:pic>
      <p:sp>
        <p:nvSpPr>
          <p:cNvPr id="258" name="CustomShape 3"/>
          <p:cNvSpPr/>
          <p:nvPr/>
        </p:nvSpPr>
        <p:spPr>
          <a:xfrm>
            <a:off x="1741680" y="4418280"/>
            <a:ext cx="6501240" cy="19206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Odborné publikace: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→  </a:t>
            </a: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Beckův komentář – 2. vydání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→  </a:t>
            </a: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Luděk Nezmar – Implementace GDPR (Grada)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→  </a:t>
            </a:r>
            <a:r>
              <a:rPr b="1" i="1" lang="cs-CZ" sz="2400">
                <a:solidFill>
                  <a:srgbClr val="00b050"/>
                </a:solidFill>
                <a:latin typeface="Calibri"/>
                <a:ea typeface="Calibri"/>
              </a:rPr>
              <a:t>Bartík, Janečková – OOÚ u obcí + prac. právo</a:t>
            </a:r>
            <a:endParaRPr/>
          </a:p>
        </p:txBody>
      </p:sp>
      <p:pic>
        <p:nvPicPr>
          <p:cNvPr descr="" id="259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7798320" y="518040"/>
            <a:ext cx="887400" cy="11779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dur="indefinite" id="337" nodeType="tmRoot" restart="never">
          <p:childTnLst>
            <p:seq>
              <p:cTn dur="indefinite" id="338" nodeType="mainSeq">
                <p:childTnLst>
                  <p:par>
                    <p:cTn fill="hold" id="339">
                      <p:stCondLst>
                        <p:cond delay="indefinite"/>
                      </p:stCondLst>
                      <p:childTnLst>
                        <p:par>
                          <p:cTn fill="hold" id="340">
                            <p:stCondLst>
                              <p:cond delay="0"/>
                            </p:stCondLst>
                            <p:childTnLst>
                              <p:par>
                                <p:cTn fill="hold" id="341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42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3">
                            <p:stCondLst>
                              <p:cond delay="0"/>
                            </p:stCondLst>
                            <p:childTnLst>
                              <p:par>
                                <p:cTn fill="hold" id="344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45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269720" y="1072440"/>
            <a:ext cx="6721920" cy="313776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cs-CZ" sz="4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cs-CZ" sz="2800">
                <a:solidFill>
                  <a:srgbClr val="000000"/>
                </a:solidFill>
                <a:latin typeface="Calibri"/>
                <a:ea typeface="Calibri"/>
              </a:rPr>
              <a:t>GDPR není SAMOÚČELNá ZÁTĚŽ, 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cs-CZ" sz="2800">
                <a:solidFill>
                  <a:srgbClr val="000000"/>
                </a:solidFill>
                <a:latin typeface="Calibri"/>
                <a:ea typeface="Calibri"/>
              </a:rPr>
              <a:t>NAOPAK MŮŽE POMOCI ZEFEKTIVNIT PROCESY + BEZPEČNOST + SPRÁVU DAT.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cs-CZ" sz="4000">
                <a:solidFill>
                  <a:srgbClr val="000000"/>
                </a:solidFill>
                <a:latin typeface="Calibri"/>
                <a:ea typeface="Calibri"/>
              </a:rPr>
              <a:t>SVATOSOVA@IURE.ORG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3765960" y="6097680"/>
            <a:ext cx="1345680" cy="45396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62" name="CustomShape 3"/>
          <p:cNvSpPr/>
          <p:nvPr/>
        </p:nvSpPr>
        <p:spPr>
          <a:xfrm>
            <a:off x="3442680" y="1343880"/>
            <a:ext cx="2370240" cy="455400"/>
          </a:xfrm>
          <a:prstGeom prst="rect">
            <a:avLst/>
          </a:prstGeom>
          <a:solidFill>
            <a:srgbClr val="ed8d17"/>
          </a:solidFill>
          <a:ln w="12600">
            <a:noFill/>
          </a:ln>
        </p:spPr>
      </p:sp>
      <p:sp>
        <p:nvSpPr>
          <p:cNvPr id="263" name="CustomShape 4"/>
          <p:cNvSpPr/>
          <p:nvPr/>
        </p:nvSpPr>
        <p:spPr>
          <a:xfrm>
            <a:off x="3906000" y="1343880"/>
            <a:ext cx="1444320" cy="45540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 wrap="none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NA ZÁVĚR:</a:t>
            </a:r>
            <a:endParaRPr/>
          </a:p>
        </p:txBody>
      </p:sp>
      <p:sp>
        <p:nvSpPr>
          <p:cNvPr id="264" name="CustomShape 5"/>
          <p:cNvSpPr/>
          <p:nvPr/>
        </p:nvSpPr>
        <p:spPr>
          <a:xfrm>
            <a:off x="2952000" y="1388880"/>
            <a:ext cx="401040" cy="401040"/>
          </a:xfrm>
          <a:prstGeom prst="rect">
            <a:avLst/>
          </a:prstGeom>
          <a:solidFill>
            <a:srgbClr val="e46c08"/>
          </a:solidFill>
          <a:ln w="12600">
            <a:noFill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79920"/>
            <a:ext cx="8228520" cy="133992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Co se od doby tvorby publikace změnilo?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749840" y="2255040"/>
            <a:ext cx="4057920" cy="294912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15" name="CustomShape 3"/>
          <p:cNvSpPr/>
          <p:nvPr/>
        </p:nvSpPr>
        <p:spPr>
          <a:xfrm>
            <a:off x="4749840" y="2255040"/>
            <a:ext cx="4057920" cy="3244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Zveřejněny systémové analýzy krajů (mvcr)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Speciální metodická sekce webu mv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Rezortní metodika MZdr</a:t>
            </a:r>
            <a:endParaRPr/>
          </a:p>
          <a:p>
            <a:pPr>
              <a:lnSpc>
                <a:spcPct val="100000"/>
              </a:lnSpc>
            </a:pP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8407440" y="1767600"/>
            <a:ext cx="401040" cy="401040"/>
          </a:xfrm>
          <a:prstGeom prst="rect">
            <a:avLst/>
          </a:prstGeom>
          <a:solidFill>
            <a:srgbClr val="e46c08"/>
          </a:solidFill>
          <a:ln w="12600">
            <a:noFill/>
          </a:ln>
        </p:spPr>
      </p:sp>
      <p:sp>
        <p:nvSpPr>
          <p:cNvPr id="117" name="CustomShape 5"/>
          <p:cNvSpPr/>
          <p:nvPr/>
        </p:nvSpPr>
        <p:spPr>
          <a:xfrm>
            <a:off x="457200" y="2255040"/>
            <a:ext cx="4057920" cy="2949120"/>
          </a:xfrm>
          <a:prstGeom prst="rect">
            <a:avLst/>
          </a:prstGeom>
          <a:solidFill>
            <a:srgbClr val="ce4698"/>
          </a:solidFill>
          <a:ln w="12600">
            <a:noFill/>
          </a:ln>
        </p:spPr>
      </p:sp>
      <p:sp>
        <p:nvSpPr>
          <p:cNvPr id="118" name="CustomShape 6"/>
          <p:cNvSpPr/>
          <p:nvPr/>
        </p:nvSpPr>
        <p:spPr>
          <a:xfrm>
            <a:off x="368280" y="2274480"/>
            <a:ext cx="4057920" cy="316692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>
              <a:lnSpc>
                <a:spcPct val="100000"/>
              </a:lnSpc>
            </a:pP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- Není jasná doba a podoba   </a:t>
            </a:r>
            <a:endParaRPr/>
          </a:p>
          <a:p>
            <a:pPr>
              <a:lnSpc>
                <a:spcPct val="100000"/>
              </a:lnSpc>
            </a:pP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   </a:t>
            </a: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zZOÚ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- Chybí dobré metodiky pro po sociální sféry (MPSV)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  </a:t>
            </a:r>
            <a:r>
              <a:rPr b="1" lang="cs-CZ" sz="2300">
                <a:solidFill>
                  <a:srgbClr val="ffffff"/>
                </a:solidFill>
                <a:latin typeface="Calibri"/>
                <a:ea typeface="Calibri"/>
              </a:rPr>
              <a:t>- Otázka Metodiky MŠMT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9" name="CustomShape 7"/>
          <p:cNvSpPr/>
          <p:nvPr/>
        </p:nvSpPr>
        <p:spPr>
          <a:xfrm>
            <a:off x="3911400" y="1668600"/>
            <a:ext cx="559800" cy="63828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b="1" lang="cs-CZ" sz="36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cs-CZ" sz="3600">
                <a:solidFill>
                  <a:srgbClr val="ff0000"/>
                </a:solidFill>
                <a:latin typeface="Calibri"/>
                <a:ea typeface="Calibri"/>
              </a:rPr>
              <a:t>!  </a:t>
            </a:r>
            <a:endParaRPr/>
          </a:p>
        </p:txBody>
      </p:sp>
      <p:sp>
        <p:nvSpPr>
          <p:cNvPr id="120" name="CustomShape 8"/>
          <p:cNvSpPr/>
          <p:nvPr/>
        </p:nvSpPr>
        <p:spPr>
          <a:xfrm>
            <a:off x="7473960" y="6338880"/>
            <a:ext cx="1257120" cy="424080"/>
          </a:xfrm>
          <a:prstGeom prst="rect">
            <a:avLst/>
          </a:prstGeom>
          <a:noFill/>
          <a:ln w="12600">
            <a:noFill/>
          </a:ln>
        </p:spPr>
      </p:sp>
    </p:spTree>
  </p:cSld>
  <p:transition spd="slow">
    <p:fade/>
  </p:transition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>
                            <p:stCondLst>
                              <p:cond delay="0"/>
                            </p:stCondLst>
                            <p:childTnLst>
                              <p:par>
                                <p:cTn fill="hold" id="8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9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3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6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79920"/>
            <a:ext cx="8228520" cy="133992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Výsledky prioritizace příprav na GDPR u obcí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152280" y="6424200"/>
            <a:ext cx="2224080" cy="30384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>
              <a:lnSpc>
                <a:spcPct val="100000"/>
              </a:lnSpc>
            </a:pPr>
            <a:r>
              <a:rPr lang="cs-CZ" sz="1400">
                <a:solidFill>
                  <a:srgbClr val="000000"/>
                </a:solidFill>
                <a:latin typeface="Calibri"/>
                <a:ea typeface="Calibri"/>
              </a:rPr>
              <a:t>12. 3. 2018 Praha, PSP PČR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825840" y="2214720"/>
            <a:ext cx="2120760" cy="1186920"/>
          </a:xfrm>
          <a:prstGeom prst="rect">
            <a:avLst/>
          </a:prstGeom>
          <a:solidFill>
            <a:srgbClr val="f8e3ac"/>
          </a:solidFill>
          <a:ln w="38160">
            <a:solidFill>
              <a:srgbClr val="ffffff"/>
            </a:solidFill>
            <a:round/>
          </a:ln>
        </p:spPr>
      </p:sp>
      <p:sp>
        <p:nvSpPr>
          <p:cNvPr id="124" name="CustomShape 4"/>
          <p:cNvSpPr/>
          <p:nvPr/>
        </p:nvSpPr>
        <p:spPr>
          <a:xfrm>
            <a:off x="825840" y="2214720"/>
            <a:ext cx="2120760" cy="82188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ŠKOLENÍ ZAMĚSTNANCŮ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3459600" y="2214720"/>
            <a:ext cx="2224080" cy="1198440"/>
          </a:xfrm>
          <a:prstGeom prst="rect">
            <a:avLst/>
          </a:prstGeom>
          <a:solidFill>
            <a:srgbClr val="f59219"/>
          </a:solidFill>
          <a:ln w="38160">
            <a:solidFill>
              <a:srgbClr val="ffffff"/>
            </a:solidFill>
            <a:round/>
          </a:ln>
        </p:spPr>
      </p:sp>
      <p:sp>
        <p:nvSpPr>
          <p:cNvPr id="126" name="CustomShape 6"/>
          <p:cNvSpPr/>
          <p:nvPr/>
        </p:nvSpPr>
        <p:spPr>
          <a:xfrm>
            <a:off x="3459600" y="2214720"/>
            <a:ext cx="2224080" cy="118764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ÚPRAVA SMLUV SE ZPRACOVATELI</a:t>
            </a:r>
            <a:endParaRPr/>
          </a:p>
        </p:txBody>
      </p:sp>
      <p:sp>
        <p:nvSpPr>
          <p:cNvPr id="127" name="CustomShape 7"/>
          <p:cNvSpPr/>
          <p:nvPr/>
        </p:nvSpPr>
        <p:spPr>
          <a:xfrm>
            <a:off x="6196320" y="2214720"/>
            <a:ext cx="2120760" cy="1198440"/>
          </a:xfrm>
          <a:prstGeom prst="rect">
            <a:avLst/>
          </a:prstGeom>
          <a:solidFill>
            <a:srgbClr val="7e4a1d"/>
          </a:solidFill>
          <a:ln w="38160">
            <a:solidFill>
              <a:srgbClr val="ffffff"/>
            </a:solidFill>
            <a:round/>
          </a:ln>
        </p:spPr>
      </p:sp>
      <p:sp>
        <p:nvSpPr>
          <p:cNvPr id="128" name="CustomShape 8"/>
          <p:cNvSpPr/>
          <p:nvPr/>
        </p:nvSpPr>
        <p:spPr>
          <a:xfrm>
            <a:off x="6196320" y="2214720"/>
            <a:ext cx="2120760" cy="118764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TVORBA INTERNÍCH SMĚRNIC</a:t>
            </a:r>
            <a:endParaRPr/>
          </a:p>
        </p:txBody>
      </p:sp>
      <p:sp>
        <p:nvSpPr>
          <p:cNvPr id="129" name="CustomShape 9"/>
          <p:cNvSpPr/>
          <p:nvPr/>
        </p:nvSpPr>
        <p:spPr>
          <a:xfrm flipH="1" rot="5400000">
            <a:off x="1536480" y="3531600"/>
            <a:ext cx="698400" cy="698400"/>
          </a:xfrm>
          <a:prstGeom prst="rightArrow">
            <a:avLst>
              <a:gd fmla="val 32000" name="adj1"/>
              <a:gd fmla="val 64000" name="adj2"/>
            </a:avLst>
          </a:prstGeom>
          <a:solidFill>
            <a:srgbClr val="00b050"/>
          </a:solidFill>
          <a:ln w="12600">
            <a:noFill/>
          </a:ln>
        </p:spPr>
      </p:sp>
      <p:sp>
        <p:nvSpPr>
          <p:cNvPr id="130" name="CustomShape 10"/>
          <p:cNvSpPr/>
          <p:nvPr/>
        </p:nvSpPr>
        <p:spPr>
          <a:xfrm flipH="1" rot="5400000">
            <a:off x="4221360" y="3531600"/>
            <a:ext cx="698400" cy="698400"/>
          </a:xfrm>
          <a:prstGeom prst="rightArrow">
            <a:avLst>
              <a:gd fmla="val 32000" name="adj1"/>
              <a:gd fmla="val 64000" name="adj2"/>
            </a:avLst>
          </a:prstGeom>
          <a:solidFill>
            <a:srgbClr val="00b050"/>
          </a:solidFill>
          <a:ln w="12600">
            <a:noFill/>
          </a:ln>
        </p:spPr>
      </p:sp>
      <p:sp>
        <p:nvSpPr>
          <p:cNvPr id="131" name="CustomShape 11"/>
          <p:cNvSpPr/>
          <p:nvPr/>
        </p:nvSpPr>
        <p:spPr>
          <a:xfrm flipH="1" rot="5400000">
            <a:off x="6906600" y="3531600"/>
            <a:ext cx="698400" cy="698400"/>
          </a:xfrm>
          <a:prstGeom prst="rightArrow">
            <a:avLst>
              <a:gd fmla="val 32000" name="adj1"/>
              <a:gd fmla="val 64000" name="adj2"/>
            </a:avLst>
          </a:prstGeom>
          <a:solidFill>
            <a:srgbClr val="00b050"/>
          </a:solidFill>
          <a:ln w="12600">
            <a:noFill/>
          </a:ln>
        </p:spPr>
      </p:sp>
      <p:sp>
        <p:nvSpPr>
          <p:cNvPr id="132" name="CustomShape 12"/>
          <p:cNvSpPr/>
          <p:nvPr/>
        </p:nvSpPr>
        <p:spPr>
          <a:xfrm>
            <a:off x="941760" y="4406760"/>
            <a:ext cx="1889280" cy="118764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lang="cs-CZ">
                <a:solidFill>
                  <a:srgbClr val="000000"/>
                </a:solidFill>
                <a:latin typeface="Calibri"/>
                <a:ea typeface="Calibri"/>
              </a:rPr>
              <a:t>Následně PODPORA PŘI TVORBĚ ZÁZNAMŮ O ZPRACOVÁNÍ </a:t>
            </a:r>
            <a:endParaRPr/>
          </a:p>
        </p:txBody>
      </p:sp>
      <p:sp>
        <p:nvSpPr>
          <p:cNvPr id="133" name="CustomShape 13"/>
          <p:cNvSpPr/>
          <p:nvPr/>
        </p:nvSpPr>
        <p:spPr>
          <a:xfrm>
            <a:off x="3576960" y="4406760"/>
            <a:ext cx="1889280" cy="118764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lang="cs-CZ">
                <a:solidFill>
                  <a:srgbClr val="000000"/>
                </a:solidFill>
                <a:latin typeface="Calibri"/>
                <a:ea typeface="Calibri"/>
              </a:rPr>
              <a:t>NA ZÁKLADĚ REVIZE ZPRACOVATELŮ A SMLUV S NIMI</a:t>
            </a:r>
            <a:endParaRPr/>
          </a:p>
        </p:txBody>
      </p:sp>
      <p:sp>
        <p:nvSpPr>
          <p:cNvPr id="134" name="CustomShape 14"/>
          <p:cNvSpPr/>
          <p:nvPr/>
        </p:nvSpPr>
        <p:spPr>
          <a:xfrm>
            <a:off x="6212160" y="4406760"/>
            <a:ext cx="1889280" cy="118764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lang="cs-CZ">
                <a:solidFill>
                  <a:srgbClr val="000000"/>
                </a:solidFill>
                <a:latin typeface="Calibri"/>
                <a:ea typeface="Calibri"/>
              </a:rPr>
              <a:t>NA ZÁKLADĚ ZÁZNAMŮ O ZPRACOVÁNÍ (DATOVÉ ANALÝZY)</a:t>
            </a:r>
            <a:endParaRPr/>
          </a:p>
        </p:txBody>
      </p:sp>
      <p:sp>
        <p:nvSpPr>
          <p:cNvPr id="135" name="CustomShape 15"/>
          <p:cNvSpPr/>
          <p:nvPr/>
        </p:nvSpPr>
        <p:spPr>
          <a:xfrm>
            <a:off x="1120320" y="1588680"/>
            <a:ext cx="1531800" cy="6314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36" name="CustomShape 16"/>
          <p:cNvSpPr/>
          <p:nvPr/>
        </p:nvSpPr>
        <p:spPr>
          <a:xfrm>
            <a:off x="3805560" y="1588680"/>
            <a:ext cx="1531800" cy="6314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37" name="CustomShape 17"/>
          <p:cNvSpPr/>
          <p:nvPr/>
        </p:nvSpPr>
        <p:spPr>
          <a:xfrm>
            <a:off x="6490800" y="1588680"/>
            <a:ext cx="1531800" cy="6314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906560" y="4602960"/>
            <a:ext cx="5730480" cy="455400"/>
          </a:xfrm>
          <a:prstGeom prst="rect">
            <a:avLst/>
          </a:prstGeom>
          <a:solidFill>
            <a:srgbClr val="ed8d17"/>
          </a:solidFill>
          <a:ln w="12600">
            <a:noFill/>
          </a:ln>
        </p:spPr>
      </p:sp>
      <p:sp>
        <p:nvSpPr>
          <p:cNvPr id="139" name="CustomShape 2"/>
          <p:cNvSpPr/>
          <p:nvPr/>
        </p:nvSpPr>
        <p:spPr>
          <a:xfrm>
            <a:off x="457200" y="79920"/>
            <a:ext cx="8228520" cy="133992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PLUS </a:t>
            </a:r>
            <a:endParaRPr/>
          </a:p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zajištění pozice pověřence (DPO)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1906560" y="2100960"/>
            <a:ext cx="5730480" cy="455400"/>
          </a:xfrm>
          <a:prstGeom prst="rect">
            <a:avLst/>
          </a:prstGeom>
          <a:solidFill>
            <a:srgbClr val="ed8d17"/>
          </a:solidFill>
          <a:ln w="12600">
            <a:noFill/>
          </a:ln>
        </p:spPr>
      </p:sp>
      <p:sp>
        <p:nvSpPr>
          <p:cNvPr id="141" name="CustomShape 4"/>
          <p:cNvSpPr/>
          <p:nvPr/>
        </p:nvSpPr>
        <p:spPr>
          <a:xfrm>
            <a:off x="3331800" y="2099520"/>
            <a:ext cx="2880000" cy="45612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 wrap="none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Zaměstnanecký vztah </a:t>
            </a:r>
            <a:endParaRPr/>
          </a:p>
        </p:txBody>
      </p:sp>
      <p:sp>
        <p:nvSpPr>
          <p:cNvPr id="142" name="CustomShape 5"/>
          <p:cNvSpPr/>
          <p:nvPr/>
        </p:nvSpPr>
        <p:spPr>
          <a:xfrm>
            <a:off x="1906560" y="2969280"/>
            <a:ext cx="5730480" cy="455400"/>
          </a:xfrm>
          <a:prstGeom prst="rect">
            <a:avLst/>
          </a:prstGeom>
          <a:solidFill>
            <a:srgbClr val="ed8d17"/>
          </a:solidFill>
          <a:ln w="12600">
            <a:noFill/>
          </a:ln>
        </p:spPr>
      </p:sp>
      <p:sp>
        <p:nvSpPr>
          <p:cNvPr id="143" name="CustomShape 6"/>
          <p:cNvSpPr/>
          <p:nvPr/>
        </p:nvSpPr>
        <p:spPr>
          <a:xfrm>
            <a:off x="2260080" y="2969280"/>
            <a:ext cx="4622040" cy="45612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 wrap="none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Zaměstnanecký vztah – část. úvazek</a:t>
            </a:r>
            <a:endParaRPr/>
          </a:p>
        </p:txBody>
      </p:sp>
      <p:sp>
        <p:nvSpPr>
          <p:cNvPr id="144" name="CustomShape 7"/>
          <p:cNvSpPr/>
          <p:nvPr/>
        </p:nvSpPr>
        <p:spPr>
          <a:xfrm>
            <a:off x="1906560" y="3827520"/>
            <a:ext cx="5730480" cy="455400"/>
          </a:xfrm>
          <a:prstGeom prst="rect">
            <a:avLst/>
          </a:prstGeom>
          <a:solidFill>
            <a:srgbClr val="ed8d17"/>
          </a:solidFill>
          <a:ln w="12600">
            <a:noFill/>
          </a:ln>
        </p:spPr>
      </p:sp>
      <p:sp>
        <p:nvSpPr>
          <p:cNvPr id="145" name="CustomShape 8"/>
          <p:cNvSpPr/>
          <p:nvPr/>
        </p:nvSpPr>
        <p:spPr>
          <a:xfrm>
            <a:off x="2275560" y="3827520"/>
            <a:ext cx="4592520" cy="45612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Externí zajištění ze soukromé sféry</a:t>
            </a:r>
            <a:endParaRPr/>
          </a:p>
        </p:txBody>
      </p:sp>
      <p:sp>
        <p:nvSpPr>
          <p:cNvPr id="146" name="CustomShape 9"/>
          <p:cNvSpPr/>
          <p:nvPr/>
        </p:nvSpPr>
        <p:spPr>
          <a:xfrm>
            <a:off x="4731120" y="5297400"/>
            <a:ext cx="159480" cy="45612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 wrap="none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sp>
        <p:nvSpPr>
          <p:cNvPr id="147" name="CustomShape 10"/>
          <p:cNvSpPr/>
          <p:nvPr/>
        </p:nvSpPr>
        <p:spPr>
          <a:xfrm>
            <a:off x="2293200" y="4554360"/>
            <a:ext cx="4618080" cy="457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Arial"/>
              </a:rPr>
              <a:t>Externí zajištění sdílením </a:t>
            </a:r>
            <a:endParaRPr/>
          </a:p>
        </p:txBody>
      </p:sp>
      <p:sp>
        <p:nvSpPr>
          <p:cNvPr id="148" name="CustomShape 11"/>
          <p:cNvSpPr/>
          <p:nvPr/>
        </p:nvSpPr>
        <p:spPr>
          <a:xfrm>
            <a:off x="1555920" y="5059800"/>
            <a:ext cx="2565360" cy="1281240"/>
          </a:xfrm>
          <a:prstGeom prst="plus">
            <a:avLst>
              <a:gd fmla="val 25000" name="adj"/>
            </a:avLst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lIns="45720" rIns="45720"/>
          <a:p>
            <a:pPr algn="ctr">
              <a:lnSpc>
                <a:spcPct val="100000"/>
              </a:lnSpc>
            </a:pPr>
            <a:r>
              <a:rPr lang="cs-CZ">
                <a:solidFill>
                  <a:srgbClr val="000000"/>
                </a:solidFill>
                <a:latin typeface="Calibri"/>
                <a:ea typeface="Calibri"/>
              </a:rPr>
              <a:t>Aktualizovaná metodika MV</a:t>
            </a:r>
            <a:endParaRPr/>
          </a:p>
        </p:txBody>
      </p:sp>
    </p:spTree>
  </p:cSld>
  <p:transition spd="slow">
    <p:fade/>
  </p:transition>
  <p:timing>
    <p:tnLst>
      <p:par>
        <p:cTn dur="indefinite" id="17" nodeType="tmRoot" restart="never">
          <p:childTnLst>
            <p:seq>
              <p:cTn dur="indefinite" id="18" nodeType="mainSeq">
                <p:childTnLst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2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26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id="32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3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37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392040"/>
            <a:ext cx="8228520" cy="71532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Varianty záznamů o zpracování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2401920" y="1521000"/>
            <a:ext cx="4302720" cy="829080"/>
          </a:xfrm>
          <a:prstGeom prst="rect">
            <a:avLst/>
          </a:prstGeom>
          <a:solidFill>
            <a:srgbClr val="ed8d17"/>
          </a:solidFill>
          <a:ln w="12600">
            <a:noFill/>
          </a:ln>
        </p:spPr>
      </p:sp>
      <p:sp>
        <p:nvSpPr>
          <p:cNvPr id="151" name="CustomShape 3"/>
          <p:cNvSpPr/>
          <p:nvPr/>
        </p:nvSpPr>
        <p:spPr>
          <a:xfrm>
            <a:off x="2401920" y="1521000"/>
            <a:ext cx="4302720" cy="82188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„</a:t>
            </a: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Naše“ („obohacené záznamy o zpracování“) – Otevřená města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2401920" y="2490480"/>
            <a:ext cx="4302720" cy="1198440"/>
          </a:xfrm>
          <a:prstGeom prst="rect">
            <a:avLst/>
          </a:prstGeom>
          <a:solidFill>
            <a:srgbClr val="ed8d17"/>
          </a:solidFill>
          <a:ln w="12600">
            <a:noFill/>
          </a:ln>
        </p:spPr>
      </p:sp>
      <p:sp>
        <p:nvSpPr>
          <p:cNvPr id="153" name="CustomShape 5"/>
          <p:cNvSpPr/>
          <p:nvPr/>
        </p:nvSpPr>
        <p:spPr>
          <a:xfrm>
            <a:off x="2420280" y="2387880"/>
            <a:ext cx="4302720" cy="118764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Systémová analýza krajů („Kontrolní záznamy o zpracování“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2420280" y="3956040"/>
            <a:ext cx="4302720" cy="821160"/>
          </a:xfrm>
          <a:prstGeom prst="rect">
            <a:avLst/>
          </a:prstGeom>
          <a:solidFill>
            <a:srgbClr val="ed8d17"/>
          </a:solidFill>
          <a:ln w="12600">
            <a:noFill/>
          </a:ln>
        </p:spPr>
      </p:sp>
      <p:sp>
        <p:nvSpPr>
          <p:cNvPr id="155" name="CustomShape 7"/>
          <p:cNvSpPr/>
          <p:nvPr/>
        </p:nvSpPr>
        <p:spPr>
          <a:xfrm>
            <a:off x="2534040" y="3962520"/>
            <a:ext cx="4302720" cy="821880"/>
          </a:xfrm>
          <a:prstGeom prst="rect">
            <a:avLst/>
          </a:prstGeom>
          <a:noFill/>
          <a:ln w="12600">
            <a:noFill/>
          </a:ln>
        </p:spPr>
        <p:txBody>
          <a:bodyPr bIns="45000" lIns="45000" rIns="45000" tIns="45000"/>
          <a:p>
            <a:pPr algn="ctr">
              <a:lnSpc>
                <a:spcPct val="100000"/>
              </a:lnSpc>
            </a:pPr>
            <a:r>
              <a:rPr b="1" lang="cs-CZ" sz="2400">
                <a:solidFill>
                  <a:srgbClr val="ffffff"/>
                </a:solidFill>
                <a:latin typeface="Calibri"/>
                <a:ea typeface="Calibri"/>
              </a:rPr>
              <a:t>Záznam o zpracování od BDO IT + Luděk Nezmar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2401920" y="5072400"/>
            <a:ext cx="4302720" cy="1123200"/>
          </a:xfrm>
          <a:prstGeom prst="rect">
            <a:avLst/>
          </a:prstGeom>
          <a:solidFill>
            <a:srgbClr val="ed8d17"/>
          </a:solidFill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lang="cs-CZ" sz="2000">
                <a:solidFill>
                  <a:srgbClr val="ffffff"/>
                </a:solidFill>
                <a:latin typeface="Arial"/>
                <a:ea typeface="Arial"/>
              </a:rPr>
              <a:t>„</a:t>
            </a:r>
            <a:r>
              <a:rPr b="1" lang="cs-CZ" sz="2000">
                <a:solidFill>
                  <a:srgbClr val="ffffff"/>
                </a:solidFill>
                <a:latin typeface="Arial"/>
                <a:ea typeface="Arial"/>
              </a:rPr>
              <a:t>Katalog osobních údajů„ – Metodika MZdr pro ambulantní sféru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2420280" y="4489560"/>
            <a:ext cx="4302720" cy="459720"/>
          </a:xfrm>
          <a:prstGeom prst="rect">
            <a:avLst/>
          </a:prstGeom>
          <a:noFill/>
          <a:ln w="12600">
            <a:noFill/>
          </a:ln>
        </p:spPr>
      </p:sp>
    </p:spTree>
  </p:cSld>
  <p:transition spd="slow">
    <p:fade/>
  </p:transition>
  <p:timing>
    <p:tnLst>
      <p:par>
        <p:cTn dur="indefinite" id="38" nodeType="tmRoot" restart="never">
          <p:childTnLst>
            <p:seq>
              <p:cTn dur="indefinite" id="39" nodeType="mainSeq">
                <p:childTnLst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id="4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43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id="4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47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5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id="5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55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392040"/>
            <a:ext cx="8228520" cy="71532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Druhy řešení smluv se zpracovateli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76248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60" name="CustomShape 3"/>
          <p:cNvSpPr/>
          <p:nvPr/>
        </p:nvSpPr>
        <p:spPr>
          <a:xfrm>
            <a:off x="762480" y="1414800"/>
            <a:ext cx="2229480" cy="1767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Stávající smlouvy s doložkou o legislativní maintenance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594396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62" name="CustomShape 5"/>
          <p:cNvSpPr/>
          <p:nvPr/>
        </p:nvSpPr>
        <p:spPr>
          <a:xfrm>
            <a:off x="5943960" y="1414800"/>
            <a:ext cx="2229480" cy="1843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Nové funkcionality dodavatelů IS (+ VP, volba služeb)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6"/>
          <p:cNvSpPr/>
          <p:nvPr/>
        </p:nvSpPr>
        <p:spPr>
          <a:xfrm>
            <a:off x="762480" y="385272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64" name="CustomShape 7"/>
          <p:cNvSpPr/>
          <p:nvPr/>
        </p:nvSpPr>
        <p:spPr>
          <a:xfrm>
            <a:off x="762480" y="3852720"/>
            <a:ext cx="2229480" cy="2467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Změny všeobecných podmínek (cloudoví poskytovatelé aj.)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8"/>
          <p:cNvSpPr/>
          <p:nvPr/>
        </p:nvSpPr>
        <p:spPr>
          <a:xfrm>
            <a:off x="335340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66" name="CustomShape 9"/>
          <p:cNvSpPr/>
          <p:nvPr/>
        </p:nvSpPr>
        <p:spPr>
          <a:xfrm>
            <a:off x="3353400" y="1414800"/>
            <a:ext cx="2229480" cy="2117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Dodatky stávající smlouvy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- iniciativy a návrh správcem/zprac.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10"/>
          <p:cNvSpPr/>
          <p:nvPr/>
        </p:nvSpPr>
        <p:spPr>
          <a:xfrm>
            <a:off x="3353400" y="385272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68" name="CustomShape 11"/>
          <p:cNvSpPr/>
          <p:nvPr/>
        </p:nvSpPr>
        <p:spPr>
          <a:xfrm>
            <a:off x="3353400" y="3852720"/>
            <a:ext cx="2229480" cy="106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Nové smlouvy, noví zpracovatelé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12"/>
          <p:cNvSpPr/>
          <p:nvPr/>
        </p:nvSpPr>
        <p:spPr>
          <a:xfrm>
            <a:off x="5943960" y="385272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70" name="CustomShape 13"/>
          <p:cNvSpPr/>
          <p:nvPr/>
        </p:nvSpPr>
        <p:spPr>
          <a:xfrm>
            <a:off x="5943960" y="3852720"/>
            <a:ext cx="2229480" cy="1767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Modely společného zajištění zpracování (?)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dur="indefinite" id="56" nodeType="tmRoot" restart="never">
          <p:childTnLst>
            <p:seq>
              <p:cTn dur="indefinite" id="57" nodeType="mainSeq">
                <p:childTnLst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id="6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6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64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68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id="70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7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2">
                      <p:stCondLst>
                        <p:cond delay="indefinite"/>
                      </p:stCondLst>
                      <p:childTnLst>
                        <p:par>
                          <p:cTn fill="hold" id="73">
                            <p:stCondLst>
                              <p:cond delay="0"/>
                            </p:stCondLst>
                            <p:childTnLst>
                              <p:par>
                                <p:cTn fill="hold" id="7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75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78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82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3">
                            <p:stCondLst>
                              <p:cond delay="0"/>
                            </p:stCondLst>
                            <p:childTnLst>
                              <p:par>
                                <p:cTn fill="hold" id="84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85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>
                      <p:stCondLst>
                        <p:cond delay="indefinite"/>
                      </p:stCondLst>
                      <p:childTnLst>
                        <p:par>
                          <p:cTn fill="hold" id="87">
                            <p:stCondLst>
                              <p:cond delay="0"/>
                            </p:stCondLst>
                            <p:childTnLst>
                              <p:par>
                                <p:cTn fill="hold" id="8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89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92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96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7">
                            <p:stCondLst>
                              <p:cond delay="0"/>
                            </p:stCondLst>
                            <p:childTnLst>
                              <p:par>
                                <p:cTn fill="hold" id="98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99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392040"/>
            <a:ext cx="8228520" cy="71532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Datová analýza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76248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73" name="CustomShape 3"/>
          <p:cNvSpPr/>
          <p:nvPr/>
        </p:nvSpPr>
        <p:spPr>
          <a:xfrm>
            <a:off x="762480" y="1414800"/>
            <a:ext cx="2229480" cy="731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Vlastními silami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594396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75" name="CustomShape 5"/>
          <p:cNvSpPr/>
          <p:nvPr/>
        </p:nvSpPr>
        <p:spPr>
          <a:xfrm>
            <a:off x="5943960" y="1414800"/>
            <a:ext cx="2229480" cy="1097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Jako testovací obec pro SA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CustomShape 6"/>
          <p:cNvSpPr/>
          <p:nvPr/>
        </p:nvSpPr>
        <p:spPr>
          <a:xfrm>
            <a:off x="693720" y="3670200"/>
            <a:ext cx="2229480" cy="46116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77" name="CustomShape 7"/>
          <p:cNvSpPr/>
          <p:nvPr/>
        </p:nvSpPr>
        <p:spPr>
          <a:xfrm>
            <a:off x="335340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78" name="CustomShape 8"/>
          <p:cNvSpPr/>
          <p:nvPr/>
        </p:nvSpPr>
        <p:spPr>
          <a:xfrm>
            <a:off x="3353400" y="1414800"/>
            <a:ext cx="2229480" cy="731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400">
                <a:solidFill>
                  <a:srgbClr val="ffffff"/>
                </a:solidFill>
                <a:latin typeface="Calibri"/>
                <a:ea typeface="Calibri"/>
              </a:rPr>
              <a:t>Externí službou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CustomShape 9"/>
          <p:cNvSpPr/>
          <p:nvPr/>
        </p:nvSpPr>
        <p:spPr>
          <a:xfrm>
            <a:off x="3422160" y="3924000"/>
            <a:ext cx="2229480" cy="46116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80" name="CustomShape 10"/>
          <p:cNvSpPr/>
          <p:nvPr/>
        </p:nvSpPr>
        <p:spPr>
          <a:xfrm>
            <a:off x="5943960" y="3614760"/>
            <a:ext cx="2229480" cy="46116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81" name="CustomShape 11"/>
          <p:cNvSpPr/>
          <p:nvPr/>
        </p:nvSpPr>
        <p:spPr>
          <a:xfrm>
            <a:off x="941760" y="3791520"/>
            <a:ext cx="7062120" cy="396720"/>
          </a:xfrm>
          <a:prstGeom prst="rect">
            <a:avLst/>
          </a:prstGeom>
          <a:solidFill>
            <a:srgbClr val="f79646"/>
          </a:solidFill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000">
                <a:solidFill>
                  <a:srgbClr val="ffffff"/>
                </a:solidFill>
                <a:latin typeface="Calibri"/>
                <a:ea typeface="Arial"/>
              </a:rPr>
              <a:t>Možnost porovnání, získání informací na základě Registru smluv</a:t>
            </a:r>
            <a:endParaRPr/>
          </a:p>
        </p:txBody>
      </p:sp>
      <p:pic>
        <p:nvPicPr>
          <p:cNvPr descr="" id="182" name="Picture 19"/>
          <p:cNvPicPr/>
          <p:nvPr/>
        </p:nvPicPr>
        <p:blipFill>
          <a:blip r:embed="rId1"/>
          <a:stretch>
            <a:fillRect/>
          </a:stretch>
        </p:blipFill>
        <p:spPr>
          <a:xfrm>
            <a:off x="4008960" y="4295520"/>
            <a:ext cx="1125360" cy="12171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dur="indefinite" id="100" nodeType="tmRoot" restart="never">
          <p:childTnLst>
            <p:seq>
              <p:cTn dur="indefinite" id="101" nodeType="mainSeq">
                <p:childTnLst>
                  <p:par>
                    <p:cTn fill="hold" id="102">
                      <p:stCondLst>
                        <p:cond delay="indefinite"/>
                      </p:stCondLst>
                      <p:childTnLst>
                        <p:par>
                          <p:cTn fill="hold" id="103">
                            <p:stCondLst>
                              <p:cond delay="0"/>
                            </p:stCondLst>
                            <p:childTnLst>
                              <p:par>
                                <p:cTn fill="hold" id="10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05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08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9">
                      <p:stCondLst>
                        <p:cond delay="indefinite"/>
                      </p:stCondLst>
                      <p:childTnLst>
                        <p:par>
                          <p:cTn fill="hold" id="110">
                            <p:stCondLst>
                              <p:cond delay="0"/>
                            </p:stCondLst>
                            <p:childTnLst>
                              <p:par>
                                <p:cTn fill="hold" id="1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12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3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15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6">
                      <p:stCondLst>
                        <p:cond delay="indefinite"/>
                      </p:stCondLst>
                      <p:childTnLst>
                        <p:par>
                          <p:cTn fill="hold" id="117">
                            <p:stCondLst>
                              <p:cond delay="0"/>
                            </p:stCondLst>
                            <p:childTnLst>
                              <p:par>
                                <p:cTn fill="hold" id="11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19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22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3">
                            <p:stCondLst>
                              <p:cond delay="0"/>
                            </p:stCondLst>
                            <p:childTnLst>
                              <p:par>
                                <p:cTn fill="hold" id="124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25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6">
                            <p:stCondLst>
                              <p:cond delay="0"/>
                            </p:stCondLst>
                            <p:childTnLst>
                              <p:par>
                                <p:cTn fill="hold" id="127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28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9">
                            <p:stCondLst>
                              <p:cond delay="0"/>
                            </p:stCondLst>
                            <p:childTnLst>
                              <p:par>
                                <p:cTn fill="hold" id="130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3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79920"/>
            <a:ext cx="8228520" cy="133992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Co doporučujeme pohlídat v dalším sledu: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76248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85" name="CustomShape 3"/>
          <p:cNvSpPr/>
          <p:nvPr/>
        </p:nvSpPr>
        <p:spPr>
          <a:xfrm>
            <a:off x="762480" y="1414800"/>
            <a:ext cx="2229480" cy="1767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Nestrukturované osobní údaje (e-maily, pevné disky)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594396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87" name="CustomShape 5"/>
          <p:cNvSpPr/>
          <p:nvPr/>
        </p:nvSpPr>
        <p:spPr>
          <a:xfrm>
            <a:off x="5943960" y="1414800"/>
            <a:ext cx="2229480" cy="1767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Informační povinnost online, kde je možné (ZZOÚ)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CustomShape 6"/>
          <p:cNvSpPr/>
          <p:nvPr/>
        </p:nvSpPr>
        <p:spPr>
          <a:xfrm>
            <a:off x="762480" y="385272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89" name="CustomShape 7"/>
          <p:cNvSpPr/>
          <p:nvPr/>
        </p:nvSpPr>
        <p:spPr>
          <a:xfrm>
            <a:off x="762480" y="3852720"/>
            <a:ext cx="2229480" cy="1843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Potřeba extra řešení při realizaci práva na přístup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8"/>
          <p:cNvSpPr/>
          <p:nvPr/>
        </p:nvSpPr>
        <p:spPr>
          <a:xfrm>
            <a:off x="3353400" y="1414800"/>
            <a:ext cx="2229480" cy="21740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91" name="CustomShape 9"/>
          <p:cNvSpPr/>
          <p:nvPr/>
        </p:nvSpPr>
        <p:spPr>
          <a:xfrm>
            <a:off x="3353400" y="1414800"/>
            <a:ext cx="2229480" cy="2467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Posouzení podmínek pro DPIA (časový dopad, výjimka u titulů práv.pov….)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2" name="CustomShape 10"/>
          <p:cNvSpPr/>
          <p:nvPr/>
        </p:nvSpPr>
        <p:spPr>
          <a:xfrm>
            <a:off x="3353400" y="385272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93" name="CustomShape 11"/>
          <p:cNvSpPr/>
          <p:nvPr/>
        </p:nvSpPr>
        <p:spPr>
          <a:xfrm>
            <a:off x="3353400" y="3852720"/>
            <a:ext cx="2229480" cy="1416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Dobrá praxe privacy by design a by default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12"/>
          <p:cNvSpPr/>
          <p:nvPr/>
        </p:nvSpPr>
        <p:spPr>
          <a:xfrm>
            <a:off x="5943960" y="385272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95" name="CustomShape 13"/>
          <p:cNvSpPr/>
          <p:nvPr/>
        </p:nvSpPr>
        <p:spPr>
          <a:xfrm>
            <a:off x="5943960" y="3852720"/>
            <a:ext cx="2229480" cy="1767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300">
                <a:solidFill>
                  <a:srgbClr val="ffffff"/>
                </a:solidFill>
                <a:latin typeface="Calibri"/>
                <a:ea typeface="Calibri"/>
              </a:rPr>
              <a:t>Titul oprávněných zájmů správce nebo 3. osoby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14"/>
          <p:cNvSpPr/>
          <p:nvPr/>
        </p:nvSpPr>
        <p:spPr>
          <a:xfrm>
            <a:off x="6732000" y="5564520"/>
            <a:ext cx="2131920" cy="610560"/>
          </a:xfrm>
          <a:prstGeom prst="rect">
            <a:avLst/>
          </a:prstGeom>
          <a:noFill/>
          <a:ln w="12600">
            <a:noFill/>
          </a:ln>
        </p:spPr>
        <p:txBody>
          <a:bodyPr anchor="ctr" lIns="45720" rIns="45720"/>
          <a:p>
            <a:pPr algn="ctr">
              <a:lnSpc>
                <a:spcPct val="100000"/>
              </a:lnSpc>
            </a:pPr>
            <a:r>
              <a:rPr b="1" i="1" lang="cs-CZ" sz="17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i="1" lang="cs-CZ" sz="1700">
                <a:solidFill>
                  <a:srgbClr val="000000"/>
                </a:solidFill>
                <a:latin typeface="Calibri"/>
                <a:ea typeface="Calibri"/>
              </a:rPr>
              <a:t>Test proporcionality vůči svobodám osoby</a:t>
            </a:r>
            <a:endParaRPr/>
          </a:p>
        </p:txBody>
      </p:sp>
    </p:spTree>
  </p:cSld>
  <p:transition spd="slow">
    <p:fade/>
  </p:transition>
  <p:timing>
    <p:tnLst>
      <p:par>
        <p:cTn dur="indefinite" id="132" nodeType="tmRoot" restart="never">
          <p:childTnLst>
            <p:seq>
              <p:cTn dur="indefinite" id="133" nodeType="mainSeq">
                <p:childTnLst>
                  <p:par>
                    <p:cTn fill="hold" id="134">
                      <p:stCondLst>
                        <p:cond delay="indefinite"/>
                      </p:stCondLst>
                      <p:childTnLst>
                        <p:par>
                          <p:cTn fill="hold" id="135">
                            <p:stCondLst>
                              <p:cond delay="0"/>
                            </p:stCondLst>
                            <p:childTnLst>
                              <p:par>
                                <p:cTn fill="hold" id="13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37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4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>
                      <p:stCondLst>
                        <p:cond delay="indefinite"/>
                      </p:stCondLst>
                      <p:childTnLst>
                        <p:par>
                          <p:cTn fill="hold" id="142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44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5">
                            <p:stCondLst>
                              <p:cond delay="0"/>
                            </p:stCondLst>
                            <p:childTnLst>
                              <p:par>
                                <p:cTn fill="hold" id="146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47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8">
                      <p:stCondLst>
                        <p:cond delay="indefinite"/>
                      </p:stCondLst>
                      <p:childTnLst>
                        <p:par>
                          <p:cTn fill="hold" id="149">
                            <p:stCondLst>
                              <p:cond delay="0"/>
                            </p:stCondLst>
                            <p:childTnLst>
                              <p:par>
                                <p:cTn fill="hold" id="15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5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54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58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9">
                            <p:stCondLst>
                              <p:cond delay="0"/>
                            </p:stCondLst>
                            <p:childTnLst>
                              <p:par>
                                <p:cTn fill="hold" id="160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6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2">
                      <p:stCondLst>
                        <p:cond delay="indefinite"/>
                      </p:stCondLst>
                      <p:childTnLst>
                        <p:par>
                          <p:cTn fill="hold" id="163">
                            <p:stCondLst>
                              <p:cond delay="0"/>
                            </p:stCondLst>
                            <p:childTnLst>
                              <p:par>
                                <p:cTn fill="hold" id="16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65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68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72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3">
                            <p:stCondLst>
                              <p:cond delay="0"/>
                            </p:stCondLst>
                            <p:childTnLst>
                              <p:par>
                                <p:cTn fill="hold" id="174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75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392040"/>
            <a:ext cx="8228520" cy="715320"/>
          </a:xfrm>
          <a:prstGeom prst="rect">
            <a:avLst/>
          </a:prstGeom>
          <a:noFill/>
          <a:ln w="12600">
            <a:noFill/>
          </a:ln>
        </p:spPr>
        <p:txBody>
          <a:bodyPr anchor="ctr" bIns="45000" lIns="45000" rIns="45000" tIns="45000"/>
          <a:p>
            <a:pPr algn="ctr">
              <a:lnSpc>
                <a:spcPct val="100000"/>
              </a:lnSpc>
            </a:pPr>
            <a:r>
              <a:rPr lang="cs-CZ" sz="4100">
                <a:solidFill>
                  <a:srgbClr val="000000"/>
                </a:solidFill>
                <a:latin typeface="Calibri"/>
                <a:ea typeface="Calibri"/>
              </a:rPr>
              <a:t>Problematické otázky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76248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199" name="CustomShape 3"/>
          <p:cNvSpPr/>
          <p:nvPr/>
        </p:nvSpPr>
        <p:spPr>
          <a:xfrm>
            <a:off x="594396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00" name="CustomShape 4"/>
          <p:cNvSpPr/>
          <p:nvPr/>
        </p:nvSpPr>
        <p:spPr>
          <a:xfrm>
            <a:off x="3353400" y="141480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01" name="CustomShape 5"/>
          <p:cNvSpPr/>
          <p:nvPr/>
        </p:nvSpPr>
        <p:spPr>
          <a:xfrm>
            <a:off x="5943960" y="3852720"/>
            <a:ext cx="2229480" cy="1828440"/>
          </a:xfrm>
          <a:prstGeom prst="rect">
            <a:avLst/>
          </a:prstGeom>
          <a:solidFill>
            <a:srgbClr val="00b050"/>
          </a:solidFill>
          <a:ln w="12600">
            <a:noFill/>
          </a:ln>
        </p:spPr>
      </p:sp>
      <p:sp>
        <p:nvSpPr>
          <p:cNvPr id="202" name="CustomShape 6"/>
          <p:cNvSpPr/>
          <p:nvPr/>
        </p:nvSpPr>
        <p:spPr>
          <a:xfrm>
            <a:off x="762480" y="1503000"/>
            <a:ext cx="2229480" cy="1311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000">
                <a:solidFill>
                  <a:srgbClr val="ffffff"/>
                </a:solidFill>
                <a:latin typeface="Calibri"/>
                <a:ea typeface="Calibri"/>
              </a:rPr>
              <a:t>PŘECHODNÁ USTANOVENÍ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cs-CZ" sz="2000">
                <a:solidFill>
                  <a:srgbClr val="ffffff"/>
                </a:solidFill>
                <a:latin typeface="Calibri"/>
                <a:ea typeface="Calibri"/>
              </a:rPr>
              <a:t>- INFORMAČNÍ POVINNOST ZEJM.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3353400" y="1514520"/>
            <a:ext cx="2229480" cy="1006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000">
                <a:solidFill>
                  <a:srgbClr val="ffffff"/>
                </a:solidFill>
                <a:latin typeface="Calibri"/>
                <a:ea typeface="Calibri"/>
              </a:rPr>
              <a:t>REALIZACE PRÁVA NA PŘÍSTUP K VIDEOZÁZNAMŮM</a:t>
            </a:r>
            <a:endParaRPr/>
          </a:p>
        </p:txBody>
      </p:sp>
      <p:sp>
        <p:nvSpPr>
          <p:cNvPr id="204" name="CustomShape 8"/>
          <p:cNvSpPr/>
          <p:nvPr/>
        </p:nvSpPr>
        <p:spPr>
          <a:xfrm>
            <a:off x="5943960" y="1518840"/>
            <a:ext cx="2229480" cy="1006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000">
                <a:solidFill>
                  <a:srgbClr val="ffffff"/>
                </a:solidFill>
                <a:latin typeface="Calibri"/>
                <a:ea typeface="Calibri"/>
              </a:rPr>
              <a:t>VZTAHY UVNITŘ STATUTÁRNÍCH MĚST</a:t>
            </a:r>
            <a:endParaRPr/>
          </a:p>
        </p:txBody>
      </p:sp>
      <p:sp>
        <p:nvSpPr>
          <p:cNvPr id="205" name="CustomShape 9"/>
          <p:cNvSpPr/>
          <p:nvPr/>
        </p:nvSpPr>
        <p:spPr>
          <a:xfrm>
            <a:off x="5943960" y="3971880"/>
            <a:ext cx="2229480" cy="1311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1" i="1" lang="cs-CZ" sz="2000">
                <a:solidFill>
                  <a:srgbClr val="ffffff"/>
                </a:solidFill>
                <a:latin typeface="Calibri"/>
                <a:ea typeface="Calibri"/>
              </a:rPr>
              <a:t>DEFINICE ZPRACOVÁNÍ RESP. EVIDENCE (KARTOTÉKY)</a:t>
            </a:r>
            <a:endParaRPr/>
          </a:p>
        </p:txBody>
      </p:sp>
      <p:sp>
        <p:nvSpPr>
          <p:cNvPr id="206" name="CustomShape 10"/>
          <p:cNvSpPr/>
          <p:nvPr/>
        </p:nvSpPr>
        <p:spPr>
          <a:xfrm>
            <a:off x="762480" y="3852720"/>
            <a:ext cx="4820040" cy="1539000"/>
          </a:xfrm>
          <a:prstGeom prst="rect">
            <a:avLst/>
          </a:prstGeom>
          <a:solidFill>
            <a:srgbClr val="f79646"/>
          </a:solidFill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b="1" i="1" lang="cs-CZ" sz="1900">
                <a:solidFill>
                  <a:srgbClr val="ffffff"/>
                </a:solidFill>
                <a:latin typeface="Calibri"/>
                <a:ea typeface="Arial"/>
              </a:rPr>
              <a:t>Různé právní pohledy na některé FAQs: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1900">
                <a:solidFill>
                  <a:srgbClr val="ffffff"/>
                </a:solidFill>
                <a:latin typeface="Calibri"/>
                <a:ea typeface="Arial"/>
              </a:rPr>
              <a:t>Např. 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1900">
                <a:solidFill>
                  <a:srgbClr val="ffffff"/>
                </a:solidFill>
                <a:latin typeface="Calibri"/>
                <a:ea typeface="Arial"/>
              </a:rPr>
              <a:t>– </a:t>
            </a:r>
            <a:r>
              <a:rPr b="1" i="1" lang="cs-CZ" sz="1900">
                <a:solidFill>
                  <a:srgbClr val="ffffff"/>
                </a:solidFill>
                <a:latin typeface="Calibri"/>
                <a:ea typeface="Arial"/>
              </a:rPr>
              <a:t>použití fotografií v bulletinech</a:t>
            </a:r>
            <a:endParaRPr/>
          </a:p>
          <a:p>
            <a:pPr>
              <a:lnSpc>
                <a:spcPct val="100000"/>
              </a:lnSpc>
            </a:pPr>
            <a:r>
              <a:rPr b="1" i="1" lang="cs-CZ" sz="1900">
                <a:solidFill>
                  <a:srgbClr val="ffffff"/>
                </a:solidFill>
                <a:latin typeface="Calibri"/>
                <a:ea typeface="Arial"/>
              </a:rPr>
              <a:t>- právní titul souhlasu/smlouvy</a:t>
            </a:r>
            <a:r>
              <a:rPr b="1" i="1" lang="cs-CZ" sz="1900">
                <a:solidFill>
                  <a:srgbClr val="ffffff"/>
                </a:solidFill>
                <a:latin typeface="Calibri"/>
                <a:ea typeface="Arial"/>
              </a:rPr>
              <a:t>
</a:t>
            </a:r>
            <a:endParaRPr/>
          </a:p>
        </p:txBody>
      </p:sp>
    </p:spTree>
  </p:cSld>
  <p:transition spd="slow">
    <p:fade/>
  </p:transition>
  <p:timing>
    <p:tnLst>
      <p:par>
        <p:cTn dur="indefinite" id="176" nodeType="tmRoot" restart="never">
          <p:childTnLst>
            <p:seq>
              <p:cTn dur="indefinite" id="177" nodeType="mainSeq">
                <p:childTnLst>
                  <p:par>
                    <p:cTn fill="hold" id="178">
                      <p:stCondLst>
                        <p:cond delay="indefinite"/>
                      </p:stCondLst>
                      <p:childTnLst>
                        <p:par>
                          <p:cTn fill="hold" id="179">
                            <p:stCondLst>
                              <p:cond delay="0"/>
                            </p:stCondLst>
                            <p:childTnLst>
                              <p:par>
                                <p:cTn fill="hold" id="180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81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84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5">
                            <p:stCondLst>
                              <p:cond delay="0"/>
                            </p:stCondLst>
                            <p:childTnLst>
                              <p:par>
                                <p:cTn fill="hold" id="186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87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8">
                            <p:stCondLst>
                              <p:cond delay="0"/>
                            </p:stCondLst>
                            <p:childTnLst>
                              <p:par>
                                <p:cTn fill="hold" id="189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9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