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6664325" cy="99250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"/>
          <p:cNvSpPr/>
          <p:nvPr/>
        </p:nvSpPr>
        <p:spPr>
          <a:xfrm>
            <a:off x="0" y="0"/>
            <a:ext cx="66636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887560" cy="4968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3773160" y="0"/>
            <a:ext cx="2887560" cy="49680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200" spc="-1" strike="noStrike">
                <a:latin typeface="Times New Roman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90000" rIns="90000" tIns="46800" bIns="46800"/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-360" y="9427680"/>
            <a:ext cx="2887560" cy="497160"/>
          </a:xfrm>
          <a:prstGeom prst="rect">
            <a:avLst/>
          </a:prstGeom>
        </p:spPr>
        <p:txBody>
          <a:bodyPr lIns="90000" rIns="90000" tIns="46800" bIns="468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3773160" y="9427680"/>
            <a:ext cx="2887560" cy="497160"/>
          </a:xfrm>
          <a:prstGeom prst="rect">
            <a:avLst/>
          </a:prstGeom>
        </p:spPr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6C64A32B-9823-42A2-B214-0E3B471C3737}" type="slidenum">
              <a:rPr b="0" lang="cs-CZ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8384336-FB42-4444-8606-081E1089194A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3B68B26-EF4D-4142-A350-DD63662A0CBF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EAC5F86-7064-43A0-B893-08BF858478B6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1D19D41-3FD4-4320-80AA-31BC7554D71C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FAA7C14-9164-4DD5-B987-324A120E8CB6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E49B78C-331F-4371-B860-4B7F82E98DEC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6F9F1EB-1D4F-49DD-BE0B-0C47CA04A9A3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C32EBB8B-B767-44AF-A884-49E06D952CC7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CDA1B19-FF1F-41A9-9371-1799F482644F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A388F8A-04CE-4A71-AC4C-8DC406A0EDB2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B394489E-BE76-4DA4-82A1-1FFA08BC9471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AB727B2-F237-4E1B-8726-0045EDC0F0A6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CCE87D8-5166-458B-9809-29EA023E9A49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09A996A-EC63-45FF-81A2-E28DB2BDCD07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440C41A-D82A-4CFA-81BE-27A5D133D476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66720" y="4714560"/>
            <a:ext cx="5329440" cy="446724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773520" y="9428040"/>
            <a:ext cx="28875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E887106-5462-4E03-ACED-BF7DBA52657D}" type="slidenum">
              <a:rPr b="0" lang="cs-CZ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4200" y="393588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43124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1420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996640" y="157176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779080" y="157176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779080" y="393588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996640" y="393588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14200" y="393588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14200" y="1571760"/>
            <a:ext cx="8229600" cy="4525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857680" y="274320"/>
            <a:ext cx="5829120" cy="5299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1420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4200" y="1571760"/>
            <a:ext cx="8229600" cy="4525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43124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14200" y="393588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14200" y="393588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3124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1420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996640" y="157176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779080" y="157176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779080" y="393588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2996640" y="393588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214200" y="393588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14200" y="1571760"/>
            <a:ext cx="8229600" cy="4525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857680" y="274320"/>
            <a:ext cx="5829120" cy="5299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1420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43124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214200" y="393588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14200" y="393588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43124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21420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996640" y="157176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779080" y="157176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779080" y="393588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2996640" y="393588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214200" y="393588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57680" y="274320"/>
            <a:ext cx="5829120" cy="5299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420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31240" y="393588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431240" y="157176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4200" y="393588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Obrázek 8" descr="velkybubli_CJ_1502_1.jpg"/>
          <p:cNvPicPr/>
          <p:nvPr/>
        </p:nvPicPr>
        <p:blipFill>
          <a:blip r:embed="rId2"/>
          <a:stretch/>
        </p:blipFill>
        <p:spPr>
          <a:xfrm>
            <a:off x="0" y="1440"/>
            <a:ext cx="9144000" cy="6855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3600" spc="-1" strike="noStrike">
                <a:solidFill>
                  <a:srgbClr val="00a9e2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213840" y="635796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b="0" lang="cs-CZ" sz="1200" spc="-1" strike="noStrike">
                <a:solidFill>
                  <a:srgbClr val="898989"/>
                </a:solidFill>
                <a:latin typeface="Times New Roman"/>
                <a:ea typeface="Arial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61577E7B-01FA-475D-BAD6-4E8FCAF9C084}" type="slidenum">
              <a:rPr b="0" lang="cs-CZ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ázek 8" descr="velkybubli_CJ_1502_1.jpg"/>
          <p:cNvPicPr/>
          <p:nvPr/>
        </p:nvPicPr>
        <p:blipFill>
          <a:blip r:embed="rId2"/>
          <a:stretch/>
        </p:blipFill>
        <p:spPr>
          <a:xfrm>
            <a:off x="0" y="1440"/>
            <a:ext cx="9144000" cy="68551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3600" spc="-1" strike="noStrike">
                <a:solidFill>
                  <a:srgbClr val="00a9e2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2560" y="635796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b="0" lang="cs-CZ" sz="1200" spc="-1" strike="noStrike">
                <a:solidFill>
                  <a:srgbClr val="898989"/>
                </a:solidFill>
                <a:latin typeface="Times New Roman"/>
                <a:ea typeface="Arial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4C06B37F-F37E-4803-9E70-6D1713CCE095}" type="slidenum">
              <a:rPr b="0" lang="cs-CZ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Obrázek 8" descr="velkybubli_CJ_1502_1.jpg"/>
          <p:cNvPicPr/>
          <p:nvPr/>
        </p:nvPicPr>
        <p:blipFill>
          <a:blip r:embed="rId2"/>
          <a:stretch/>
        </p:blipFill>
        <p:spPr>
          <a:xfrm>
            <a:off x="0" y="1440"/>
            <a:ext cx="9144000" cy="68551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857680" y="274320"/>
            <a:ext cx="582912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3600" spc="-1" strike="noStrike">
                <a:solidFill>
                  <a:srgbClr val="00a9e2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14200" y="157176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213840" y="6324120"/>
            <a:ext cx="2133720" cy="36540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b="0" lang="cs-CZ" sz="1200" spc="-1" strike="noStrike">
                <a:solidFill>
                  <a:srgbClr val="898989"/>
                </a:solidFill>
                <a:latin typeface="Times New Roman"/>
                <a:ea typeface="Arial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5DA42269-B286-4E66-8022-887E79D9FF88}" type="slidenum">
              <a:rPr b="0" lang="cs-CZ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11280" y="148392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cs-CZ" sz="3600" spc="-1" strike="noStrike">
                <a:solidFill>
                  <a:srgbClr val="00a9e2"/>
                </a:solidFill>
                <a:latin typeface="Arial"/>
              </a:rPr>
              <a:t>Data retention v ČR</a:t>
            </a:r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187280" y="3860640"/>
            <a:ext cx="6400800" cy="2019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748"/>
              </a:spcBef>
            </a:pPr>
            <a:r>
              <a:rPr b="0" lang="cs-CZ" sz="3000" spc="-1" strike="noStrike">
                <a:solidFill>
                  <a:srgbClr val="00a9e2"/>
                </a:solidFill>
                <a:latin typeface="Arial"/>
              </a:rPr>
              <a:t>JUDr. Kateřina Jamborová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48"/>
              </a:spcBef>
            </a:pPr>
            <a:r>
              <a:rPr b="0" lang="cs-CZ" sz="3000" spc="-1" strike="noStrike">
                <a:solidFill>
                  <a:srgbClr val="00a9e2"/>
                </a:solidFill>
                <a:latin typeface="Arial"/>
              </a:rPr>
              <a:t>Odbor bezpečnostní politiky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48"/>
              </a:spcBef>
            </a:pPr>
            <a:r>
              <a:rPr b="0" lang="cs-CZ" sz="3000" spc="-1" strike="noStrike">
                <a:solidFill>
                  <a:srgbClr val="00a9e2"/>
                </a:solidFill>
                <a:latin typeface="Arial"/>
              </a:rPr>
              <a:t>Ministerstvo vnitra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48"/>
              </a:spcBef>
            </a:pPr>
            <a:r>
              <a:rPr b="0" lang="cs-CZ" sz="3000" spc="-1" strike="noStrike">
                <a:solidFill>
                  <a:srgbClr val="00a9e2"/>
                </a:solidFill>
                <a:latin typeface="Arial"/>
              </a:rPr>
              <a:t>katerina.jamborova@mvcr.cz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484000" y="274320"/>
            <a:ext cx="6202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Rozsudek Soudního dvora EU </a:t>
            </a:r>
            <a:b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C-293/12 a C-594/12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13840" y="1197000"/>
            <a:ext cx="8472600" cy="492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spcBef>
                <a:spcPts val="748"/>
              </a:spcBef>
            </a:pPr>
            <a:r>
              <a:rPr b="0" lang="cs-CZ" sz="3000" spc="-1" strike="noStrike">
                <a:solidFill>
                  <a:srgbClr val="000000"/>
                </a:solidFill>
                <a:latin typeface="Arial"/>
              </a:rPr>
              <a:t>Soud připustil, že údaje pomáhají při objasňování závažné trestné činnosti. Uchovávání údajů je vhodné pro dosažení cíle směrnice.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697"/>
              </a:spcBef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Boj proti závažné trestné činnosti a terorismu má nejvyšší důležitost v souvislosti se zajišťováním veřejné bezpečnosti a jeho efektivita ve značné míře může záviset na používání moderních vyšetřovacích metod. Nicméně samotný cíl obecného zájmu bez ohledu na to, jak je důležitý, nemůže sám o sobě ospravedlnit opatření, jako jsou ta, jež jsou obsažena ve směrnici 2006/24.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484000" y="274320"/>
            <a:ext cx="6202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Výtky soudu vůči směrnici 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13840" y="1600200"/>
            <a:ext cx="847260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Nezbytnost opatření, uchovávání dat o velkém množství osob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Přístup národních orgánů k údajům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Podmínky přístupu k údajům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Doba uchování údajů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Ochrana uchovávání údajů, kritika zohlednění nákladů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Uchování na území EU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484000" y="274320"/>
            <a:ext cx="6202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Výtky soudu a česká právní úprava 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13840" y="1600200"/>
            <a:ext cx="8472600" cy="499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799"/>
              </a:spcBef>
            </a:pPr>
            <a:r>
              <a:rPr b="1" lang="cs-CZ" sz="3200" spc="-1" strike="noStrike">
                <a:solidFill>
                  <a:srgbClr val="000000"/>
                </a:solidFill>
                <a:latin typeface="Arial"/>
              </a:rPr>
              <a:t>Nezbytnost, plošné uchovávání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ano, údaje se sice uchovávají o každém, kdo využívá prostředky elektronické komunikace, ALE striktní omezení přístupu k údajům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pouze v individuálních případech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nelze určit dopředu, které údaje ohledně kterých osob bude nutno využít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povinnost zpětného informování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484000" y="274320"/>
            <a:ext cx="6202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Výtky soudu a česká právní úprava 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13840" y="1600200"/>
            <a:ext cx="847260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799"/>
              </a:spcBef>
            </a:pPr>
            <a:r>
              <a:rPr b="1" lang="cs-CZ" sz="3200" spc="-1" strike="noStrike">
                <a:solidFill>
                  <a:srgbClr val="000000"/>
                </a:solidFill>
                <a:latin typeface="Arial"/>
              </a:rPr>
              <a:t>Přístup národních orgánů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pouze pro účely konkrétního řízení cestou státního zástupce po schválení příkazu soudcem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Policie pouze pro účely pátrání po hledaných a pohřešovaných osobách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484000" y="274320"/>
            <a:ext cx="6202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Výtky soudu a česká právní úprava 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13840" y="1600200"/>
            <a:ext cx="847260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799"/>
              </a:spcBef>
            </a:pPr>
            <a:r>
              <a:rPr b="1" lang="cs-CZ" sz="3200" spc="-1" strike="noStrike">
                <a:solidFill>
                  <a:srgbClr val="000000"/>
                </a:solidFill>
                <a:latin typeface="Arial"/>
              </a:rPr>
              <a:t>Podmínky přístupu k údajům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Striktní vymezení trestných činů, pro které   lze vyžádat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</a:pPr>
            <a:r>
              <a:rPr b="1" lang="cs-CZ" sz="3200" spc="-1" strike="noStrike">
                <a:solidFill>
                  <a:srgbClr val="000000"/>
                </a:solidFill>
                <a:latin typeface="Arial"/>
              </a:rPr>
              <a:t>Doba uchování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- Stanovena jednotně na 6 měsíců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484000" y="274320"/>
            <a:ext cx="6202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Výtky soudu a česká právní úprava 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13840" y="1600200"/>
            <a:ext cx="847260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799"/>
              </a:spcBef>
            </a:pPr>
            <a:r>
              <a:rPr b="1" lang="cs-CZ" sz="3200" spc="-1" strike="noStrike">
                <a:solidFill>
                  <a:srgbClr val="000000"/>
                </a:solidFill>
                <a:latin typeface="Arial"/>
              </a:rPr>
              <a:t>Ochrana uchovávaných údajů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vnitřní nařízení u subjektů povinných uchovávat údaje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zákon na ochranu osobních údajů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</a:pPr>
            <a:r>
              <a:rPr b="1" lang="cs-CZ" sz="3200" spc="-1" strike="noStrike">
                <a:solidFill>
                  <a:srgbClr val="000000"/>
                </a:solidFill>
                <a:latin typeface="Arial"/>
              </a:rPr>
              <a:t>Uchování na území EU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- data uchovávána na území ČR, plně se uplatňují oprávnění ÚOOÚ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484000" y="274320"/>
            <a:ext cx="620244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13840" y="1600200"/>
            <a:ext cx="847260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799"/>
              </a:spcBef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Děkuji za pozornost.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857680" y="274320"/>
            <a:ext cx="582912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Směrnice 2006/24/ES, s rozsudek Soudního dvora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13840" y="1600200"/>
            <a:ext cx="847260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V ČR zůstala platná národní právní úprava i po zrušení směrnice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Podporujeme přijetí nové právní úpravy na EU úrovni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Nyní zvýšený tlak na EK v souvislosti s bojem proti terorismu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Řeší se v rámci samostatné pracovní skupiny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484000" y="274320"/>
            <a:ext cx="6202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Směrnice o e-Privacy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14200" y="907560"/>
            <a:ext cx="8678880" cy="568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200" spc="-1" strike="noStrike">
                <a:solidFill>
                  <a:srgbClr val="000000"/>
                </a:solidFill>
                <a:latin typeface="Arial"/>
              </a:rPr>
              <a:t>Článek 15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200" spc="-1" strike="noStrike">
                <a:solidFill>
                  <a:srgbClr val="000000"/>
                </a:solidFill>
                <a:latin typeface="Arial"/>
              </a:rPr>
              <a:t>Použití některých ustanovení směrnice 95/46/ES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200" spc="-1" strike="noStrike">
                <a:solidFill>
                  <a:srgbClr val="000000"/>
                </a:solidFill>
                <a:latin typeface="Arial"/>
              </a:rPr>
              <a:t>Členské státy mohou přijmout legislativní opatření, kterými omezí rozsah práv a povinností uvedených v článku 5, článku 6, čl. 8 odst. 1, 2, 3 a 4 a článku 9 této směrnice, pokud </a:t>
            </a:r>
            <a:r>
              <a:rPr b="1" lang="cs-CZ" sz="2200" spc="-1" strike="noStrike">
                <a:solidFill>
                  <a:srgbClr val="000000"/>
                </a:solidFill>
                <a:latin typeface="Arial"/>
              </a:rPr>
              <a:t>toto omezení představuje v demokratické společnosti nezbytné, přiměřené a úměrné opatření pro zajištění národní bezpečnosti (tj. bezpečnosti státu), obrany, veřejné bezpečnosti a pro prevenci, vyšetřování, odhalování a stíhání trestných činů nebo neoprávněného použití elektronického komunikačního systému, </a:t>
            </a:r>
            <a:r>
              <a:rPr b="0" lang="cs-CZ" sz="2200" spc="-1" strike="noStrike">
                <a:solidFill>
                  <a:srgbClr val="000000"/>
                </a:solidFill>
                <a:latin typeface="Arial"/>
              </a:rPr>
              <a:t>jak je uvedeno v čl. 13 odst. 1 směrnice 95/64/ES. Členské státy mohou mimo jiné přijmout právní opatření umožňující zadržení údajů na omezenou dobu na základě důvodů uvedených v tomto odstavci. Veškerá opatření uvedená v tomto odstavci musí být v souladu s obecnými zásadami práva Společenství, včetně zásad uvedených v čl. 6 odst. 1 a 2 Smlouvy o založení Evropské unie.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484000" y="274320"/>
            <a:ext cx="6202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Nařízení o e-Privacy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14200" y="907560"/>
            <a:ext cx="8678880" cy="568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200" spc="-1" strike="noStrike">
                <a:solidFill>
                  <a:srgbClr val="000000"/>
                </a:solidFill>
                <a:latin typeface="Arial"/>
              </a:rPr>
              <a:t>Čl. 11 je navržen obdobně jako stávající čl. 15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200" spc="-1" strike="noStrike">
                <a:solidFill>
                  <a:srgbClr val="000000"/>
                </a:solidFill>
                <a:latin typeface="Arial"/>
              </a:rPr>
              <a:t>Některé státy navrhovaly vynětí činností poskytovatelů, které jsou spojené s požadavky státu v oblastech vyloučených z působnosti předpisu, z návrhu nařízení o e-privacy.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SDEU v rozsudku Tele2 uvedl, že „do uvedené oblasti působnosti rovněž spadá legislativní opatření, které se týká, jak je tomu v původním řízení, přístupu vnitrostátních orgánů k údajům uchovávaným poskytovateli služeb elektronických komunikací“.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Z rozsudku Tele2 jasně plyne, že oproti GDPR stanoví dosavadní směrnice e-privacy specifické povinnosti navíc, ze kterých je uchovávání provozních a lokalizačních údajů podle jejího článku 15 jen výjimkou. Právě proto Soudní dvůr dovodil, že omezení podle čl. 15 překračuje meze nezbytnosti a není možno jej považovat za odůvodněné v demokratické společnosti.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484000" y="274320"/>
            <a:ext cx="6202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Nařízení o e-Privacy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14200" y="1557000"/>
            <a:ext cx="8678880" cy="504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Proto snaha formulovat adekvátní výjimku do textu nařízení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v celkovém textu nařízení má vynětí národní bezpečnosti a obrany mířit i na situace, které právu EU podléhat mohou, tedy na aktivity poskytovatelů související s národní bezpečností a obranou.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Jde tedy o činnosti, které zatím vždy Soudní dvůr při posuzování data retention viděl v působnosti práva EU a směrnice 2002/58, protože jde o povinnosti poskytovatelů (operátorů) něco uchovávat, tedy o výjimku z povinnosti důvěrnosti a nesledování.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Snahou DE a FR je, aby ani činnosti poskytovatelů, pokud se týkají národní bezpečnosti nebo obrany, nepodléhaly nařízení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857680" y="274320"/>
            <a:ext cx="582912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Údaje z telekomunikačního provozu v policejní praxi 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13840" y="1600200"/>
            <a:ext cx="847260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Důležitý nástroj v policejní praxi, mnohdy jediná stopa k dispozici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Stěžejní při vyšetřování sériové a organizované trestné činnosti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Využíváno u všech typů trestné činnosti, zejména u majetkové, násilné, drogy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V trestním řádu již od roku 2002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Po rozsudcích Ústavního soudu přijata nová právní úprava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857680" y="274320"/>
            <a:ext cx="582912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Současná česká právní úprava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13840" y="1268280"/>
            <a:ext cx="8472600" cy="485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Taxativní výčet subjektů, které jsou oprávněny údaje vyžadovat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Lze vyžádat jen pro účel stanovený zákonem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Dostatečné zabezpečení údajů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Doba uchování 6 měsíců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Dozor ÚOOÚ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Je-li známa totožnost osoby, povinnost zpětného informování o vyžádání údajů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857680" y="274320"/>
            <a:ext cx="582912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cs-CZ" sz="3200" spc="-1" strike="noStrike">
                <a:solidFill>
                  <a:srgbClr val="00a9e2"/>
                </a:solidFill>
                <a:latin typeface="Arial"/>
              </a:rPr>
              <a:t>§ 88a trestního řádu</a:t>
            </a:r>
            <a:endParaRPr b="0" lang="en-US" sz="32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13840" y="1125000"/>
            <a:ext cx="8472600" cy="554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799"/>
              </a:spcBef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Lze vyžádat pouze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úmyslný trestný čin s horní hranicí trestní sazby tři roky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úmyslný trestný čin, k jehož stíhání zavazuje mezinárodní smlouva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t. č. uvedený v taxativním výčtu -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tajemství dopravovaných zpráv (§ 182 t. z.), podvod (§ 209 t. z.), neoprávněný přístup k počítačovému systému a nosiči informací (§ 230 t. z.), opatření a přechovávání přístupového zařízení a hesla k počítačovému systému a jiných takových dat (§ 231 t. z.), nebezpečné vyhrožování (§ 353 t. z.), nebezpečné pronásledování  (§ 354 t. z.), šíření poplašné zprávy (§ 357 t. z.), podněcování k trestnému činu (§ 364 t. z.), schvalování trestného činu (§ 365 t. z.).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857680" y="274320"/>
            <a:ext cx="582912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endParaRPr b="0" lang="en-US" sz="3600" spc="-1" strike="noStrike">
              <a:solidFill>
                <a:srgbClr val="00a9e2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13840" y="1268280"/>
            <a:ext cx="8472600" cy="485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Zdůrazněna subsidiarita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(„nelze-li sledovaného účelu dosáhnout jinak nebo bylo-li by jinak jeho dosažení podstatně ztížené“)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Princip přiměřenosti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Návrh na soud podává státní zástupce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Povinnost zpětného informování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Application>LibreOffice/5.4.4.2$Linux_X86_64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2015-02-02T13:25:15Z</dcterms:created>
  <dc:creator>Jamborova</dc:creator>
  <dc:description/>
  <dc:language>en-US</dc:language>
  <cp:lastModifiedBy>Uzivatel</cp:lastModifiedBy>
  <cp:lastPrinted>2015-02-03T09:35:19Z</cp:lastPrinted>
  <dcterms:modified xsi:type="dcterms:W3CDTF">2019-02-06T07:36:57Z</dcterms:modified>
  <cp:revision>37</cp:revision>
  <dc:subject/>
  <dc:title>Prezentace aplikace PowerPoint</dc:title>
</cp:coreProperties>
</file>