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5" r:id="rId4"/>
    <p:sldId id="281" r:id="rId5"/>
    <p:sldId id="285" r:id="rId6"/>
    <p:sldId id="284" r:id="rId7"/>
    <p:sldId id="283" r:id="rId8"/>
    <p:sldId id="282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8" autoAdjust="0"/>
    <p:restoredTop sz="87343" autoAdjust="0"/>
  </p:normalViewPr>
  <p:slideViewPr>
    <p:cSldViewPr snapToGrid="0">
      <p:cViewPr varScale="1">
        <p:scale>
          <a:sx n="74" d="100"/>
          <a:sy n="74" d="100"/>
        </p:scale>
        <p:origin x="-480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F08F-871F-41D4-98CC-C4063DAEEAF1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365B8-D127-46D6-A67B-DEF9A7AE3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787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365B8-D127-46D6-A67B-DEF9A7AE30C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365B8-D127-46D6-A67B-DEF9A7AE30C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795C-B636-49F1-B78B-A1746FF141D7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6020-A55F-41EF-A5E4-2CFBD631A3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390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E8CA-B02A-4550-9144-7555613230B5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6020-A55F-41EF-A5E4-2CFBD631A3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013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C4FA-A156-4403-AC5F-4CEF032E2A0B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6020-A55F-41EF-A5E4-2CFBD631A3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581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CEE2-ADD2-42EB-9A90-BC1388C16F7E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6020-A55F-41EF-A5E4-2CFBD631A3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4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0AEC-0190-45EA-A801-71428FDDD582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6020-A55F-41EF-A5E4-2CFBD631A3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345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B7-5A9A-4DCE-9606-6D0DD99352EE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6020-A55F-41EF-A5E4-2CFBD631A3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489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55DB-B488-4E8C-A1EE-EE3915726924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6020-A55F-41EF-A5E4-2CFBD631A3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18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12C3-8C4D-4FFF-AE8B-11D01AE5D3D2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6020-A55F-41EF-A5E4-2CFBD631A3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064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25D1-CC9A-4843-A0D9-0DA9B60EF679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6020-A55F-41EF-A5E4-2CFBD631A3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354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0DC1-3365-44EE-B54B-989A21EA2091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6020-A55F-41EF-A5E4-2CFBD631A3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241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78D2-D07C-48B4-BAF0-56D424BE219B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6020-A55F-41EF-A5E4-2CFBD631A3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177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ECAA-D9F7-4DB8-AD21-C29637F95621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16020-A55F-41EF-A5E4-2CFBD631A3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99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8326" y="1122363"/>
            <a:ext cx="11095348" cy="323957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cs-CZ" dirty="0" err="1" smtClean="0"/>
              <a:t>ePrivacy</a:t>
            </a:r>
            <a:r>
              <a:rPr lang="cs-CZ" dirty="0" smtClean="0"/>
              <a:t> a komunikace M2M</a:t>
            </a:r>
            <a:br>
              <a:rPr lang="cs-CZ" dirty="0" smtClean="0"/>
            </a:br>
            <a:endParaRPr lang="en-US" sz="3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4173231"/>
            <a:ext cx="9144000" cy="2270861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JUDr. Eva Fialová, LL.M., </a:t>
            </a:r>
            <a:r>
              <a:rPr lang="cs-CZ" dirty="0" err="1" smtClean="0"/>
              <a:t>Ph.D</a:t>
            </a:r>
            <a:r>
              <a:rPr lang="cs-CZ" dirty="0" smtClean="0"/>
              <a:t>.</a:t>
            </a:r>
          </a:p>
          <a:p>
            <a:r>
              <a:rPr lang="cs-CZ" dirty="0" smtClean="0"/>
              <a:t>Elektronické komunikace a soukromí v novém </a:t>
            </a:r>
            <a:r>
              <a:rPr lang="cs-CZ" dirty="0" err="1" smtClean="0"/>
              <a:t>ePrivacy</a:t>
            </a:r>
            <a:r>
              <a:rPr lang="cs-CZ" dirty="0" smtClean="0"/>
              <a:t> nařízení</a:t>
            </a:r>
          </a:p>
          <a:p>
            <a:r>
              <a:rPr lang="cs-CZ" dirty="0" smtClean="0">
                <a:sym typeface="Symbol" panose="05050102010706020507" pitchFamily="18" charset="2"/>
              </a:rPr>
              <a:t>6. ledna 2019</a:t>
            </a:r>
          </a:p>
        </p:txBody>
      </p:sp>
      <p:pic>
        <p:nvPicPr>
          <p:cNvPr id="7" name="Picture 6" descr="USP_ZZ_RV_cz_C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29" y="301795"/>
            <a:ext cx="3238021" cy="1446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67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Předmět ochrany nařízení </a:t>
            </a:r>
            <a:r>
              <a:rPr lang="cs-CZ" sz="4000" dirty="0" err="1" smtClean="0"/>
              <a:t>ePrivacy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83879" y="1825625"/>
            <a:ext cx="7533483" cy="4351338"/>
          </a:xfrm>
        </p:spPr>
        <p:txBody>
          <a:bodyPr>
            <a:normAutofit/>
          </a:bodyPr>
          <a:lstStyle/>
          <a:p>
            <a:r>
              <a:rPr lang="cs-CZ" dirty="0" smtClean="0"/>
              <a:t>Základní práva a svobody fyzických a právnických osob (!) při poskytování a využívání služeb elektronických komunikací.</a:t>
            </a:r>
          </a:p>
          <a:p>
            <a:r>
              <a:rPr lang="cs-CZ" dirty="0" smtClean="0"/>
              <a:t>Ochrana práva na respektování soukromého života a </a:t>
            </a:r>
            <a:r>
              <a:rPr lang="cs-CZ" dirty="0" smtClean="0"/>
              <a:t>komunikace.</a:t>
            </a:r>
            <a:endParaRPr lang="cs-CZ" dirty="0" smtClean="0"/>
          </a:p>
          <a:p>
            <a:r>
              <a:rPr lang="cs-CZ" dirty="0" smtClean="0"/>
              <a:t>Ochrana fyzických osob v souvislosti se zpracováním osobních údajů.</a:t>
            </a:r>
          </a:p>
        </p:txBody>
      </p:sp>
      <p:pic>
        <p:nvPicPr>
          <p:cNvPr id="7" name="Picture 6" descr="USP_ZZ_RV_cz_C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29" y="301795"/>
            <a:ext cx="3238021" cy="1446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7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Služba elektronických komunikací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75334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dirty="0" smtClean="0"/>
              <a:t>Evropský </a:t>
            </a:r>
            <a:r>
              <a:rPr lang="cs-CZ" dirty="0" smtClean="0"/>
              <a:t>kodex pro elektronické komunikace:</a:t>
            </a:r>
          </a:p>
          <a:p>
            <a:pPr marL="0" indent="0"/>
            <a:r>
              <a:rPr lang="cs-CZ" dirty="0" smtClean="0"/>
              <a:t> Služba </a:t>
            </a:r>
            <a:r>
              <a:rPr lang="cs-CZ" dirty="0" smtClean="0"/>
              <a:t>elektronických komunikací: služba obvykle poskytovaná za úplatu prostřednictvím sítí elektronických komunikací zahrnuje mimo jiné služby spočívající zcela nebo převážně v přenosu signálů, </a:t>
            </a:r>
            <a:r>
              <a:rPr lang="cs-CZ" u="sng" dirty="0" smtClean="0"/>
              <a:t>například přenosové služby používané pro poskytování služby komunikace mezi stroji. </a:t>
            </a:r>
          </a:p>
          <a:p>
            <a:pPr marL="0" indent="0"/>
            <a:r>
              <a:rPr lang="cs-CZ" dirty="0" smtClean="0"/>
              <a:t> Komunikace </a:t>
            </a:r>
            <a:r>
              <a:rPr lang="cs-CZ" dirty="0" smtClean="0"/>
              <a:t>mezi stroji: služba, které zahrnuje automatizovaný přenos dat a informací mezi zařízeními nebo aplikacemi založenými na softwaru s omezenou lidskou interakcí nebo zcela automatizovanými (</a:t>
            </a:r>
            <a:r>
              <a:rPr lang="cs-CZ" dirty="0" err="1" smtClean="0"/>
              <a:t>IoT</a:t>
            </a:r>
            <a:r>
              <a:rPr lang="cs-CZ" dirty="0" smtClean="0"/>
              <a:t>, autonomní vozidla</a:t>
            </a:r>
            <a:r>
              <a:rPr lang="cs-CZ" dirty="0" smtClean="0"/>
              <a:t>).</a:t>
            </a:r>
            <a:endParaRPr lang="en-US" dirty="0"/>
          </a:p>
        </p:txBody>
      </p:sp>
      <p:pic>
        <p:nvPicPr>
          <p:cNvPr id="7" name="Picture 6" descr="USP_ZZ_RV_cz_Cb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29" y="301795"/>
            <a:ext cx="3238021" cy="1446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68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800" dirty="0" smtClean="0"/>
              <a:t>M2M a ochrana soukromí a důvěrnosti</a:t>
            </a:r>
            <a:endParaRPr lang="en-US" sz="3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75334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u="sng" dirty="0" smtClean="0"/>
              <a:t>Recitál 12 </a:t>
            </a:r>
            <a:r>
              <a:rPr lang="cs-CZ" u="sng" dirty="0" smtClean="0"/>
              <a:t>návrhu </a:t>
            </a:r>
            <a:r>
              <a:rPr lang="cs-CZ" u="sng" dirty="0" err="1" smtClean="0"/>
              <a:t>ePR</a:t>
            </a:r>
            <a:r>
              <a:rPr lang="cs-CZ" u="sng" dirty="0" smtClean="0"/>
              <a:t>: </a:t>
            </a:r>
            <a:endParaRPr lang="cs-CZ" u="sng" dirty="0" smtClean="0"/>
          </a:p>
          <a:p>
            <a:pPr marL="0" indent="0">
              <a:buNone/>
            </a:pPr>
            <a:r>
              <a:rPr lang="cs-CZ" dirty="0" smtClean="0"/>
              <a:t>Ochrana soukromí a důvěrnost komunikace by se měla vztahovat i na </a:t>
            </a:r>
            <a:r>
              <a:rPr lang="cs-CZ" dirty="0" smtClean="0"/>
              <a:t>M2M.</a:t>
            </a:r>
            <a:endParaRPr lang="cs-CZ" dirty="0" smtClean="0"/>
          </a:p>
          <a:p>
            <a:pPr marL="0" indent="0">
              <a:buNone/>
            </a:pPr>
            <a:r>
              <a:rPr lang="cs-CZ" u="sng" dirty="0" smtClean="0"/>
              <a:t>Změny ve </a:t>
            </a:r>
            <a:r>
              <a:rPr lang="cs-CZ" u="sng" dirty="0" smtClean="0"/>
              <a:t>výborech:</a:t>
            </a:r>
            <a:endParaRPr lang="cs-CZ" u="sng" dirty="0" smtClean="0"/>
          </a:p>
          <a:p>
            <a:pPr marL="0" indent="0">
              <a:buNone/>
            </a:pPr>
            <a:r>
              <a:rPr lang="cs-CZ" dirty="0" smtClean="0"/>
              <a:t>Omezit </a:t>
            </a:r>
            <a:r>
              <a:rPr lang="cs-CZ" dirty="0" smtClean="0"/>
              <a:t>na M2M, pokud se tato komunikace týká </a:t>
            </a:r>
            <a:r>
              <a:rPr lang="cs-CZ" dirty="0" smtClean="0"/>
              <a:t>uživatelů, tzn. FO a PO.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Vyloučit </a:t>
            </a:r>
            <a:r>
              <a:rPr lang="cs-CZ" dirty="0" smtClean="0"/>
              <a:t>M2M, která nemá dopad na soukromí nebo na důvěrnost komunikace (např. </a:t>
            </a:r>
            <a:r>
              <a:rPr lang="cs-CZ" dirty="0" err="1" smtClean="0"/>
              <a:t>switche</a:t>
            </a:r>
            <a:r>
              <a:rPr lang="cs-CZ" dirty="0" smtClean="0"/>
              <a:t>).</a:t>
            </a:r>
          </a:p>
          <a:p>
            <a:pPr marL="0" indent="0">
              <a:buNone/>
            </a:pPr>
            <a:r>
              <a:rPr lang="cs-CZ" dirty="0" smtClean="0"/>
              <a:t>Omezit důvěrnost </a:t>
            </a:r>
            <a:r>
              <a:rPr lang="cs-CZ" dirty="0" smtClean="0"/>
              <a:t>na M2M, která je službou elektronických komunikací.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</p:txBody>
      </p:sp>
      <p:pic>
        <p:nvPicPr>
          <p:cNvPr id="7" name="Picture 6" descr="USP_ZZ_RV_cz_Cb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29" y="301795"/>
            <a:ext cx="3238021" cy="1446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68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Povolené zpracování dat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753348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u="sng" dirty="0" smtClean="0"/>
              <a:t>Data elektronických komunikací</a:t>
            </a:r>
          </a:p>
          <a:p>
            <a:pPr marL="0" indent="0"/>
            <a:r>
              <a:rPr lang="cs-CZ" dirty="0" smtClean="0"/>
              <a:t> Přenos </a:t>
            </a:r>
            <a:r>
              <a:rPr lang="cs-CZ" dirty="0" smtClean="0"/>
              <a:t>komunikace</a:t>
            </a:r>
          </a:p>
          <a:p>
            <a:pPr marL="0" indent="0"/>
            <a:r>
              <a:rPr lang="cs-CZ" dirty="0" smtClean="0"/>
              <a:t> Bezpečnost </a:t>
            </a:r>
            <a:r>
              <a:rPr lang="cs-CZ" dirty="0" smtClean="0"/>
              <a:t>dat</a:t>
            </a:r>
          </a:p>
          <a:p>
            <a:pPr marL="0" indent="0">
              <a:buNone/>
            </a:pPr>
            <a:r>
              <a:rPr lang="cs-CZ" u="sng" dirty="0" err="1" smtClean="0"/>
              <a:t>Metadata</a:t>
            </a:r>
            <a:r>
              <a:rPr lang="cs-CZ" u="sng" dirty="0" smtClean="0"/>
              <a:t> </a:t>
            </a:r>
          </a:p>
          <a:p>
            <a:pPr marL="0" indent="0"/>
            <a:r>
              <a:rPr lang="cs-CZ" dirty="0" smtClean="0"/>
              <a:t> Kvalita </a:t>
            </a:r>
            <a:r>
              <a:rPr lang="cs-CZ" dirty="0" smtClean="0"/>
              <a:t>služby</a:t>
            </a:r>
          </a:p>
          <a:p>
            <a:pPr marL="0" indent="0"/>
            <a:r>
              <a:rPr lang="cs-CZ" dirty="0" smtClean="0"/>
              <a:t> Vyúčtování </a:t>
            </a:r>
            <a:r>
              <a:rPr lang="cs-CZ" dirty="0" smtClean="0"/>
              <a:t>a zabránění podvodům</a:t>
            </a:r>
          </a:p>
          <a:p>
            <a:pPr marL="0" indent="0"/>
            <a:r>
              <a:rPr lang="cs-CZ" dirty="0" smtClean="0"/>
              <a:t> Souhlas </a:t>
            </a:r>
            <a:r>
              <a:rPr lang="cs-CZ" dirty="0" smtClean="0"/>
              <a:t>se zpracováním pro konkrétní </a:t>
            </a:r>
            <a:r>
              <a:rPr lang="cs-CZ" dirty="0" smtClean="0"/>
              <a:t>účel, včetně služeb, pokud nelze zpracovávat anonymně</a:t>
            </a:r>
            <a:endParaRPr lang="cs-CZ" dirty="0" smtClean="0"/>
          </a:p>
          <a:p>
            <a:pPr marL="0" indent="0">
              <a:buNone/>
            </a:pPr>
            <a:r>
              <a:rPr lang="cs-CZ" u="sng" dirty="0" smtClean="0"/>
              <a:t>Obsah</a:t>
            </a:r>
          </a:p>
          <a:p>
            <a:pPr marL="0" indent="0"/>
            <a:r>
              <a:rPr lang="cs-CZ" dirty="0" smtClean="0"/>
              <a:t> Souhlas </a:t>
            </a:r>
            <a:r>
              <a:rPr lang="cs-CZ" dirty="0" smtClean="0"/>
              <a:t>s poskytováním konkrétní </a:t>
            </a:r>
            <a:r>
              <a:rPr lang="cs-CZ" dirty="0" smtClean="0"/>
              <a:t>služby</a:t>
            </a:r>
          </a:p>
          <a:p>
            <a:pPr marL="0" indent="0"/>
            <a:r>
              <a:rPr lang="cs-CZ" dirty="0" smtClean="0"/>
              <a:t> Souhlas všech uživatelů se zpracováním pro konkrétní účel, </a:t>
            </a:r>
            <a:r>
              <a:rPr lang="cs-CZ" dirty="0" smtClean="0"/>
              <a:t>pokud nelze zpracovávat anonymně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</p:txBody>
      </p:sp>
      <p:pic>
        <p:nvPicPr>
          <p:cNvPr id="7" name="Picture 6" descr="USP_ZZ_RV_cz_C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29" y="301795"/>
            <a:ext cx="3238021" cy="1446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68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Kritické body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75334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u="sng" dirty="0" smtClean="0"/>
              <a:t>Příliš široké nebo </a:t>
            </a:r>
            <a:r>
              <a:rPr lang="cs-CZ" u="sng" dirty="0" smtClean="0"/>
              <a:t>naopak úzké </a:t>
            </a:r>
            <a:r>
              <a:rPr lang="cs-CZ" u="sng" dirty="0" smtClean="0"/>
              <a:t>vymezení M2M</a:t>
            </a:r>
          </a:p>
          <a:p>
            <a:pPr marL="0" indent="0"/>
            <a:r>
              <a:rPr lang="cs-CZ" dirty="0" smtClean="0"/>
              <a:t> k</a:t>
            </a:r>
            <a:r>
              <a:rPr lang="cs-CZ" dirty="0" smtClean="0"/>
              <a:t>omunikace </a:t>
            </a:r>
            <a:r>
              <a:rPr lang="cs-CZ" dirty="0" smtClean="0"/>
              <a:t>M2M jako </a:t>
            </a:r>
            <a:r>
              <a:rPr lang="cs-CZ" dirty="0" smtClean="0"/>
              <a:t>taková, nebo </a:t>
            </a:r>
            <a:endParaRPr lang="cs-CZ" dirty="0" smtClean="0"/>
          </a:p>
          <a:p>
            <a:pPr marL="0" indent="0"/>
            <a:r>
              <a:rPr lang="cs-CZ" dirty="0" smtClean="0"/>
              <a:t> k</a:t>
            </a:r>
            <a:r>
              <a:rPr lang="cs-CZ" dirty="0" smtClean="0"/>
              <a:t>omunikace M2M </a:t>
            </a:r>
            <a:r>
              <a:rPr lang="cs-CZ" dirty="0" smtClean="0"/>
              <a:t>ve vztahu k </a:t>
            </a:r>
            <a:r>
              <a:rPr lang="cs-CZ" dirty="0" smtClean="0"/>
              <a:t>uživateli, nebo </a:t>
            </a:r>
          </a:p>
          <a:p>
            <a:pPr marL="0" indent="0"/>
            <a:r>
              <a:rPr lang="cs-CZ" dirty="0" smtClean="0"/>
              <a:t> existence </a:t>
            </a:r>
            <a:r>
              <a:rPr lang="cs-CZ" dirty="0" smtClean="0"/>
              <a:t>dopadu </a:t>
            </a:r>
            <a:r>
              <a:rPr lang="cs-CZ" dirty="0" smtClean="0"/>
              <a:t>na soukromí a důvěrnost </a:t>
            </a:r>
            <a:r>
              <a:rPr lang="cs-CZ" dirty="0" smtClean="0"/>
              <a:t>komunikace </a:t>
            </a:r>
            <a:r>
              <a:rPr lang="cs-CZ" dirty="0" smtClean="0"/>
              <a:t>zvláště ve spojení s jinými </a:t>
            </a:r>
            <a:r>
              <a:rPr lang="cs-CZ" dirty="0" smtClean="0"/>
              <a:t>daty. </a:t>
            </a:r>
          </a:p>
          <a:p>
            <a:pPr marL="0" indent="0">
              <a:buNone/>
            </a:pPr>
            <a:r>
              <a:rPr lang="cs-CZ" dirty="0" smtClean="0"/>
              <a:t>Zvláště ve spojení s jinými </a:t>
            </a:r>
            <a:r>
              <a:rPr lang="cs-CZ" dirty="0" smtClean="0"/>
              <a:t>daty může být komunikace </a:t>
            </a:r>
            <a:r>
              <a:rPr lang="cs-CZ" dirty="0" smtClean="0"/>
              <a:t>M2M </a:t>
            </a:r>
            <a:r>
              <a:rPr lang="cs-CZ" dirty="0" smtClean="0"/>
              <a:t>vztažena </a:t>
            </a:r>
            <a:r>
              <a:rPr lang="cs-CZ" dirty="0" smtClean="0"/>
              <a:t>k uživateli, ohrozit </a:t>
            </a:r>
            <a:r>
              <a:rPr lang="cs-CZ" dirty="0" smtClean="0"/>
              <a:t>soukromí (autonomní vozidla), přestože na začátku zpracování toto poskytovatel služby nepředpokládal. 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 </a:t>
            </a:r>
            <a:endParaRPr lang="en-US" dirty="0"/>
          </a:p>
        </p:txBody>
      </p:sp>
      <p:pic>
        <p:nvPicPr>
          <p:cNvPr id="7" name="Picture 6" descr="USP_ZZ_RV_cz_C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29" y="301795"/>
            <a:ext cx="3238021" cy="1446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68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Kritické body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75334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u="sng" dirty="0" smtClean="0"/>
              <a:t>Zákonný důvod zpracování podle </a:t>
            </a:r>
            <a:r>
              <a:rPr lang="cs-CZ" u="sng" dirty="0" err="1" smtClean="0"/>
              <a:t>ePR</a:t>
            </a:r>
            <a:endParaRPr lang="cs-CZ" u="sng" dirty="0" smtClean="0"/>
          </a:p>
          <a:p>
            <a:pPr marL="0" indent="0">
              <a:buNone/>
            </a:pPr>
            <a:r>
              <a:rPr lang="cs-CZ" dirty="0" smtClean="0"/>
              <a:t>Jaká je povaha </a:t>
            </a:r>
            <a:r>
              <a:rPr lang="cs-CZ" dirty="0" smtClean="0"/>
              <a:t>dat </a:t>
            </a:r>
            <a:r>
              <a:rPr lang="cs-CZ" dirty="0" smtClean="0"/>
              <a:t>komunikace </a:t>
            </a:r>
            <a:r>
              <a:rPr lang="cs-CZ" dirty="0" smtClean="0"/>
              <a:t>M2M? Obsah   </a:t>
            </a:r>
            <a:r>
              <a:rPr lang="cs-CZ" dirty="0" smtClean="0"/>
              <a:t>nebo </a:t>
            </a:r>
            <a:r>
              <a:rPr lang="cs-CZ" dirty="0" err="1" smtClean="0"/>
              <a:t>metadata</a:t>
            </a:r>
            <a:r>
              <a:rPr lang="cs-CZ" dirty="0" smtClean="0"/>
              <a:t>?</a:t>
            </a:r>
          </a:p>
          <a:p>
            <a:pPr marL="0" indent="0">
              <a:buNone/>
            </a:pPr>
            <a:r>
              <a:rPr lang="cs-CZ" dirty="0" smtClean="0"/>
              <a:t>Při neexistenci jiného důvodu zpracování podle </a:t>
            </a:r>
            <a:r>
              <a:rPr lang="cs-CZ" dirty="0" err="1" smtClean="0"/>
              <a:t>ePR</a:t>
            </a:r>
            <a:r>
              <a:rPr lang="cs-CZ" dirty="0" smtClean="0"/>
              <a:t> – </a:t>
            </a:r>
            <a:r>
              <a:rPr lang="cs-CZ" dirty="0" smtClean="0"/>
              <a:t>souhlas (odkaz na GDPR)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Jakým </a:t>
            </a:r>
            <a:r>
              <a:rPr lang="cs-CZ" dirty="0" smtClean="0"/>
              <a:t>způsobem má </a:t>
            </a:r>
            <a:r>
              <a:rPr lang="cs-CZ" dirty="0" smtClean="0"/>
              <a:t>být souhlas udělen? Jak bude udělovat souhlas PO?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Jakým způsobem poskytnout informace o </a:t>
            </a:r>
            <a:r>
              <a:rPr lang="cs-CZ" dirty="0" smtClean="0"/>
              <a:t>zpracování podle GDPR?</a:t>
            </a:r>
            <a:endParaRPr lang="cs-CZ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USP_ZZ_RV_cz_C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29" y="301795"/>
            <a:ext cx="3238021" cy="1446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68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Kritické body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7533483" cy="43513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cs-CZ" u="sng" dirty="0" smtClean="0"/>
              <a:t>Data Protection by Design and by Default</a:t>
            </a:r>
            <a:endParaRPr lang="cs-CZ" sz="2800" u="sng" dirty="0" smtClean="0"/>
          </a:p>
          <a:p>
            <a:pPr>
              <a:buNone/>
            </a:pPr>
            <a:r>
              <a:rPr lang="cs-CZ" sz="2800" dirty="0" smtClean="0"/>
              <a:t>Vztahuje </a:t>
            </a:r>
            <a:r>
              <a:rPr lang="cs-CZ" sz="2800" dirty="0" smtClean="0"/>
              <a:t>se zásada data protection by design a data protection by default podle čl. 25 GDPR i na komunikaci M2M?</a:t>
            </a:r>
          </a:p>
          <a:p>
            <a:pPr>
              <a:buNone/>
            </a:pPr>
            <a:r>
              <a:rPr lang="cs-CZ" dirty="0" smtClean="0"/>
              <a:t>Ve vztahu </a:t>
            </a:r>
            <a:r>
              <a:rPr lang="cs-CZ" dirty="0" smtClean="0"/>
              <a:t>k </a:t>
            </a:r>
            <a:r>
              <a:rPr lang="cs-CZ" dirty="0" smtClean="0"/>
              <a:t>PO zajištění </a:t>
            </a:r>
            <a:r>
              <a:rPr lang="cs-CZ" dirty="0" smtClean="0"/>
              <a:t>důvěrnosti při komunikaci M2M – ochrana </a:t>
            </a:r>
            <a:r>
              <a:rPr lang="cs-CZ" dirty="0" err="1" smtClean="0"/>
              <a:t>know</a:t>
            </a:r>
            <a:r>
              <a:rPr lang="cs-CZ" dirty="0" smtClean="0"/>
              <a:t>-</a:t>
            </a:r>
            <a:r>
              <a:rPr lang="cs-CZ" dirty="0" err="1" smtClean="0"/>
              <a:t>how</a:t>
            </a:r>
            <a:r>
              <a:rPr lang="cs-CZ" dirty="0" smtClean="0"/>
              <a:t>, obchodního tajemností a dalších důvěrných informací </a:t>
            </a:r>
            <a:r>
              <a:rPr lang="cs-CZ" dirty="0" smtClean="0"/>
              <a:t>by design </a:t>
            </a:r>
          </a:p>
          <a:p>
            <a:pPr>
              <a:buNone/>
            </a:pPr>
            <a:r>
              <a:rPr lang="cs-CZ" u="sng" dirty="0" smtClean="0"/>
              <a:t>Výjimka pro vědu a výzkum</a:t>
            </a:r>
          </a:p>
          <a:p>
            <a:pPr>
              <a:buNone/>
            </a:pPr>
            <a:r>
              <a:rPr lang="cs-CZ" dirty="0" smtClean="0"/>
              <a:t>Chybí výjimka pro vědu a výzkum, např. pro vývoj aplikací s algoritmy na bázi strojového učení </a:t>
            </a:r>
          </a:p>
          <a:p>
            <a:pPr>
              <a:buNone/>
            </a:pPr>
            <a:r>
              <a:rPr lang="cs-CZ" dirty="0" smtClean="0"/>
              <a:t>Platí výjimky GDPR pro </a:t>
            </a:r>
            <a:r>
              <a:rPr lang="cs-CZ" dirty="0" err="1" smtClean="0"/>
              <a:t>VaV</a:t>
            </a:r>
            <a:r>
              <a:rPr lang="cs-CZ" dirty="0" smtClean="0"/>
              <a:t>? Pokud ano, pouze pro FO</a:t>
            </a:r>
            <a:endParaRPr lang="cs-CZ" sz="2800" dirty="0" smtClean="0"/>
          </a:p>
          <a:p>
            <a:pPr>
              <a:buNone/>
            </a:pPr>
            <a:endParaRPr lang="cs-CZ" sz="2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USP_ZZ_RV_cz_C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29" y="301795"/>
            <a:ext cx="3238021" cy="1446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68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pozornost!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Picture 6" descr="USP_ZZ_RV_cz_C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29" y="301795"/>
            <a:ext cx="3238021" cy="1446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492</Words>
  <Application>Microsoft Office PowerPoint</Application>
  <PresentationFormat>Vlastní</PresentationFormat>
  <Paragraphs>58</Paragraphs>
  <Slides>9</Slides>
  <Notes>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Motiv Office</vt:lpstr>
      <vt:lpstr>ePrivacy a komunikace M2M </vt:lpstr>
      <vt:lpstr>Předmět ochrany nařízení ePrivacy</vt:lpstr>
      <vt:lpstr>Služba elektronických komunikací</vt:lpstr>
      <vt:lpstr>M2M a ochrana soukromí a důvěrnosti</vt:lpstr>
      <vt:lpstr>Povolené zpracování dat</vt:lpstr>
      <vt:lpstr>Kritické body</vt:lpstr>
      <vt:lpstr>Kritické body</vt:lpstr>
      <vt:lpstr>Kritické body</vt:lpstr>
      <vt:lpstr>Děkuji za pozornost!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Sdílení behaviorálních biometrických údajů pro marketingové účely</dc:title>
  <dc:creator>default</dc:creator>
  <cp:lastModifiedBy>Autor</cp:lastModifiedBy>
  <cp:revision>80</cp:revision>
  <dcterms:created xsi:type="dcterms:W3CDTF">2017-10-12T09:37:53Z</dcterms:created>
  <dcterms:modified xsi:type="dcterms:W3CDTF">2019-02-04T10:33:45Z</dcterms:modified>
</cp:coreProperties>
</file>