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99" r:id="rId4"/>
    <p:sldId id="283" r:id="rId5"/>
    <p:sldId id="287" r:id="rId6"/>
    <p:sldId id="293" r:id="rId7"/>
    <p:sldId id="298" r:id="rId8"/>
    <p:sldId id="295" r:id="rId9"/>
    <p:sldId id="296" r:id="rId10"/>
    <p:sldId id="300" r:id="rId11"/>
    <p:sldId id="301" r:id="rId12"/>
    <p:sldId id="302" r:id="rId13"/>
    <p:sldId id="303" r:id="rId14"/>
    <p:sldId id="304" r:id="rId15"/>
    <p:sldId id="282" r:id="rId16"/>
    <p:sldId id="267" r:id="rId17"/>
  </p:sldIdLst>
  <p:sldSz cx="9144000" cy="6858000" type="screen4x3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">
          <p15:clr>
            <a:srgbClr val="A4A3A4"/>
          </p15:clr>
        </p15:guide>
        <p15:guide id="2" orient="horz" pos="3843">
          <p15:clr>
            <a:srgbClr val="A4A3A4"/>
          </p15:clr>
        </p15:guide>
        <p15:guide id="3" orient="horz" pos="3562">
          <p15:clr>
            <a:srgbClr val="A4A3A4"/>
          </p15:clr>
        </p15:guide>
        <p15:guide id="4" pos="5481">
          <p15:clr>
            <a:srgbClr val="A4A3A4"/>
          </p15:clr>
        </p15:guide>
        <p15:guide id="5" pos="280">
          <p15:clr>
            <a:srgbClr val="A4A3A4"/>
          </p15:clr>
        </p15:guide>
        <p15:guide id="6" pos="1746">
          <p15:clr>
            <a:srgbClr val="A4A3A4"/>
          </p15:clr>
        </p15:guide>
        <p15:guide id="7" pos="1462">
          <p15:clr>
            <a:srgbClr val="A4A3A4"/>
          </p15:clr>
        </p15:guide>
        <p15:guide id="8" pos="3207">
          <p15:clr>
            <a:srgbClr val="A4A3A4"/>
          </p15:clr>
        </p15:guide>
        <p15:guide id="9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D"/>
    <a:srgbClr val="B9E0F7"/>
    <a:srgbClr val="13B5EA"/>
    <a:srgbClr val="FF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0462" autoAdjust="0"/>
  </p:normalViewPr>
  <p:slideViewPr>
    <p:cSldViewPr snapToGrid="0" snapToObjects="1">
      <p:cViewPr varScale="1">
        <p:scale>
          <a:sx n="90" d="100"/>
          <a:sy n="90" d="100"/>
        </p:scale>
        <p:origin x="2190" y="78"/>
      </p:cViewPr>
      <p:guideLst>
        <p:guide orient="horz" pos="281"/>
        <p:guide orient="horz" pos="3843"/>
        <p:guide orient="horz" pos="3562"/>
        <p:guide pos="5481"/>
        <p:guide pos="280"/>
        <p:guide pos="1746"/>
        <p:guide pos="1462"/>
        <p:guide pos="3207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034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9105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0F22-8DED-4CDA-BC4E-47C3EA70254F}" type="datetimeFigureOut">
              <a:rPr lang="cs-CZ" smtClean="0"/>
              <a:pPr/>
              <a:t>5.2.2019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9265F-04F2-4D47-A1E7-EE74899987E2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3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3F1-D5EC-4943-97AA-C86D9E6B9167}" type="datetimeFigureOut">
              <a:rPr lang="cs-CZ" smtClean="0"/>
              <a:pPr/>
              <a:t>5.2.2019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0BDDA-8E2B-4061-8BE0-CED46ED9403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525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4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532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09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913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66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3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23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131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51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59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02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74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31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1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883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DDA-8E2B-4061-8BE0-CED46ED9403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71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 userDrawn="1"/>
        </p:nvSpPr>
        <p:spPr>
          <a:xfrm>
            <a:off x="714" y="0"/>
            <a:ext cx="9143999" cy="6206002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 userDrawn="1"/>
        </p:nvSpPr>
        <p:spPr>
          <a:xfrm>
            <a:off x="4851400" y="2844800"/>
            <a:ext cx="4293313" cy="4013199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 userDrawn="1"/>
        </p:nvSpPr>
        <p:spPr>
          <a:xfrm>
            <a:off x="0" y="5654675"/>
            <a:ext cx="2320925" cy="1203325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4500" y="446088"/>
            <a:ext cx="8242300" cy="61555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4500" y="1061640"/>
            <a:ext cx="8242300" cy="1800000"/>
          </a:xfrm>
        </p:spPr>
        <p:txBody>
          <a:bodyPr wrap="square" lIns="0" tIns="360000" rIns="0" bIns="0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806475"/>
            <a:ext cx="1699200" cy="79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00" y="3632034"/>
            <a:ext cx="4053600" cy="322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ástupný symbol pro číslo snímku 4"/>
          <p:cNvSpPr>
            <a:spLocks noGrp="1"/>
          </p:cNvSpPr>
          <p:nvPr userDrawn="1"/>
        </p:nvSpPr>
        <p:spPr>
          <a:xfrm>
            <a:off x="8141197" y="6335867"/>
            <a:ext cx="460893" cy="365125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7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text 5"/>
          <p:cNvSpPr>
            <a:spLocks noGrp="1"/>
          </p:cNvSpPr>
          <p:nvPr>
            <p:ph type="body" sz="quarter" idx="10"/>
          </p:nvPr>
        </p:nvSpPr>
        <p:spPr>
          <a:xfrm>
            <a:off x="444500" y="1000086"/>
            <a:ext cx="8242300" cy="4654589"/>
          </a:xfrm>
        </p:spPr>
        <p:txBody>
          <a:bodyPr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317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91112" y="446088"/>
            <a:ext cx="3609975" cy="430887"/>
          </a:xfrm>
        </p:spPr>
        <p:txBody>
          <a:bodyPr lIns="0" tIns="0" rIns="0" bIns="0" anchor="t" anchorCtr="0">
            <a:spAutoFit/>
          </a:bodyPr>
          <a:lstStyle>
            <a:lvl1pPr algn="l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14"/>
          </p:nvPr>
        </p:nvSpPr>
        <p:spPr>
          <a:xfrm>
            <a:off x="444500" y="446088"/>
            <a:ext cx="4203700" cy="5208587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5091113" y="876975"/>
            <a:ext cx="3609975" cy="4777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317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sz="quarter" idx="10"/>
          </p:nvPr>
        </p:nvSpPr>
        <p:spPr>
          <a:xfrm>
            <a:off x="444500" y="1000085"/>
            <a:ext cx="8256588" cy="46545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524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 snímek"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 userDrawn="1"/>
        </p:nvSpPr>
        <p:spPr>
          <a:xfrm>
            <a:off x="714" y="0"/>
            <a:ext cx="9143999" cy="6206002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 userDrawn="1"/>
        </p:nvSpPr>
        <p:spPr>
          <a:xfrm>
            <a:off x="4851400" y="2844800"/>
            <a:ext cx="4293313" cy="4013199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 userDrawn="1"/>
        </p:nvSpPr>
        <p:spPr>
          <a:xfrm>
            <a:off x="0" y="5654675"/>
            <a:ext cx="2320925" cy="1203325"/>
          </a:xfrm>
          <a:prstGeom prst="rect">
            <a:avLst/>
          </a:prstGeom>
          <a:solidFill>
            <a:srgbClr val="004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44500" y="1800000"/>
            <a:ext cx="8242299" cy="615553"/>
          </a:xfrm>
        </p:spPr>
        <p:txBody>
          <a:bodyPr anchor="t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806475"/>
            <a:ext cx="1699200" cy="79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00" y="3632034"/>
            <a:ext cx="4053600" cy="322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ástupný symbol pro číslo snímku 4"/>
          <p:cNvSpPr>
            <a:spLocks noGrp="1"/>
          </p:cNvSpPr>
          <p:nvPr userDrawn="1"/>
        </p:nvSpPr>
        <p:spPr>
          <a:xfrm>
            <a:off x="8141197" y="6335867"/>
            <a:ext cx="460893" cy="365125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40746-E84D-450F-9CEF-85632363BC31}" type="slidenum">
              <a:rPr lang="cs-CZ" baseline="0" smtClean="0">
                <a:solidFill>
                  <a:schemeClr val="bg1"/>
                </a:solidFill>
              </a:rPr>
              <a:pPr/>
              <a:t>‹#›</a:t>
            </a:fld>
            <a:endParaRPr lang="cs-CZ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8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99" y="3632033"/>
            <a:ext cx="4053600" cy="32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délník 6"/>
          <p:cNvSpPr/>
          <p:nvPr/>
        </p:nvSpPr>
        <p:spPr>
          <a:xfrm>
            <a:off x="0" y="0"/>
            <a:ext cx="9143999" cy="610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endParaRPr lang="cs-CZ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44500" y="1000086"/>
            <a:ext cx="8242300" cy="4654589"/>
          </a:xfrm>
          <a:prstGeom prst="rect">
            <a:avLst/>
          </a:prstGeom>
        </p:spPr>
        <p:txBody>
          <a:bodyPr vert="horz" lIns="0" tIns="360000" rIns="0" bIns="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2771776" y="6100763"/>
            <a:ext cx="1800224" cy="7572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cs-CZ" sz="900" dirty="0" smtClean="0">
                <a:solidFill>
                  <a:schemeClr val="bg1"/>
                </a:solidFill>
              </a:rPr>
              <a:t>Vilém Veselý</a:t>
            </a:r>
          </a:p>
        </p:txBody>
      </p:sp>
      <p:sp>
        <p:nvSpPr>
          <p:cNvPr id="11" name="TextovéPole 10"/>
          <p:cNvSpPr txBox="1"/>
          <p:nvPr userDrawn="1"/>
        </p:nvSpPr>
        <p:spPr>
          <a:xfrm>
            <a:off x="444500" y="6100763"/>
            <a:ext cx="1876425" cy="7572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cs-CZ" sz="900" dirty="0" smtClean="0">
                <a:solidFill>
                  <a:schemeClr val="bg1"/>
                </a:solidFill>
              </a:rPr>
              <a:t>Vývoj a stav projednávání návrhu </a:t>
            </a:r>
            <a:r>
              <a:rPr lang="cs-CZ" sz="900" dirty="0" err="1" smtClean="0">
                <a:solidFill>
                  <a:schemeClr val="bg1"/>
                </a:solidFill>
              </a:rPr>
              <a:t>ePR</a:t>
            </a:r>
            <a:endParaRPr lang="cs-CZ" sz="900" dirty="0">
              <a:solidFill>
                <a:schemeClr val="bg1"/>
              </a:solidFill>
            </a:endParaRPr>
          </a:p>
        </p:txBody>
      </p:sp>
      <p:sp>
        <p:nvSpPr>
          <p:cNvPr id="12" name="Zástupný symbol pro číslo snímku 4"/>
          <p:cNvSpPr>
            <a:spLocks noGrp="1"/>
          </p:cNvSpPr>
          <p:nvPr/>
        </p:nvSpPr>
        <p:spPr>
          <a:xfrm>
            <a:off x="8141197" y="6335867"/>
            <a:ext cx="460893" cy="365125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40746-E84D-450F-9CEF-85632363BC31}" type="slidenum">
              <a:rPr lang="cs-CZ" baseline="0" smtClean="0">
                <a:solidFill>
                  <a:schemeClr val="bg1"/>
                </a:solidFill>
              </a:rPr>
              <a:pPr/>
              <a:t>‹#›</a:t>
            </a:fld>
            <a:endParaRPr lang="cs-CZ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20725" indent="-360363" algn="l" defTabSz="914400" rtl="0" eaLnBrk="1" latinLnBrk="0" hangingPunct="1">
        <a:spcBef>
          <a:spcPct val="20000"/>
        </a:spcBef>
        <a:buFontTx/>
        <a:buBlip>
          <a:blip r:embed="rId9"/>
        </a:buBlip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73150" indent="-352425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435100" indent="-361950" algn="l" defTabSz="914400" rtl="0" eaLnBrk="1" latinLnBrk="0" hangingPunct="1">
        <a:spcBef>
          <a:spcPct val="20000"/>
        </a:spcBef>
        <a:buFontTx/>
        <a:buBlip>
          <a:blip r:embed="rId9"/>
        </a:buBlip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795463" indent="-360363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4500" y="446088"/>
            <a:ext cx="8242300" cy="4001095"/>
          </a:xfrm>
        </p:spPr>
        <p:txBody>
          <a:bodyPr/>
          <a:lstStyle/>
          <a:p>
            <a:r>
              <a:rPr lang="cs-CZ" sz="5400" dirty="0"/>
              <a:t>Vývoj a stav projednávání návrhu nařízení o soukromí </a:t>
            </a:r>
            <a:r>
              <a:rPr lang="cs-CZ" sz="5400" dirty="0" smtClean="0"/>
              <a:t/>
            </a:r>
            <a:br>
              <a:rPr lang="cs-CZ" sz="5400" dirty="0" smtClean="0"/>
            </a:br>
            <a:r>
              <a:rPr lang="cs-CZ" sz="5400" dirty="0" smtClean="0"/>
              <a:t>v elektronických </a:t>
            </a:r>
            <a:r>
              <a:rPr lang="cs-CZ" sz="5400" dirty="0"/>
              <a:t>komunikacích</a:t>
            </a:r>
            <a:r>
              <a:rPr lang="cs-CZ" sz="5400" dirty="0" smtClean="0"/>
              <a:t/>
            </a:r>
            <a:br>
              <a:rPr lang="cs-CZ" sz="5400" dirty="0" smtClean="0"/>
            </a:br>
            <a:endParaRPr lang="cs-CZ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4500" y="2861640"/>
            <a:ext cx="8242300" cy="1800000"/>
          </a:xfrm>
        </p:spPr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01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Proč?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cs-CZ" sz="3200" dirty="0" smtClean="0"/>
              <a:t> </a:t>
            </a:r>
            <a:r>
              <a:rPr lang="cs-CZ" sz="3200" dirty="0"/>
              <a:t>Návrh nařízení ePrivacy doplňuje legislativní návrh Evropského kodexu pro elektronické komunikace ohledně zajištění ochrany soukromí a ochrany dat v rámci elektronických komunikací a zároveň má být kompatibilní s </a:t>
            </a:r>
            <a:r>
              <a:rPr lang="cs-CZ" sz="3200" dirty="0" smtClean="0"/>
              <a:t>GDPR.</a:t>
            </a:r>
            <a:endParaRPr lang="cs-CZ" sz="3200" dirty="0"/>
          </a:p>
          <a:p>
            <a:r>
              <a:rPr lang="cs-CZ" sz="3200" dirty="0"/>
              <a:t>Cílem </a:t>
            </a:r>
            <a:r>
              <a:rPr lang="cs-CZ" sz="3200" dirty="0" smtClean="0"/>
              <a:t>je </a:t>
            </a:r>
            <a:r>
              <a:rPr lang="cs-CZ" sz="3200" dirty="0"/>
              <a:t>stanovit pravidla pro ochranu základních práv fyzických i právnických osob při poskytování a využívání služeb elektronických komunikací. </a:t>
            </a:r>
          </a:p>
        </p:txBody>
      </p:sp>
    </p:spTree>
    <p:extLst>
      <p:ext uri="{BB962C8B-B14F-4D97-AF65-F5344CB8AC3E}">
        <p14:creationId xmlns:p14="http://schemas.microsoft.com/office/powerpoint/2010/main" val="36328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Projednávání v Radě EU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 maltské </a:t>
            </a:r>
            <a:r>
              <a:rPr lang="cs-CZ" sz="3200" dirty="0"/>
              <a:t>předsednictví do konce června 2017 dokončilo první kolo projednávání návrhu na jednáních PS </a:t>
            </a:r>
            <a:r>
              <a:rPr lang="cs-CZ" sz="3200" dirty="0" smtClean="0"/>
              <a:t>pro telekomunikace a informační společnost</a:t>
            </a:r>
          </a:p>
          <a:p>
            <a:r>
              <a:rPr lang="cs-CZ" sz="3200" dirty="0" smtClean="0"/>
              <a:t> na </a:t>
            </a:r>
            <a:r>
              <a:rPr lang="cs-CZ" sz="3200" dirty="0"/>
              <a:t>jejich práci navázaly estonské, </a:t>
            </a:r>
            <a:r>
              <a:rPr lang="cs-CZ" sz="3200" dirty="0" smtClean="0"/>
              <a:t>bulharské</a:t>
            </a:r>
          </a:p>
          <a:p>
            <a:pPr marL="504000" indent="0">
              <a:spcBef>
                <a:spcPts val="0"/>
              </a:spcBef>
              <a:buNone/>
            </a:pPr>
            <a:r>
              <a:rPr lang="cs-CZ" sz="3200" dirty="0" smtClean="0"/>
              <a:t>a </a:t>
            </a:r>
            <a:r>
              <a:rPr lang="cs-CZ" sz="3200" dirty="0"/>
              <a:t>rakouské předsednictví</a:t>
            </a:r>
          </a:p>
          <a:p>
            <a:r>
              <a:rPr lang="cs-CZ" sz="3200" dirty="0" smtClean="0"/>
              <a:t> současné </a:t>
            </a:r>
            <a:r>
              <a:rPr lang="cs-CZ" sz="3200" dirty="0"/>
              <a:t>rumunské předsednictví navazuje na práci předchozích předsednictví </a:t>
            </a:r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4963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Aktuální stav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200" dirty="0" smtClean="0"/>
              <a:t> od </a:t>
            </a:r>
            <a:r>
              <a:rPr lang="cs-CZ" sz="3200" dirty="0"/>
              <a:t>začátku nebylo reálné, aby účinnost byla srovnaná s GDPR </a:t>
            </a:r>
            <a:endParaRPr lang="cs-CZ" sz="3200" dirty="0" smtClean="0"/>
          </a:p>
          <a:p>
            <a:r>
              <a:rPr lang="cs-CZ" sz="3200" dirty="0" smtClean="0"/>
              <a:t> co </a:t>
            </a:r>
            <a:r>
              <a:rPr lang="cs-CZ" sz="3200" dirty="0"/>
              <a:t>všechno </a:t>
            </a:r>
            <a:r>
              <a:rPr lang="cs-CZ" sz="3200" dirty="0" err="1"/>
              <a:t>ePR</a:t>
            </a:r>
            <a:r>
              <a:rPr lang="cs-CZ" sz="3200" dirty="0"/>
              <a:t> </a:t>
            </a:r>
            <a:r>
              <a:rPr lang="cs-CZ" sz="3200" i="1" dirty="0" smtClean="0"/>
              <a:t>hlavně</a:t>
            </a:r>
            <a:r>
              <a:rPr lang="cs-CZ" sz="3200" dirty="0" smtClean="0"/>
              <a:t> pokrývá:</a:t>
            </a:r>
          </a:p>
          <a:p>
            <a:pPr lvl="1"/>
            <a:r>
              <a:rPr lang="cs-CZ" sz="3200" dirty="0" smtClean="0"/>
              <a:t>komunikaci </a:t>
            </a:r>
            <a:r>
              <a:rPr lang="cs-CZ" sz="3200" dirty="0"/>
              <a:t>v </a:t>
            </a:r>
            <a:r>
              <a:rPr lang="cs-CZ" sz="3200" dirty="0" smtClean="0"/>
              <a:t>přenosu</a:t>
            </a:r>
          </a:p>
          <a:p>
            <a:pPr lvl="1"/>
            <a:r>
              <a:rPr lang="cs-CZ" sz="3200" dirty="0" smtClean="0"/>
              <a:t>cookies a informace uložené v koncových zařízeních</a:t>
            </a:r>
          </a:p>
          <a:p>
            <a:pPr lvl="1"/>
            <a:r>
              <a:rPr lang="cs-CZ" sz="3200" dirty="0" smtClean="0"/>
              <a:t>metadata</a:t>
            </a:r>
          </a:p>
          <a:p>
            <a:pPr lvl="1"/>
            <a:r>
              <a:rPr lang="cs-CZ" sz="3200" dirty="0" smtClean="0"/>
              <a:t>atd.</a:t>
            </a:r>
            <a:endParaRPr lang="cs-CZ" sz="3200" dirty="0"/>
          </a:p>
          <a:p>
            <a:r>
              <a:rPr lang="cs-CZ" sz="3200" dirty="0" smtClean="0"/>
              <a:t> neexistuje </a:t>
            </a:r>
            <a:r>
              <a:rPr lang="cs-CZ" sz="3200" dirty="0"/>
              <a:t>názorová většina a během projednávání se nevytvořily ani žádné větší koalice</a:t>
            </a:r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4670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Nejožehavější části návrhu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3200" dirty="0" smtClean="0"/>
              <a:t> </a:t>
            </a:r>
            <a:r>
              <a:rPr lang="cs-CZ" sz="4400" dirty="0" smtClean="0"/>
              <a:t>článek </a:t>
            </a:r>
            <a:r>
              <a:rPr lang="cs-CZ" sz="4400" dirty="0"/>
              <a:t>6 – oprávněné případy zpracování dat</a:t>
            </a:r>
          </a:p>
          <a:p>
            <a:r>
              <a:rPr lang="cs-CZ" sz="3200" dirty="0" smtClean="0"/>
              <a:t> </a:t>
            </a:r>
            <a:r>
              <a:rPr lang="cs-CZ" sz="4400" dirty="0" smtClean="0"/>
              <a:t>článek </a:t>
            </a:r>
            <a:r>
              <a:rPr lang="cs-CZ" sz="4400" dirty="0"/>
              <a:t>8 – ochrana koncových zařízení</a:t>
            </a:r>
          </a:p>
          <a:p>
            <a:r>
              <a:rPr lang="cs-CZ" sz="3200" dirty="0"/>
              <a:t> </a:t>
            </a:r>
            <a:r>
              <a:rPr lang="cs-CZ" sz="4400" dirty="0" smtClean="0"/>
              <a:t>článek </a:t>
            </a:r>
            <a:r>
              <a:rPr lang="cs-CZ" sz="4400" dirty="0"/>
              <a:t>10 – informační povinnost a možnosti nastavení ochrany soukromí</a:t>
            </a:r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4819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Výhled na další jednání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3200" dirty="0" smtClean="0"/>
              <a:t> </a:t>
            </a:r>
            <a:r>
              <a:rPr lang="cs-CZ" sz="4400" dirty="0" smtClean="0"/>
              <a:t>čekáme </a:t>
            </a:r>
            <a:r>
              <a:rPr lang="cs-CZ" sz="4400" dirty="0"/>
              <a:t>také na </a:t>
            </a:r>
            <a:r>
              <a:rPr lang="cs-CZ" sz="4400" dirty="0" smtClean="0"/>
              <a:t>účinnost Kodexu </a:t>
            </a:r>
            <a:r>
              <a:rPr lang="cs-CZ" sz="4400" dirty="0"/>
              <a:t>vzhledem </a:t>
            </a:r>
            <a:endParaRPr lang="cs-CZ" sz="4400" dirty="0" smtClean="0"/>
          </a:p>
          <a:p>
            <a:pPr marL="432000" indent="0">
              <a:spcBef>
                <a:spcPts val="0"/>
              </a:spcBef>
              <a:buNone/>
            </a:pPr>
            <a:r>
              <a:rPr lang="cs-CZ" sz="4400" dirty="0" smtClean="0"/>
              <a:t>k </a:t>
            </a:r>
            <a:r>
              <a:rPr lang="cs-CZ" sz="4400" dirty="0"/>
              <a:t>vzájemné provázanosti/závislosti definic</a:t>
            </a:r>
          </a:p>
          <a:p>
            <a:r>
              <a:rPr lang="cs-CZ" sz="3200" dirty="0" smtClean="0"/>
              <a:t> </a:t>
            </a:r>
            <a:r>
              <a:rPr lang="cs-CZ" sz="4400" dirty="0" smtClean="0"/>
              <a:t>i </a:t>
            </a:r>
            <a:r>
              <a:rPr lang="cs-CZ" sz="4400" dirty="0"/>
              <a:t>nadále platí směrnice, máme také GDPR, ÚOOÚ vydalo doporučení ke cookies</a:t>
            </a:r>
          </a:p>
          <a:p>
            <a:r>
              <a:rPr lang="cs-CZ" sz="3200"/>
              <a:t> </a:t>
            </a:r>
            <a:r>
              <a:rPr lang="cs-CZ" sz="4400" smtClean="0"/>
              <a:t>Pracovní </a:t>
            </a:r>
            <a:r>
              <a:rPr lang="cs-CZ" sz="4400" dirty="0" smtClean="0"/>
              <a:t>skupina neustále </a:t>
            </a:r>
            <a:r>
              <a:rPr lang="cs-CZ" sz="4400" dirty="0"/>
              <a:t>aktivně </a:t>
            </a:r>
            <a:r>
              <a:rPr lang="cs-CZ" sz="4400" dirty="0" smtClean="0"/>
              <a:t>pracuje, očekáváme</a:t>
            </a:r>
            <a:r>
              <a:rPr lang="cs-CZ" sz="4400" dirty="0"/>
              <a:t>, že obecný přístup by mohl vykrystalizovat do konce března, s tím bude spojeno také čekání na nový EP</a:t>
            </a:r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40174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8000" b="1" dirty="0" smtClean="0"/>
              <a:t>Máte nějaké dotazy?</a:t>
            </a:r>
            <a:endParaRPr lang="cs-CZ" sz="8000" b="1" dirty="0"/>
          </a:p>
        </p:txBody>
      </p:sp>
      <p:pic>
        <p:nvPicPr>
          <p:cNvPr id="4" name="Picture 8" descr="MC9002982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773238"/>
            <a:ext cx="135255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444500" y="402963"/>
            <a:ext cx="8242299" cy="2462213"/>
          </a:xfrm>
        </p:spPr>
        <p:txBody>
          <a:bodyPr/>
          <a:lstStyle/>
          <a:p>
            <a:r>
              <a:rPr lang="cs-CZ" dirty="0" smtClean="0"/>
              <a:t>Děkuji za pozornost  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Vilém</a:t>
            </a:r>
            <a:r>
              <a:rPr lang="cs-CZ" baseline="0" dirty="0" smtClean="0"/>
              <a:t> Veselý</a:t>
            </a:r>
            <a:br>
              <a:rPr lang="cs-CZ" baseline="0" dirty="0" smtClean="0"/>
            </a:br>
            <a:r>
              <a:rPr lang="cs-CZ" dirty="0" smtClean="0"/>
              <a:t>veselyv@mpo.cz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34" y="255846"/>
            <a:ext cx="1451234" cy="15789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1594884"/>
            <a:ext cx="966900" cy="10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b="1" dirty="0" smtClean="0"/>
              <a:t>Obsah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cs-CZ" sz="4000" dirty="0" smtClean="0"/>
              <a:t>Návrh </a:t>
            </a:r>
            <a:r>
              <a:rPr lang="cs-CZ" sz="4000" dirty="0" err="1" smtClean="0"/>
              <a:t>ePR</a:t>
            </a:r>
            <a:r>
              <a:rPr lang="cs-CZ" sz="4000" dirty="0" smtClean="0"/>
              <a:t> – Evropská komise</a:t>
            </a:r>
            <a:endParaRPr lang="cs-CZ" sz="4000" dirty="0"/>
          </a:p>
          <a:p>
            <a:pPr>
              <a:spcBef>
                <a:spcPts val="1800"/>
              </a:spcBef>
            </a:pPr>
            <a:r>
              <a:rPr lang="cs-CZ" sz="4000" dirty="0" smtClean="0"/>
              <a:t>Legislativní proces EU</a:t>
            </a:r>
          </a:p>
          <a:p>
            <a:pPr lvl="1">
              <a:spcBef>
                <a:spcPts val="1800"/>
              </a:spcBef>
            </a:pPr>
            <a:r>
              <a:rPr lang="cs-CZ" sz="4000" dirty="0" smtClean="0"/>
              <a:t>Rada EU</a:t>
            </a:r>
            <a:endParaRPr lang="cs-CZ" sz="4000" dirty="0"/>
          </a:p>
          <a:p>
            <a:pPr>
              <a:spcBef>
                <a:spcPts val="1800"/>
              </a:spcBef>
            </a:pPr>
            <a:r>
              <a:rPr lang="cs-CZ" sz="4000" dirty="0" smtClean="0"/>
              <a:t>Působnost návrhu</a:t>
            </a:r>
          </a:p>
        </p:txBody>
      </p:sp>
    </p:spTree>
    <p:extLst>
      <p:ext uri="{BB962C8B-B14F-4D97-AF65-F5344CB8AC3E}">
        <p14:creationId xmlns:p14="http://schemas.microsoft.com/office/powerpoint/2010/main" val="24834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Návrh Evropské komise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10</a:t>
            </a:r>
            <a:r>
              <a:rPr lang="cs-CZ" sz="3200" dirty="0"/>
              <a:t>. ledna 2017 představila Evropská komise návrh nařízení Evropského parlamentu a Rady </a:t>
            </a:r>
            <a:r>
              <a:rPr lang="cs-CZ" sz="3200" dirty="0" smtClean="0"/>
              <a:t>aktualizující směrnici </a:t>
            </a:r>
            <a:r>
              <a:rPr lang="cs-CZ" sz="3200" dirty="0"/>
              <a:t>o zpracování osobních údajů a ochraně soukromí v odvětví elektronických komunikací (směrnice 2002/58/ES</a:t>
            </a:r>
            <a:r>
              <a:rPr lang="cs-CZ" sz="3200" dirty="0" smtClean="0"/>
              <a:t>)</a:t>
            </a:r>
          </a:p>
          <a:p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481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Struktura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sz="4400" dirty="0" smtClean="0"/>
              <a:t>Evropská komise</a:t>
            </a:r>
          </a:p>
          <a:p>
            <a:r>
              <a:rPr lang="cs-CZ" sz="4400" dirty="0" smtClean="0"/>
              <a:t>Evropský parlament</a:t>
            </a:r>
          </a:p>
          <a:p>
            <a:r>
              <a:rPr lang="cs-CZ" sz="4400" dirty="0" smtClean="0"/>
              <a:t>Rada EU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41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Vazby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 „</a:t>
            </a:r>
            <a:r>
              <a:rPr lang="cs-CZ" sz="3200" dirty="0" err="1" smtClean="0"/>
              <a:t>kolegislátoři</a:t>
            </a:r>
            <a:r>
              <a:rPr lang="cs-CZ" sz="3200" dirty="0" smtClean="0"/>
              <a:t>“</a:t>
            </a:r>
          </a:p>
          <a:p>
            <a:endParaRPr lang="cs-CZ" sz="1200" dirty="0" smtClean="0"/>
          </a:p>
          <a:p>
            <a:r>
              <a:rPr lang="cs-CZ" sz="3200" dirty="0" smtClean="0"/>
              <a:t> spolupráce v procesu přípravy a schvalování aktů EU</a:t>
            </a:r>
          </a:p>
          <a:p>
            <a:pPr lvl="1"/>
            <a:r>
              <a:rPr lang="cs-CZ" sz="2800" dirty="0" smtClean="0"/>
              <a:t>neformální trialog</a:t>
            </a:r>
          </a:p>
          <a:p>
            <a:r>
              <a:rPr lang="cs-CZ" sz="3200" dirty="0" smtClean="0"/>
              <a:t> zveřejnění finálních textů v Úředním věstníku EU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5084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Rada EU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sz="4400" dirty="0" smtClean="0"/>
              <a:t> zástupci všech členských států EU</a:t>
            </a:r>
          </a:p>
          <a:p>
            <a:r>
              <a:rPr lang="cs-CZ" sz="4400" dirty="0" smtClean="0"/>
              <a:t> rotující předsednictví</a:t>
            </a:r>
          </a:p>
          <a:p>
            <a:r>
              <a:rPr lang="cs-CZ" sz="4400" dirty="0" smtClean="0"/>
              <a:t> formace Rady</a:t>
            </a:r>
          </a:p>
        </p:txBody>
      </p:sp>
    </p:spTree>
    <p:extLst>
      <p:ext uri="{BB962C8B-B14F-4D97-AF65-F5344CB8AC3E}">
        <p14:creationId xmlns:p14="http://schemas.microsoft.com/office/powerpoint/2010/main" val="33905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Rada EU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 dostává návrhy Evropské komise</a:t>
            </a:r>
          </a:p>
          <a:p>
            <a:r>
              <a:rPr lang="cs-CZ" sz="3600" dirty="0" smtClean="0"/>
              <a:t> posuzuje a projednává texty</a:t>
            </a:r>
          </a:p>
          <a:p>
            <a:r>
              <a:rPr lang="cs-CZ" sz="3600" dirty="0" smtClean="0"/>
              <a:t> schvalovací procedura</a:t>
            </a:r>
          </a:p>
          <a:p>
            <a:r>
              <a:rPr lang="cs-CZ" sz="3600" dirty="0" smtClean="0"/>
              <a:t> výsledný text Evropskému parlamentu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329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Struktura Rady EU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6" y="1000086"/>
            <a:ext cx="5709683" cy="49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4500" y="446088"/>
            <a:ext cx="8242299" cy="553998"/>
          </a:xfrm>
        </p:spPr>
        <p:txBody>
          <a:bodyPr/>
          <a:lstStyle/>
          <a:p>
            <a:r>
              <a:rPr lang="cs-CZ" dirty="0" smtClean="0"/>
              <a:t>Schvalovací procedura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15" y="1000086"/>
            <a:ext cx="4512297" cy="50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e modrá A s číslováním">
  <a:themeElements>
    <a:clrScheme name="MPO-B">
      <a:dk1>
        <a:sysClr val="windowText" lastClr="000000"/>
      </a:dk1>
      <a:lt1>
        <a:srgbClr val="FFFFFF"/>
      </a:lt1>
      <a:dk2>
        <a:srgbClr val="004B8D"/>
      </a:dk2>
      <a:lt2>
        <a:srgbClr val="FFFFFF"/>
      </a:lt2>
      <a:accent1>
        <a:srgbClr val="B9E0F7"/>
      </a:accent1>
      <a:accent2>
        <a:srgbClr val="13B5F4"/>
      </a:accent2>
      <a:accent3>
        <a:srgbClr val="0096D6"/>
      </a:accent3>
      <a:accent4>
        <a:srgbClr val="004B8D"/>
      </a:accent4>
      <a:accent5>
        <a:srgbClr val="E31B23"/>
      </a:accent5>
      <a:accent6>
        <a:srgbClr val="B5121B"/>
      </a:accent6>
      <a:hlink>
        <a:srgbClr val="13B5F4"/>
      </a:hlink>
      <a:folHlink>
        <a:srgbClr val="E31B23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modrá A s číslováním</Template>
  <TotalTime>5925</TotalTime>
  <Words>330</Words>
  <Application>Microsoft Office PowerPoint</Application>
  <PresentationFormat>Předvádění na obrazovce (4:3)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Prezentace modrá A s číslováním</vt:lpstr>
      <vt:lpstr>Vývoj a stav projednávání návrhu nařízení o soukromí  v elektronických komunikacích </vt:lpstr>
      <vt:lpstr>Obsah</vt:lpstr>
      <vt:lpstr>Návrh Evropské komise</vt:lpstr>
      <vt:lpstr>Struktura</vt:lpstr>
      <vt:lpstr>Vazby</vt:lpstr>
      <vt:lpstr>Rada EU</vt:lpstr>
      <vt:lpstr>Rada EU</vt:lpstr>
      <vt:lpstr>Struktura Rady EU</vt:lpstr>
      <vt:lpstr>Schvalovací procedura</vt:lpstr>
      <vt:lpstr>Proč?</vt:lpstr>
      <vt:lpstr>Projednávání v Radě EU</vt:lpstr>
      <vt:lpstr>Aktuální stav</vt:lpstr>
      <vt:lpstr>Nejožehavější části návrhu</vt:lpstr>
      <vt:lpstr>Výhled na další jednání</vt:lpstr>
      <vt:lpstr> </vt:lpstr>
      <vt:lpstr>Děkuji za pozornost    Vilém Veselý veselyv@mpo.cz</vt:lpstr>
    </vt:vector>
  </TitlesOfParts>
  <Company>Ministerstvo průmyslu a obchodu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nového v TSM?</dc:title>
  <dc:creator>Vilém Veselý</dc:creator>
  <cp:lastModifiedBy>Veselý Vilém</cp:lastModifiedBy>
  <cp:revision>199</cp:revision>
  <cp:lastPrinted>2017-05-05T14:21:32Z</cp:lastPrinted>
  <dcterms:created xsi:type="dcterms:W3CDTF">2015-02-11T10:31:00Z</dcterms:created>
  <dcterms:modified xsi:type="dcterms:W3CDTF">2019-02-05T14:18:05Z</dcterms:modified>
</cp:coreProperties>
</file>