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14"/>
  </p:notesMasterIdLst>
  <p:sldIdLst>
    <p:sldId id="256" r:id="rId2"/>
    <p:sldId id="268" r:id="rId3"/>
    <p:sldId id="258" r:id="rId4"/>
    <p:sldId id="260" r:id="rId5"/>
    <p:sldId id="261" r:id="rId6"/>
    <p:sldId id="265" r:id="rId7"/>
    <p:sldId id="266" r:id="rId8"/>
    <p:sldId id="262" r:id="rId9"/>
    <p:sldId id="263" r:id="rId10"/>
    <p:sldId id="267" r:id="rId11"/>
    <p:sldId id="257" r:id="rId12"/>
    <p:sldId id="269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57005" autoAdjust="0"/>
  </p:normalViewPr>
  <p:slideViewPr>
    <p:cSldViewPr>
      <p:cViewPr varScale="1">
        <p:scale>
          <a:sx n="49" d="100"/>
          <a:sy n="49" d="100"/>
        </p:scale>
        <p:origin x="-2405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D395B36-BB5A-463A-8C07-4A3FA55381DA}" type="slidenum">
              <a:rPr lang="de-DE" sz="1400">
                <a:latin typeface="Times New Roman"/>
              </a:rPr>
              <a:pPr algn="r"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de-DE" sz="2000" strike="noStrike">
                <a:latin typeface="Arial"/>
              </a:rPr>
              <a:t>Der vorgegebene Ablauf macht es leichter einen Ablaufplan zu erstellen.</a:t>
            </a:r>
            <a:endParaRPr/>
          </a:p>
          <a:p>
            <a:endParaRPr/>
          </a:p>
          <a:p>
            <a:r>
              <a:rPr lang="de-DE" sz="2000" strike="noStrike">
                <a:latin typeface="Arial"/>
              </a:rPr>
              <a:t>Durch die erzeugten Prototypen kann anhand dieser eine Bewertung und Weiterentwicklung der bereits implementierten Anforderungen vorgenommen werden.</a:t>
            </a:r>
            <a:endParaRPr/>
          </a:p>
          <a:p>
            <a:r>
              <a:rPr lang="de-DE" sz="2000" strike="noStrike">
                <a:latin typeface="Arial"/>
              </a:rPr>
              <a:t>Auch kann so flexibler auf Änderungen der Spezifikationen (Schnittstelle usw.) eingegangen werden.</a:t>
            </a:r>
            <a:endParaRPr/>
          </a:p>
          <a:p>
            <a:endParaRPr/>
          </a:p>
          <a:p>
            <a:r>
              <a:rPr lang="de-DE" sz="2000" strike="noStrike">
                <a:latin typeface="Arial"/>
              </a:rPr>
              <a:t>Durch die regelmäßige Überprüfung und Anpassung der Anforderungen können Risiken wie Zeitverzug oder fehlerhafte Vorgaben minimiert werden.</a:t>
            </a:r>
            <a:endParaRPr/>
          </a:p>
          <a:p>
            <a:r>
              <a:rPr lang="de-DE" sz="2000" strike="noStrike">
                <a:latin typeface="Arial"/>
              </a:rPr>
              <a:t>Auch gibt es so ein regelmäßiges feedback an alle Projektteilnehmer.</a:t>
            </a:r>
            <a:endParaRPr/>
          </a:p>
          <a:p>
            <a:endParaRPr/>
          </a:p>
          <a:p>
            <a:r>
              <a:rPr lang="de-DE" sz="2000" strike="noStrike">
                <a:latin typeface="Arial"/>
              </a:rPr>
              <a:t>Dadurch wird auch die Dokumentation durchgehend angepasst und verfeinert so dass diese vollständig ist.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70DF8B6-049B-43EE-9206-02259734912D}" type="slidenum">
              <a:rPr lang="de-DE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000" strike="noStrike" dirty="0">
                <a:latin typeface="Arial"/>
              </a:rPr>
              <a:t>Überprüfung und Anpassung der Anforderungen: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000" strike="noStrike" dirty="0">
                <a:latin typeface="Arial"/>
              </a:rPr>
              <a:t>	Test durch das ganze Team durchführen.
	Anpassend der Dokumentation (UML </a:t>
            </a:r>
            <a:r>
              <a:rPr lang="de-DE" sz="2000" strike="noStrike" dirty="0" smtClean="0">
                <a:latin typeface="Arial"/>
              </a:rPr>
              <a:t>usw.) </a:t>
            </a:r>
            <a:r>
              <a:rPr lang="de-DE" sz="2000" strike="noStrike" dirty="0">
                <a:latin typeface="Arial"/>
              </a:rPr>
              <a:t>an den aktuellen </a:t>
            </a:r>
            <a:r>
              <a:rPr lang="de-DE" sz="2000" strike="noStrike" dirty="0" smtClean="0">
                <a:latin typeface="Arial"/>
              </a:rPr>
              <a:t>Stand </a:t>
            </a:r>
            <a:r>
              <a:rPr lang="de-DE" sz="2000" strike="noStrike" dirty="0">
                <a:latin typeface="Arial"/>
              </a:rPr>
              <a:t>des Prototypen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2000" strike="noStrike" dirty="0">
                <a:latin typeface="Arial"/>
              </a:rPr>
              <a:t>Festlegen der Spezifikationen für den nächsten Prototypen: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000" strike="noStrike" dirty="0">
                <a:latin typeface="Arial"/>
              </a:rPr>
              <a:t>	festlegen der Anforderungen für den nächsten Prototypen.	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000" strike="noStrike" dirty="0">
                <a:latin typeface="Arial"/>
              </a:rPr>
              <a:t>	Fehlerbehebung anhand der Testprotokolle.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sz="2000" strike="noStrike" dirty="0">
                <a:latin typeface="Arial"/>
              </a:rPr>
              <a:t>Durchgehende Dokumentation 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sz="2000" strike="noStrike" dirty="0">
                <a:latin typeface="Arial"/>
              </a:rPr>
              <a:t>Nach jedem Prototypen werden die Anforderungen geprüft und angepasst das fließt in die komplette Dokumentation mit ein.	</a:t>
            </a:r>
            <a:endParaRPr dirty="0"/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48D9A3A-B5B1-4496-80D3-FB19C932D927}" type="slidenum">
              <a:rPr lang="de-DE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64F4520-A1FE-43D6-BE63-C4AF4B8CFD7D}" type="slidenum">
              <a:rPr lang="de-DE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000" strike="noStrike">
                <a:latin typeface="Arial"/>
              </a:rPr>
              <a:t>Abfrage auf Versionskonflikte bei Änderungen:</a:t>
            </a:r>
            <a:endParaRPr/>
          </a:p>
          <a:p>
            <a:pPr>
              <a:lnSpc>
                <a:spcPct val="100000"/>
              </a:lnSpc>
            </a:pPr>
            <a:r>
              <a:rPr lang="de-DE" sz="2000" strike="noStrike">
                <a:latin typeface="Arial"/>
              </a:rPr>
              <a:t>Bearbeiten zwei Mitarbeiter unabhängig von einander eine Datei und wollen diese in die Hauptversion überführen wird überprüft ob es dabei zu Konflikten kommt die zu fehlern führen könnten.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2BCBD8-2FD7-4D19-92B1-C5CEFF45132E}" type="slidenum">
              <a:rPr lang="de-DE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de-DE" sz="2000" strike="noStrike" dirty="0">
                <a:latin typeface="Arial"/>
              </a:rPr>
              <a:t>Ablage der Dokumente im Repository damit jeder zugriff darauf hat über Änderungen selbiger informiert wird.</a:t>
            </a:r>
            <a:endParaRPr dirty="0"/>
          </a:p>
          <a:p>
            <a:endParaRPr dirty="0"/>
          </a:p>
          <a:p>
            <a:r>
              <a:rPr lang="de-DE" sz="2000" strike="noStrike" dirty="0">
                <a:latin typeface="Arial"/>
              </a:rPr>
              <a:t>Meilenstein </a:t>
            </a:r>
            <a:r>
              <a:rPr lang="de-DE" sz="2000" strike="noStrike" dirty="0" err="1">
                <a:latin typeface="Arial"/>
              </a:rPr>
              <a:t>festlegung</a:t>
            </a:r>
            <a:r>
              <a:rPr lang="de-DE" sz="2000" strike="noStrike" dirty="0">
                <a:latin typeface="Arial"/>
              </a:rPr>
              <a:t> damit die Arbeiten rechtzeitig </a:t>
            </a:r>
            <a:r>
              <a:rPr lang="de-DE" sz="2000" strike="noStrike" dirty="0" err="1">
                <a:latin typeface="Arial"/>
              </a:rPr>
              <a:t>abgeschloßen</a:t>
            </a:r>
            <a:r>
              <a:rPr lang="de-DE" sz="2000" strike="noStrike" dirty="0">
                <a:latin typeface="Arial"/>
              </a:rPr>
              <a:t> werden und es nicht zu </a:t>
            </a:r>
            <a:r>
              <a:rPr lang="de-DE" sz="2000" strike="noStrike" dirty="0" err="1">
                <a:latin typeface="Arial"/>
              </a:rPr>
              <a:t>verzögerungen</a:t>
            </a:r>
            <a:r>
              <a:rPr lang="de-DE" sz="2000" strike="noStrike" dirty="0">
                <a:latin typeface="Arial"/>
              </a:rPr>
              <a:t> kommt.</a:t>
            </a:r>
            <a:endParaRPr dirty="0"/>
          </a:p>
          <a:p>
            <a:r>
              <a:rPr lang="de-DE" sz="2000" strike="noStrike" dirty="0">
                <a:latin typeface="Arial"/>
              </a:rPr>
              <a:t>Auch damit die Dokumentation durchgehend </a:t>
            </a:r>
            <a:r>
              <a:rPr lang="de-DE" sz="2000" strike="noStrike" dirty="0" err="1">
                <a:latin typeface="Arial"/>
              </a:rPr>
              <a:t>geplegt</a:t>
            </a:r>
            <a:r>
              <a:rPr lang="de-DE" sz="2000" strike="noStrike" dirty="0">
                <a:latin typeface="Arial"/>
              </a:rPr>
              <a:t> ist.</a:t>
            </a:r>
            <a:endParaRPr dirty="0"/>
          </a:p>
          <a:p>
            <a:endParaRPr dirty="0"/>
          </a:p>
          <a:p>
            <a:r>
              <a:rPr lang="de-DE" sz="2000" strike="noStrike" dirty="0">
                <a:latin typeface="Arial"/>
              </a:rPr>
              <a:t>Änderungen mit einem Kommentar versehen damit man nachvollziehen kann was geändert wurde und warum.</a:t>
            </a:r>
            <a:endParaRPr dirty="0"/>
          </a:p>
          <a:p>
            <a:endParaRPr dirty="0"/>
          </a:p>
          <a:p>
            <a:r>
              <a:rPr lang="de-DE" sz="2000" strike="noStrike" dirty="0">
                <a:latin typeface="Arial"/>
              </a:rPr>
              <a:t>Release erstellen damit der Prototyp dokumentiert ist und so auch auf eine älter </a:t>
            </a:r>
            <a:r>
              <a:rPr lang="de-DE" sz="2000" strike="noStrike" dirty="0" err="1">
                <a:latin typeface="Arial"/>
              </a:rPr>
              <a:t>Verion</a:t>
            </a:r>
            <a:r>
              <a:rPr lang="de-DE" sz="2000" strike="noStrike" dirty="0">
                <a:latin typeface="Arial"/>
              </a:rPr>
              <a:t> wenn nötig zurückgegriffen werden kann.</a:t>
            </a:r>
            <a:endParaRPr dirty="0"/>
          </a:p>
        </p:txBody>
      </p:sp>
      <p:sp>
        <p:nvSpPr>
          <p:cNvPr id="11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DB4DFD9-5B77-4B3D-BB5A-30F76410BC68}" type="slidenum">
              <a:rPr lang="de-DE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D395B36-BB5A-463A-8C07-4A3FA55381DA}" type="slidenum">
              <a:rPr lang="de-DE" sz="1400" smtClean="0">
                <a:latin typeface="Times New Roman"/>
              </a:rPr>
              <a:pPr algn="r"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de-DE" sz="2000" strike="noStrike" dirty="0">
                <a:latin typeface="Arial"/>
              </a:rPr>
              <a:t>Hier kann Georg bestimmt besser etwas zu sagen wie er das Programm umgesetzt hat.</a:t>
            </a:r>
            <a:endParaRPr dirty="0"/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6C46FAF-4C21-4739-A68E-2C6B5BF62392}" type="slidenum">
              <a:rPr lang="de-DE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6C46FAF-4C21-4739-A68E-2C6B5BF62392}" type="slidenum">
              <a:rPr lang="de-DE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strike="noStrike" dirty="0" smtClean="0">
                <a:latin typeface="+mn-lt"/>
              </a:rPr>
              <a:t>Hier nach dann die Vorführung der </a:t>
            </a:r>
            <a:r>
              <a:rPr lang="de-DE" sz="1200" strike="noStrike" dirty="0" err="1" smtClean="0">
                <a:latin typeface="+mn-lt"/>
              </a:rPr>
              <a:t>App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D395B36-BB5A-463A-8C07-4A3FA55381DA}" type="slidenum">
              <a:rPr lang="de-DE" sz="1400" smtClean="0">
                <a:latin typeface="Times New Roman"/>
              </a:rPr>
              <a:pPr algn="r"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2A0AC4A-4BCD-4927-B64D-6DD82174A4A4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C088758-B3A3-4CA2-8A2F-F661533D5F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AC4A-4BCD-4927-B64D-6DD82174A4A4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758-B3A3-4CA2-8A2F-F661533D5F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AC4A-4BCD-4927-B64D-6DD82174A4A4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758-B3A3-4CA2-8A2F-F661533D5F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AC4A-4BCD-4927-B64D-6DD82174A4A4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758-B3A3-4CA2-8A2F-F661533D5F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AC4A-4BCD-4927-B64D-6DD82174A4A4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758-B3A3-4CA2-8A2F-F661533D5F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AC4A-4BCD-4927-B64D-6DD82174A4A4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758-B3A3-4CA2-8A2F-F661533D5F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A0AC4A-4BCD-4927-B64D-6DD82174A4A4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C088758-B3A3-4CA2-8A2F-F661533D5FAD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2A0AC4A-4BCD-4927-B64D-6DD82174A4A4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C088758-B3A3-4CA2-8A2F-F661533D5F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AC4A-4BCD-4927-B64D-6DD82174A4A4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758-B3A3-4CA2-8A2F-F661533D5F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AC4A-4BCD-4927-B64D-6DD82174A4A4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758-B3A3-4CA2-8A2F-F661533D5F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AC4A-4BCD-4927-B64D-6DD82174A4A4}" type="datetimeFigureOut">
              <a:rPr lang="de-DE" smtClean="0"/>
              <a:t>01.09.2015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758-B3A3-4CA2-8A2F-F661533D5FA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1200" strike="noStrike" smtClean="0">
                <a:solidFill>
                  <a:srgbClr val="8B8B8B"/>
                </a:solidFill>
                <a:latin typeface="Calibri"/>
              </a:rPr>
              <a:t>17.08.15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15B1DCA0-9B8C-464E-8D7C-F2FD2498DBB1}" type="slidenum">
              <a:rPr lang="de-DE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dirty="0"/>
              <a:t>ENTWICKLUNG EINER </a:t>
            </a:r>
            <a:r>
              <a:rPr lang="de-DE" sz="4400" dirty="0" smtClean="0"/>
              <a:t>HFTL-APP</a:t>
            </a:r>
          </a:p>
          <a:p>
            <a:pPr algn="ctr">
              <a:lnSpc>
                <a:spcPct val="100000"/>
              </a:lnSpc>
            </a:pPr>
            <a:endParaRPr lang="de-DE" sz="2800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de-DE" sz="2800" dirty="0" smtClean="0">
                <a:solidFill>
                  <a:srgbClr val="000000"/>
                </a:solidFill>
                <a:latin typeface="Calibri"/>
              </a:rPr>
              <a:t>Der BKMI13</a:t>
            </a:r>
          </a:p>
          <a:p>
            <a:pPr algn="ctr">
              <a:lnSpc>
                <a:spcPct val="100000"/>
              </a:lnSpc>
            </a:pPr>
            <a:endParaRPr lang="de-DE" sz="2800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de-DE" sz="2000" dirty="0" smtClean="0">
                <a:solidFill>
                  <a:srgbClr val="000000"/>
                </a:solidFill>
                <a:latin typeface="Calibri"/>
              </a:rPr>
              <a:t>Stefan </a:t>
            </a:r>
            <a:r>
              <a:rPr lang="de-DE" sz="2000" dirty="0" err="1">
                <a:solidFill>
                  <a:srgbClr val="000000"/>
                </a:solidFill>
                <a:latin typeface="Calibri"/>
              </a:rPr>
              <a:t>C</a:t>
            </a:r>
            <a:r>
              <a:rPr lang="de-DE" sz="2000" dirty="0" err="1" smtClean="0">
                <a:solidFill>
                  <a:srgbClr val="000000"/>
                </a:solidFill>
                <a:latin typeface="Calibri"/>
              </a:rPr>
              <a:t>zogalla</a:t>
            </a:r>
            <a:r>
              <a:rPr lang="de-DE" sz="2000" dirty="0" smtClean="0">
                <a:solidFill>
                  <a:srgbClr val="000000"/>
                </a:solidFill>
                <a:latin typeface="Calibri"/>
              </a:rPr>
              <a:t>; Andrej </a:t>
            </a:r>
            <a:r>
              <a:rPr lang="de-DE" sz="2000" dirty="0" err="1" smtClean="0">
                <a:solidFill>
                  <a:srgbClr val="000000"/>
                </a:solidFill>
                <a:latin typeface="Calibri"/>
              </a:rPr>
              <a:t>Dederer</a:t>
            </a:r>
            <a:r>
              <a:rPr lang="de-DE" sz="2000" dirty="0" smtClean="0">
                <a:solidFill>
                  <a:srgbClr val="000000"/>
                </a:solidFill>
                <a:latin typeface="Calibri"/>
              </a:rPr>
              <a:t>; Georg Ebert; Stephan Kaden; Patrick Kunze; Maik Lorenz; Christoph Matthies; Jan </a:t>
            </a:r>
            <a:r>
              <a:rPr lang="de-DE" sz="2000" dirty="0" err="1" smtClean="0">
                <a:solidFill>
                  <a:srgbClr val="000000"/>
                </a:solidFill>
                <a:latin typeface="Calibri"/>
              </a:rPr>
              <a:t>Sutmöller</a:t>
            </a:r>
            <a:endParaRPr lang="de-DE" sz="2000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85" name="TextShape 2"/>
          <p:cNvSpPr txBox="1"/>
          <p:nvPr/>
        </p:nvSpPr>
        <p:spPr>
          <a:xfrm>
            <a:off x="1475656" y="3933056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Calibri"/>
              </a:rPr>
              <a:t>Umsetzung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32000" y="1738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 dirty="0" smtClean="0">
                <a:solidFill>
                  <a:srgbClr val="000000"/>
                </a:solidFill>
                <a:latin typeface="Calibri" pitchFamily="34" charset="0"/>
              </a:rPr>
              <a:t> Verwendung externer Bibliotheken</a:t>
            </a:r>
          </a:p>
          <a:p>
            <a:pPr lvl="1">
              <a:buFont typeface="Arial"/>
              <a:buChar char="•"/>
            </a:pPr>
            <a:r>
              <a:rPr lang="de-DE" sz="28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latin typeface="Calibri" pitchFamily="34" charset="0"/>
              </a:rPr>
              <a:t>Jsoup</a:t>
            </a:r>
            <a:r>
              <a:rPr lang="de-DE" sz="2800" dirty="0" smtClean="0">
                <a:solidFill>
                  <a:srgbClr val="000000"/>
                </a:solidFill>
                <a:latin typeface="Calibri" pitchFamily="34" charset="0"/>
              </a:rPr>
              <a:t> 1.8.1 (HTML-Parser)</a:t>
            </a:r>
          </a:p>
          <a:p>
            <a:pPr lvl="1">
              <a:buFont typeface="Arial"/>
              <a:buChar char="•"/>
            </a:pPr>
            <a:r>
              <a:rPr lang="de-DE" sz="28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itchFamily="34" charset="0"/>
              </a:rPr>
              <a:t>b</a:t>
            </a:r>
            <a:r>
              <a:rPr lang="de-DE" sz="2800" dirty="0" err="1" smtClean="0">
                <a:solidFill>
                  <a:srgbClr val="000000"/>
                </a:solidFill>
                <a:latin typeface="Calibri" pitchFamily="34" charset="0"/>
              </a:rPr>
              <a:t>iweekly</a:t>
            </a:r>
            <a:r>
              <a:rPr lang="de-DE" sz="2800" dirty="0" smtClean="0">
                <a:solidFill>
                  <a:srgbClr val="000000"/>
                </a:solidFill>
                <a:latin typeface="Calibri" pitchFamily="34" charset="0"/>
              </a:rPr>
              <a:t> 0.4.2 (</a:t>
            </a:r>
            <a:r>
              <a:rPr lang="de-DE" sz="2800" dirty="0" err="1" smtClean="0">
                <a:solidFill>
                  <a:srgbClr val="000000"/>
                </a:solidFill>
                <a:latin typeface="Calibri" pitchFamily="34" charset="0"/>
              </a:rPr>
              <a:t>Ical</a:t>
            </a:r>
            <a:r>
              <a:rPr lang="de-DE" sz="2800" dirty="0" smtClean="0">
                <a:solidFill>
                  <a:srgbClr val="000000"/>
                </a:solidFill>
                <a:latin typeface="Calibri" pitchFamily="34" charset="0"/>
              </a:rPr>
              <a:t> Parser)</a:t>
            </a:r>
            <a:endParaRPr sz="2800" dirty="0">
              <a:latin typeface="Calibri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latin typeface="Calibri" pitchFamily="34" charset="0"/>
              </a:rPr>
              <a:t> Trennung von Design und Funktion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dirty="0" smtClean="0">
                <a:latin typeface="Calibri" pitchFamily="34" charset="0"/>
              </a:rPr>
              <a:t> Verschlüsselung der </a:t>
            </a:r>
            <a:r>
              <a:rPr lang="de-DE" sz="3200" dirty="0">
                <a:latin typeface="Calibri" pitchFamily="34" charset="0"/>
              </a:rPr>
              <a:t>B</a:t>
            </a:r>
            <a:r>
              <a:rPr lang="de-DE" sz="3200" dirty="0" smtClean="0">
                <a:latin typeface="Calibri" pitchFamily="34" charset="0"/>
              </a:rPr>
              <a:t>enutzerdaten</a:t>
            </a:r>
            <a:endParaRPr sz="32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dirty="0">
                <a:solidFill>
                  <a:srgbClr val="000000"/>
                </a:solidFill>
                <a:latin typeface="Calibri"/>
              </a:rPr>
              <a:t>4</a:t>
            </a:r>
            <a:r>
              <a:rPr lang="de-DE" sz="4400" strike="noStrike" dirty="0" smtClean="0">
                <a:solidFill>
                  <a:srgbClr val="000000"/>
                </a:solidFill>
                <a:latin typeface="Calibri"/>
              </a:rPr>
              <a:t>. Inhalt </a:t>
            </a:r>
            <a:r>
              <a:rPr lang="de-DE" sz="4400" strike="noStrike" dirty="0">
                <a:solidFill>
                  <a:srgbClr val="000000"/>
                </a:solidFill>
                <a:latin typeface="Calibri"/>
              </a:rPr>
              <a:t>der </a:t>
            </a:r>
            <a:r>
              <a:rPr lang="de-DE" sz="4400" strike="noStrike" dirty="0" err="1">
                <a:solidFill>
                  <a:srgbClr val="000000"/>
                </a:solidFill>
                <a:latin typeface="Calibri"/>
              </a:rPr>
              <a:t>HfTL-App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 Nachrichten</a:t>
            </a:r>
            <a:endParaRPr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Anzeige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aktueller Nachrichten der </a:t>
            </a:r>
            <a:r>
              <a:rPr lang="de-DE" sz="2800" strike="noStrike" dirty="0" err="1">
                <a:solidFill>
                  <a:srgbClr val="000000"/>
                </a:solidFill>
                <a:latin typeface="Calibri"/>
              </a:rPr>
              <a:t>HfTL</a:t>
            </a:r>
            <a:endParaRPr sz="28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 Noten</a:t>
            </a:r>
          </a:p>
          <a:p>
            <a:pPr lvl="1">
              <a:buFont typeface="Arial"/>
              <a:buChar char="•"/>
            </a:pPr>
            <a:r>
              <a:rPr lang="de-DE" sz="28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dirty="0" smtClean="0">
                <a:solidFill>
                  <a:srgbClr val="000000"/>
                </a:solidFill>
                <a:latin typeface="Calibri"/>
              </a:rPr>
              <a:t>Regelmäßige Abfrage der Noten je nach Einstellung</a:t>
            </a:r>
            <a:endParaRPr sz="28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Anzeige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der 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Noten sortiert nach Semester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Benachrichtigung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bei 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Änderungen optional</a:t>
            </a:r>
            <a:endParaRPr sz="28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 Stundenplan</a:t>
            </a:r>
            <a:endParaRPr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strike="noStrike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Anzeige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des 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Stundenplanes passend zum Nutzer</a:t>
            </a:r>
            <a:endParaRPr sz="28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Regelmäßige Abfrage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dirty="0" smtClean="0">
                <a:solidFill>
                  <a:srgbClr val="000000"/>
                </a:solidFill>
                <a:latin typeface="Calibri"/>
              </a:rPr>
              <a:t> Synchronisierung mit dem </a:t>
            </a:r>
            <a:r>
              <a:rPr lang="de-DE" sz="2800" dirty="0">
                <a:solidFill>
                  <a:srgbClr val="000000"/>
                </a:solidFill>
                <a:latin typeface="Calibri"/>
              </a:rPr>
              <a:t>K</a:t>
            </a:r>
            <a:r>
              <a:rPr lang="de-DE" sz="2800" dirty="0" smtClean="0">
                <a:solidFill>
                  <a:srgbClr val="000000"/>
                </a:solidFill>
                <a:latin typeface="Calibri"/>
              </a:rPr>
              <a:t>alender des </a:t>
            </a:r>
            <a:r>
              <a:rPr lang="de-DE" sz="28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de-DE" sz="2800" dirty="0" smtClean="0">
                <a:solidFill>
                  <a:srgbClr val="000000"/>
                </a:solidFill>
                <a:latin typeface="Calibri"/>
              </a:rPr>
              <a:t>obilen </a:t>
            </a:r>
            <a:r>
              <a:rPr lang="de-DE" sz="2800" dirty="0">
                <a:solidFill>
                  <a:srgbClr val="000000"/>
                </a:solidFill>
                <a:latin typeface="Calibri"/>
              </a:rPr>
              <a:t>G</a:t>
            </a:r>
            <a:r>
              <a:rPr lang="de-DE" sz="2800" dirty="0" smtClean="0">
                <a:solidFill>
                  <a:srgbClr val="000000"/>
                </a:solidFill>
                <a:latin typeface="Calibri"/>
              </a:rPr>
              <a:t>erätes</a:t>
            </a:r>
            <a:endParaRPr sz="2800"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>
              <a:buNone/>
            </a:pPr>
            <a:r>
              <a:rPr lang="de-DE" dirty="0" smtClean="0"/>
              <a:t>Vielen Dank für ihre Aufmerksamkeit.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400" dirty="0" smtClean="0"/>
              <a:t>Ende</a:t>
            </a:r>
            <a:endParaRPr lang="de-DE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de-DE" sz="3200" dirty="0" smtClean="0"/>
              <a:t>Vorgehensmodell</a:t>
            </a:r>
          </a:p>
          <a:p>
            <a:pPr marL="742950" indent="-742950">
              <a:buFont typeface="+mj-lt"/>
              <a:buAutoNum type="arabicPeriod"/>
            </a:pPr>
            <a:r>
              <a:rPr lang="de-DE" sz="3200" dirty="0" smtClean="0"/>
              <a:t>Versionsverwaltung</a:t>
            </a:r>
          </a:p>
          <a:p>
            <a:pPr marL="742950" indent="-742950">
              <a:buFont typeface="+mj-lt"/>
              <a:buAutoNum type="arabicPeriod"/>
            </a:pPr>
            <a:r>
              <a:rPr lang="de-DE" sz="3200" dirty="0" smtClean="0"/>
              <a:t>Architektur</a:t>
            </a:r>
          </a:p>
          <a:p>
            <a:pPr marL="742950" indent="-742950">
              <a:buFont typeface="+mj-lt"/>
              <a:buAutoNum type="arabicPeriod"/>
            </a:pPr>
            <a:r>
              <a:rPr lang="de-DE" sz="3200" dirty="0" smtClean="0"/>
              <a:t>Inhalte der </a:t>
            </a:r>
            <a:r>
              <a:rPr lang="de-DE" sz="3200" dirty="0" err="1" smtClean="0"/>
              <a:t>HfTL</a:t>
            </a:r>
            <a:r>
              <a:rPr lang="de-DE" sz="3200" dirty="0" smtClean="0"/>
              <a:t>- APP</a:t>
            </a:r>
          </a:p>
          <a:p>
            <a:pPr marL="742950" indent="-742950">
              <a:buFont typeface="+mj-lt"/>
              <a:buAutoNum type="arabicPeriod"/>
            </a:pPr>
            <a:r>
              <a:rPr lang="de-DE" sz="3200" dirty="0" smtClean="0"/>
              <a:t>Vorführung des SW Systems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DE" sz="4400" strike="noStrike" dirty="0" smtClean="0">
                <a:solidFill>
                  <a:srgbClr val="000000"/>
                </a:solidFill>
                <a:latin typeface="Calibri"/>
              </a:rPr>
              <a:t>Inhalt</a:t>
            </a:r>
            <a:endParaRPr lang="de-DE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strike="noStrike" dirty="0" smtClean="0">
                <a:solidFill>
                  <a:srgbClr val="000000"/>
                </a:solidFill>
                <a:latin typeface="Calibri"/>
              </a:rPr>
              <a:t>1. Vorgehensmodell</a:t>
            </a:r>
            <a:endParaRPr dirty="0"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 Spiralmodell</a:t>
            </a:r>
            <a:endParaRPr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Geeignet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für verteilte Teams</a:t>
            </a:r>
            <a:endParaRPr sz="28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Spezifizierter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Ablauf der 4 Phasen</a:t>
            </a:r>
            <a:endParaRPr sz="28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Regelmäßige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Prototypen</a:t>
            </a:r>
            <a:endParaRPr sz="2800" dirty="0"/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strike="noStrike" dirty="0" smtClean="0">
                <a:solidFill>
                  <a:srgbClr val="000000"/>
                </a:solidFill>
                <a:latin typeface="Calibri"/>
              </a:rPr>
              <a:t> Durchgehende </a:t>
            </a:r>
            <a:r>
              <a:rPr lang="de-DE" sz="2400" strike="noStrike" dirty="0">
                <a:solidFill>
                  <a:srgbClr val="000000"/>
                </a:solidFill>
                <a:latin typeface="Calibri"/>
              </a:rPr>
              <a:t>Überprüfung und Verbesserung</a:t>
            </a:r>
            <a:endParaRPr sz="24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Minimierung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der Risiken</a:t>
            </a:r>
            <a:endParaRPr sz="2800" dirty="0"/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strike="noStrike" dirty="0" smtClean="0">
                <a:solidFill>
                  <a:srgbClr val="000000"/>
                </a:solidFill>
                <a:latin typeface="Calibri"/>
              </a:rPr>
              <a:t> Frühes </a:t>
            </a:r>
            <a:r>
              <a:rPr lang="de-DE" sz="2400" strike="noStrike" dirty="0">
                <a:solidFill>
                  <a:srgbClr val="000000"/>
                </a:solidFill>
                <a:latin typeface="Calibri"/>
              </a:rPr>
              <a:t>einfließen von Änderung der Spezifikationen und zusätzlichen Anforderungen</a:t>
            </a:r>
            <a:endParaRPr sz="24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Dokumentation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durchgehend geprüft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Calibri"/>
              </a:rPr>
              <a:t>Umsetzung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 Festlegung </a:t>
            </a:r>
            <a:r>
              <a:rPr lang="de-DE" sz="3200" strike="noStrike" dirty="0">
                <a:solidFill>
                  <a:srgbClr val="000000"/>
                </a:solidFill>
                <a:latin typeface="Calibri"/>
              </a:rPr>
              <a:t>der Organisation</a:t>
            </a:r>
            <a:endParaRPr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Einteilung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der Mitarbeiter auf die Teilbereiche</a:t>
            </a:r>
            <a:endParaRPr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 Anforderungen </a:t>
            </a:r>
            <a:r>
              <a:rPr lang="de-DE" sz="3200" strike="noStrike" dirty="0">
                <a:solidFill>
                  <a:srgbClr val="000000"/>
                </a:solidFill>
                <a:latin typeface="Calibri"/>
              </a:rPr>
              <a:t>und Spezifikationen festlegen</a:t>
            </a:r>
            <a:endParaRPr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Lastenheft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u. Pflichtenheft</a:t>
            </a:r>
            <a:endParaRPr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 Ablauf </a:t>
            </a:r>
            <a:r>
              <a:rPr lang="de-DE" sz="3200" strike="noStrike" dirty="0">
                <a:solidFill>
                  <a:srgbClr val="000000"/>
                </a:solidFill>
                <a:latin typeface="Calibri"/>
              </a:rPr>
              <a:t>der </a:t>
            </a: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Zyklen</a:t>
            </a:r>
            <a:endParaRPr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Prototyp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erstellen</a:t>
            </a:r>
            <a:endParaRPr sz="28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Testen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des Prototypen</a:t>
            </a:r>
            <a:endParaRPr sz="28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Überprüfung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und Anpassung der Anforderungen</a:t>
            </a:r>
            <a:endParaRPr sz="28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Festlegen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der Spezifikationen für den nächsten Prototypen</a:t>
            </a:r>
            <a:endParaRPr sz="2800"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de-DE" sz="3200" strike="noStrike" dirty="0">
                <a:solidFill>
                  <a:srgbClr val="000000"/>
                </a:solidFill>
                <a:latin typeface="Calibri"/>
              </a:rPr>
              <a:t>Durchgehende Dokumentation 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pic>
        <p:nvPicPr>
          <p:cNvPr id="96" name="Picture 2"/>
          <p:cNvPicPr/>
          <p:nvPr/>
        </p:nvPicPr>
        <p:blipFill>
          <a:blip r:embed="rId3" cstate="print"/>
          <a:stretch/>
        </p:blipFill>
        <p:spPr>
          <a:xfrm>
            <a:off x="1907640" y="836712"/>
            <a:ext cx="5184640" cy="5426928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strike="noStrike" dirty="0" smtClean="0">
                <a:solidFill>
                  <a:srgbClr val="000000"/>
                </a:solidFill>
                <a:latin typeface="Calibri"/>
              </a:rPr>
              <a:t>2. Versionsverwaltung</a:t>
            </a:r>
            <a:endParaRPr dirty="0"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363272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3200" strike="noStrike" dirty="0" err="1" smtClean="0">
                <a:solidFill>
                  <a:srgbClr val="000000"/>
                </a:solidFill>
                <a:latin typeface="Calibri"/>
              </a:rPr>
              <a:t>Github</a:t>
            </a:r>
            <a:endParaRPr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Eine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Hauptversion im zentralen Repository</a:t>
            </a:r>
            <a:endParaRPr sz="28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Lokal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sind nur Arbeitskopien davon gespeichert</a:t>
            </a:r>
            <a:endParaRPr sz="28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Abfrage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auf Versionskonflikte bei Änderungen.</a:t>
            </a:r>
            <a:endParaRPr sz="2800" dirty="0"/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strike="noStrike" dirty="0" smtClean="0">
                <a:solidFill>
                  <a:srgbClr val="000000"/>
                </a:solidFill>
                <a:latin typeface="Calibri"/>
              </a:rPr>
              <a:t> Schutz </a:t>
            </a:r>
            <a:r>
              <a:rPr lang="de-DE" sz="2400" strike="noStrike" dirty="0">
                <a:solidFill>
                  <a:srgbClr val="000000"/>
                </a:solidFill>
                <a:latin typeface="Calibri"/>
              </a:rPr>
              <a:t>vor ungewolltem verändern</a:t>
            </a:r>
            <a:endParaRPr sz="24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Planbarkeit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durch setzen von Meilensteinen</a:t>
            </a:r>
            <a:endParaRPr sz="28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Zuweisung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von Aufgaben an bestimmte Mitarbeiter</a:t>
            </a:r>
            <a:endParaRPr sz="28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Protokollierung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der Arbeiten</a:t>
            </a:r>
            <a:endParaRPr sz="2800" dirty="0"/>
          </a:p>
          <a:p>
            <a:pPr lvl="2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strike="noStrike" dirty="0" smtClean="0">
                <a:solidFill>
                  <a:srgbClr val="000000"/>
                </a:solidFill>
                <a:latin typeface="Calibri"/>
              </a:rPr>
              <a:t> Was </a:t>
            </a:r>
            <a:r>
              <a:rPr lang="de-DE" sz="2400" strike="noStrike" dirty="0">
                <a:solidFill>
                  <a:srgbClr val="000000"/>
                </a:solidFill>
                <a:latin typeface="Calibri"/>
              </a:rPr>
              <a:t>wurde wann von wem geändert.</a:t>
            </a:r>
            <a:endParaRPr sz="24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Rückfalloption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auf eine frühere Versionen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Calibri"/>
              </a:rPr>
              <a:t>Umsetzung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 Repository </a:t>
            </a:r>
            <a:r>
              <a:rPr lang="de-DE" sz="3200" strike="noStrike" dirty="0" err="1">
                <a:solidFill>
                  <a:srgbClr val="000000"/>
                </a:solidFill>
                <a:latin typeface="Calibri"/>
              </a:rPr>
              <a:t>HfTL</a:t>
            </a:r>
            <a:r>
              <a:rPr lang="de-DE" sz="3200" strike="noStrike" dirty="0">
                <a:solidFill>
                  <a:srgbClr val="000000"/>
                </a:solidFill>
                <a:latin typeface="Calibri"/>
              </a:rPr>
              <a:t>-APP</a:t>
            </a:r>
            <a:endParaRPr sz="3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 Ablage </a:t>
            </a:r>
            <a:r>
              <a:rPr lang="de-DE" sz="3200" strike="noStrike" dirty="0">
                <a:solidFill>
                  <a:srgbClr val="000000"/>
                </a:solidFill>
                <a:latin typeface="Calibri"/>
              </a:rPr>
              <a:t>aller Projektrelevanten </a:t>
            </a: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Dokumente im Repository</a:t>
            </a:r>
            <a:endParaRPr sz="3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 Festlegen </a:t>
            </a:r>
            <a:r>
              <a:rPr lang="de-DE" sz="3200" strike="noStrike" dirty="0">
                <a:solidFill>
                  <a:srgbClr val="000000"/>
                </a:solidFill>
                <a:latin typeface="Calibri"/>
              </a:rPr>
              <a:t>von Meilensteinen und den zuständigen Mitarbeitern</a:t>
            </a:r>
            <a:endParaRPr sz="3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 Überführen </a:t>
            </a:r>
            <a:r>
              <a:rPr lang="de-DE" sz="3200" strike="noStrike" dirty="0">
                <a:solidFill>
                  <a:srgbClr val="000000"/>
                </a:solidFill>
                <a:latin typeface="Calibri"/>
              </a:rPr>
              <a:t>von Änderungen mit einem erklärenden Kommentar</a:t>
            </a:r>
            <a:endParaRPr sz="3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 Erstellen </a:t>
            </a:r>
            <a:r>
              <a:rPr lang="de-DE" sz="3200" strike="noStrike" dirty="0">
                <a:solidFill>
                  <a:srgbClr val="000000"/>
                </a:solidFill>
                <a:latin typeface="Calibri"/>
              </a:rPr>
              <a:t>eines Releases bei erreichen eines neuen Prototypen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strike="noStrike" dirty="0" smtClean="0">
                <a:solidFill>
                  <a:srgbClr val="000000"/>
                </a:solidFill>
                <a:latin typeface="Calibri"/>
              </a:rPr>
              <a:t>3. Architektur</a:t>
            </a:r>
            <a:endParaRPr dirty="0"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3200" strike="noStrike" dirty="0" err="1" smtClean="0">
                <a:solidFill>
                  <a:srgbClr val="000000"/>
                </a:solidFill>
                <a:latin typeface="Calibri"/>
              </a:rPr>
              <a:t>Android</a:t>
            </a:r>
            <a:endParaRPr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dirty="0" smtClean="0">
                <a:solidFill>
                  <a:srgbClr val="000000"/>
                </a:solidFill>
                <a:latin typeface="Calibri"/>
              </a:rPr>
              <a:t> D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erzeit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keine </a:t>
            </a:r>
            <a:r>
              <a:rPr lang="de-DE" sz="2800" strike="noStrike" dirty="0" err="1">
                <a:solidFill>
                  <a:srgbClr val="000000"/>
                </a:solidFill>
                <a:latin typeface="Calibri"/>
              </a:rPr>
              <a:t>App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 für </a:t>
            </a:r>
            <a:r>
              <a:rPr lang="de-DE" sz="2800" strike="noStrike" dirty="0" err="1" smtClean="0">
                <a:solidFill>
                  <a:srgbClr val="000000"/>
                </a:solidFill>
                <a:latin typeface="Calibri"/>
              </a:rPr>
              <a:t>Android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OS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vorhanden</a:t>
            </a:r>
            <a:endParaRPr sz="28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Erreichen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einer möglichst großen Abdeckung bei den Studenten</a:t>
            </a:r>
            <a:endParaRPr sz="28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Objektorientiert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für einfache Wartung und Erweiterbarkeit.</a:t>
            </a:r>
            <a:endParaRPr sz="28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Standardisierungen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vorhanden.</a:t>
            </a:r>
            <a:endParaRPr sz="28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Programmierung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in Java und 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XML</a:t>
            </a:r>
            <a:endParaRPr lang="de-DE" sz="2800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strike="noStrike" dirty="0" err="1" smtClean="0">
                <a:solidFill>
                  <a:srgbClr val="000000"/>
                </a:solidFill>
                <a:latin typeface="Calibri"/>
              </a:rPr>
              <a:t>App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„Grades“ für IOS bereits </a:t>
            </a: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verfügbar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 strike="noStrike" dirty="0" smtClean="0">
                <a:solidFill>
                  <a:srgbClr val="000000"/>
                </a:solidFill>
                <a:latin typeface="Calibri"/>
              </a:rPr>
              <a:t> Andere </a:t>
            </a:r>
            <a:r>
              <a:rPr lang="de-DE" sz="2800" strike="noStrike" dirty="0">
                <a:solidFill>
                  <a:srgbClr val="000000"/>
                </a:solidFill>
                <a:latin typeface="Calibri"/>
              </a:rPr>
              <a:t>OS sind nicht so verbreitet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strike="noStrike">
                <a:solidFill>
                  <a:srgbClr val="000000"/>
                </a:solidFill>
                <a:latin typeface="Calibri"/>
              </a:rPr>
              <a:t>Umsetzung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32000" y="1738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lvl="1">
              <a:buFont typeface="Arial"/>
              <a:buChar char="•"/>
            </a:pPr>
            <a:r>
              <a:rPr lang="nl-NL" sz="3200" strike="noStrike" dirty="0" smtClean="0">
                <a:solidFill>
                  <a:srgbClr val="000000"/>
                </a:solidFill>
                <a:latin typeface="Calibri"/>
              </a:rPr>
              <a:t> Android Studio 1.x als IDE</a:t>
            </a:r>
          </a:p>
          <a:p>
            <a:pPr marL="0" lvl="1">
              <a:buFont typeface="Arial"/>
              <a:buChar char="•"/>
            </a:pP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 Nachvollziehbare Ordnerstrukturen für bessere Übersicht</a:t>
            </a:r>
            <a:endParaRPr sz="3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 Tests </a:t>
            </a:r>
            <a:r>
              <a:rPr lang="de-DE" sz="3200" strike="noStrike" dirty="0">
                <a:solidFill>
                  <a:srgbClr val="000000"/>
                </a:solidFill>
                <a:latin typeface="Calibri"/>
              </a:rPr>
              <a:t>der Prototypen an „realer Hardware“ und im Emulator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3200" strike="noStrike" dirty="0" err="1" smtClean="0">
                <a:solidFill>
                  <a:srgbClr val="000000"/>
                </a:solidFill>
                <a:latin typeface="Calibri"/>
              </a:rPr>
              <a:t>ListView</a:t>
            </a: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3200" strike="noStrike" dirty="0">
                <a:solidFill>
                  <a:srgbClr val="000000"/>
                </a:solidFill>
                <a:latin typeface="Calibri"/>
              </a:rPr>
              <a:t>für dynamische Inhalte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 strike="noStrike" dirty="0" smtClean="0">
                <a:solidFill>
                  <a:srgbClr val="000000"/>
                </a:solidFill>
                <a:latin typeface="Calibri"/>
              </a:rPr>
              <a:t> Parsen </a:t>
            </a:r>
            <a:r>
              <a:rPr lang="de-DE" sz="3200" strike="noStrike" dirty="0">
                <a:solidFill>
                  <a:srgbClr val="000000"/>
                </a:solidFill>
                <a:latin typeface="Calibri"/>
              </a:rPr>
              <a:t>der HTML-Inhalte da keine API vorhanden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646</Words>
  <Application>Microsoft Office PowerPoint</Application>
  <PresentationFormat>Bildschirmpräsentation (4:3)</PresentationFormat>
  <Paragraphs>121</Paragraphs>
  <Slides>12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Rhea</vt:lpstr>
      <vt:lpstr>Folie 1</vt:lpstr>
      <vt:lpstr>Inhalt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Ende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Patrick</dc:creator>
  <cp:lastModifiedBy>Patrick</cp:lastModifiedBy>
  <cp:revision>52</cp:revision>
  <dcterms:created xsi:type="dcterms:W3CDTF">2015-08-12T12:45:51Z</dcterms:created>
  <dcterms:modified xsi:type="dcterms:W3CDTF">2015-09-01T11:55:44Z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