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4"/>
  </p:notesMasterIdLst>
  <p:sldIdLst>
    <p:sldId id="256" r:id="rId2"/>
    <p:sldId id="268" r:id="rId3"/>
    <p:sldId id="258" r:id="rId4"/>
    <p:sldId id="260" r:id="rId5"/>
    <p:sldId id="261" r:id="rId6"/>
    <p:sldId id="265" r:id="rId7"/>
    <p:sldId id="266" r:id="rId8"/>
    <p:sldId id="262" r:id="rId9"/>
    <p:sldId id="263" r:id="rId10"/>
    <p:sldId id="267" r:id="rId11"/>
    <p:sldId id="257" r:id="rId12"/>
    <p:sldId id="269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47090" autoAdjust="0"/>
  </p:normalViewPr>
  <p:slideViewPr>
    <p:cSldViewPr>
      <p:cViewPr varScale="1">
        <p:scale>
          <a:sx n="32" d="100"/>
          <a:sy n="32" d="100"/>
        </p:scale>
        <p:origin x="24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79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395B36-BB5A-463A-8C07-4A3FA55381DA}" type="slidenum">
              <a:rPr lang="de-DE" sz="1400">
                <a:latin typeface="Times New Roman"/>
              </a:rPr>
              <a:pPr algn="r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69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395B36-BB5A-463A-8C07-4A3FA55381DA}" type="slidenum">
              <a:rPr lang="de-DE" sz="1400" smtClean="0">
                <a:latin typeface="Times New Roman"/>
              </a:rPr>
              <a:pPr algn="r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18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strike="noStrike" dirty="0" smtClean="0">
                <a:latin typeface="+mn-lt"/>
              </a:rPr>
              <a:t>Hier nach dann die Vorführung der </a:t>
            </a:r>
            <a:r>
              <a:rPr lang="de-DE" sz="1200" strike="noStrike" dirty="0" err="1" smtClean="0">
                <a:latin typeface="+mn-lt"/>
              </a:rPr>
              <a:t>App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395B36-BB5A-463A-8C07-4A3FA55381DA}" type="slidenum">
              <a:rPr lang="de-DE" sz="1400" smtClean="0">
                <a:latin typeface="Times New Roman"/>
              </a:rPr>
              <a:pPr algn="r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1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de-DE" sz="2000" strike="noStrike">
                <a:latin typeface="Arial"/>
              </a:rPr>
              <a:t>Der vorgegebene Ablauf macht es leichter einen Ablaufplan zu erstellen.</a:t>
            </a:r>
            <a:endParaRPr/>
          </a:p>
          <a:p>
            <a:endParaRPr/>
          </a:p>
          <a:p>
            <a:r>
              <a:rPr lang="de-DE" sz="2000" strike="noStrike">
                <a:latin typeface="Arial"/>
              </a:rPr>
              <a:t>Durch die erzeugten Prototypen kann anhand dieser eine Bewertung und Weiterentwicklung der bereits implementierten Anforderungen vorgenommen werden.</a:t>
            </a:r>
            <a:endParaRPr/>
          </a:p>
          <a:p>
            <a:r>
              <a:rPr lang="de-DE" sz="2000" strike="noStrike">
                <a:latin typeface="Arial"/>
              </a:rPr>
              <a:t>Auch kann so flexibler auf Änderungen der Spezifikationen (Schnittstelle usw.) eingegangen werden.</a:t>
            </a:r>
            <a:endParaRPr/>
          </a:p>
          <a:p>
            <a:endParaRPr/>
          </a:p>
          <a:p>
            <a:r>
              <a:rPr lang="de-DE" sz="2000" strike="noStrike">
                <a:latin typeface="Arial"/>
              </a:rPr>
              <a:t>Durch die regelmäßige Überprüfung und Anpassung der Anforderungen können Risiken wie Zeitverzug oder fehlerhafte Vorgaben minimiert werden.</a:t>
            </a:r>
            <a:endParaRPr/>
          </a:p>
          <a:p>
            <a:r>
              <a:rPr lang="de-DE" sz="2000" strike="noStrike">
                <a:latin typeface="Arial"/>
              </a:rPr>
              <a:t>Auch gibt es so ein regelmäßiges feedback an alle Projektteilnehmer.</a:t>
            </a:r>
            <a:endParaRPr/>
          </a:p>
          <a:p>
            <a:endParaRPr/>
          </a:p>
          <a:p>
            <a:r>
              <a:rPr lang="de-DE" sz="2000" strike="noStrike">
                <a:latin typeface="Arial"/>
              </a:rPr>
              <a:t>Dadurch wird auch die Dokumentation durchgehend angepasst und verfeinert so dass diese vollständig ist.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70DF8B6-049B-43EE-9206-02259734912D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76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Überprüfung und Anpassung der Anforderungen: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	Test durch das ganze Team durchführen.
	Anpassend der Dokumentation (UML </a:t>
            </a:r>
            <a:r>
              <a:rPr lang="de-DE" sz="2000" strike="noStrike" dirty="0" smtClean="0">
                <a:latin typeface="Arial"/>
              </a:rPr>
              <a:t>usw.) </a:t>
            </a:r>
            <a:r>
              <a:rPr lang="de-DE" sz="2000" strike="noStrike" dirty="0">
                <a:latin typeface="Arial"/>
              </a:rPr>
              <a:t>an den aktuellen </a:t>
            </a:r>
            <a:r>
              <a:rPr lang="de-DE" sz="2000" strike="noStrike" dirty="0" smtClean="0">
                <a:latin typeface="Arial"/>
              </a:rPr>
              <a:t>Stand </a:t>
            </a:r>
            <a:r>
              <a:rPr lang="de-DE" sz="2000" strike="noStrike" dirty="0">
                <a:latin typeface="Arial"/>
              </a:rPr>
              <a:t>des Prototypen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Festlegen der Spezifikationen für den nächsten Prototypen: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	festlegen der Anforderungen für den nächsten Prototypen.	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	Fehlerbehebung anhand der Testprotokolle.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Durchgehende Dokumentation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Nach jedem Prototypen werden die Anforderungen geprüft und angepasst das fließt in die komplette Dokumentation mit ein.	</a:t>
            </a:r>
            <a:endParaRPr dirty="0"/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48D9A3A-B5B1-4496-80D3-FB19C932D927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55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4F4520-A1FE-43D6-BE63-C4AF4B8CFD7D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64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 strike="noStrike">
                <a:latin typeface="Arial"/>
              </a:rPr>
              <a:t>Abfrage auf Versionskonflikte bei Änderungen: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latin typeface="Arial"/>
              </a:rPr>
              <a:t>Bearbeiten zwei Mitarbeiter unabhängig von einander eine Datei und wollen diese in die Hauptversion überführen wird überprüft ob es dabei zu Konflikten kommt die zu fehlern führen könnten.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2BCBD8-2FD7-4D19-92B1-C5CEFF45132E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82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de-DE" sz="2000" strike="noStrike" dirty="0">
                <a:latin typeface="Arial"/>
              </a:rPr>
              <a:t>Ablage der Dokumente im Repository damit jeder zugriff darauf hat über Änderungen selbiger informiert wird.</a:t>
            </a:r>
            <a:endParaRPr dirty="0"/>
          </a:p>
          <a:p>
            <a:endParaRPr dirty="0"/>
          </a:p>
          <a:p>
            <a:r>
              <a:rPr lang="de-DE" sz="2000" strike="noStrike" dirty="0">
                <a:latin typeface="Arial"/>
              </a:rPr>
              <a:t>Meilenstein </a:t>
            </a:r>
            <a:r>
              <a:rPr lang="de-DE" sz="2000" strike="noStrike" dirty="0" err="1">
                <a:latin typeface="Arial"/>
              </a:rPr>
              <a:t>festlegung</a:t>
            </a:r>
            <a:r>
              <a:rPr lang="de-DE" sz="2000" strike="noStrike" dirty="0">
                <a:latin typeface="Arial"/>
              </a:rPr>
              <a:t> damit die Arbeiten rechtzeitig </a:t>
            </a:r>
            <a:r>
              <a:rPr lang="de-DE" sz="2000" strike="noStrike" dirty="0" err="1">
                <a:latin typeface="Arial"/>
              </a:rPr>
              <a:t>abgeschloßen</a:t>
            </a:r>
            <a:r>
              <a:rPr lang="de-DE" sz="2000" strike="noStrike" dirty="0">
                <a:latin typeface="Arial"/>
              </a:rPr>
              <a:t> werden und es nicht zu </a:t>
            </a:r>
            <a:r>
              <a:rPr lang="de-DE" sz="2000" strike="noStrike" dirty="0" err="1">
                <a:latin typeface="Arial"/>
              </a:rPr>
              <a:t>verzögerungen</a:t>
            </a:r>
            <a:r>
              <a:rPr lang="de-DE" sz="2000" strike="noStrike" dirty="0">
                <a:latin typeface="Arial"/>
              </a:rPr>
              <a:t> kommt.</a:t>
            </a:r>
            <a:endParaRPr dirty="0"/>
          </a:p>
          <a:p>
            <a:r>
              <a:rPr lang="de-DE" sz="2000" strike="noStrike" dirty="0">
                <a:latin typeface="Arial"/>
              </a:rPr>
              <a:t>Auch damit die Dokumentation durchgehend </a:t>
            </a:r>
            <a:r>
              <a:rPr lang="de-DE" sz="2000" strike="noStrike" dirty="0" err="1">
                <a:latin typeface="Arial"/>
              </a:rPr>
              <a:t>geplegt</a:t>
            </a:r>
            <a:r>
              <a:rPr lang="de-DE" sz="2000" strike="noStrike" dirty="0">
                <a:latin typeface="Arial"/>
              </a:rPr>
              <a:t> ist.</a:t>
            </a:r>
            <a:endParaRPr dirty="0"/>
          </a:p>
          <a:p>
            <a:endParaRPr dirty="0"/>
          </a:p>
          <a:p>
            <a:r>
              <a:rPr lang="de-DE" sz="2000" strike="noStrike" dirty="0">
                <a:latin typeface="Arial"/>
              </a:rPr>
              <a:t>Änderungen mit einem Kommentar versehen damit man nachvollziehen kann was geändert wurde und warum.</a:t>
            </a:r>
            <a:endParaRPr dirty="0"/>
          </a:p>
          <a:p>
            <a:endParaRPr dirty="0"/>
          </a:p>
          <a:p>
            <a:r>
              <a:rPr lang="de-DE" sz="2000" strike="noStrike" dirty="0">
                <a:latin typeface="Arial"/>
              </a:rPr>
              <a:t>Release erstellen damit der Prototyp dokumentiert ist und so auch auf eine älter </a:t>
            </a:r>
            <a:r>
              <a:rPr lang="de-DE" sz="2000" strike="noStrike" dirty="0" err="1">
                <a:latin typeface="Arial"/>
              </a:rPr>
              <a:t>Verion</a:t>
            </a:r>
            <a:r>
              <a:rPr lang="de-DE" sz="2000" strike="noStrike" dirty="0">
                <a:latin typeface="Arial"/>
              </a:rPr>
              <a:t> wenn nötig zurückgegriffen werden kann.</a:t>
            </a:r>
            <a:endParaRPr dirty="0"/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B4DFD9-5B77-4B3D-BB5A-30F76410BC68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02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395B36-BB5A-463A-8C07-4A3FA55381DA}" type="slidenum">
              <a:rPr lang="de-DE" sz="1400" smtClean="0">
                <a:latin typeface="Times New Roman"/>
              </a:rPr>
              <a:pPr algn="r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3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de-DE" sz="2000" strike="noStrike" dirty="0">
                <a:latin typeface="Arial"/>
              </a:rPr>
              <a:t>Hier kann Georg bestimmt besser etwas zu sagen wie er das Programm umgesetzt hat.</a:t>
            </a:r>
            <a:endParaRPr dirty="0"/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C46FAF-4C21-4739-A68E-2C6B5BF62392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33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C46FAF-4C21-4739-A68E-2C6B5BF62392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395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4.emf"/><Relationship Id="rId4" Type="http://schemas.openxmlformats.org/officeDocument/2006/relationships/tags" Target="../tags/tag18.xml"/><Relationship Id="rId9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" descr="467260523.psd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3" b="11437"/>
          <a:stretch/>
        </p:blipFill>
        <p:spPr>
          <a:xfrm>
            <a:off x="323528" y="332656"/>
            <a:ext cx="8499600" cy="5472608"/>
          </a:xfrm>
          <a:prstGeom prst="rect">
            <a:avLst/>
          </a:prstGeom>
        </p:spPr>
      </p:pic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Bild 10" descr="HfTL_OB_3C_P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3" y="6258213"/>
            <a:ext cx="1661431" cy="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BKMI13 / Entwicklung einer HfTL-App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15B1DCA0-9B8C-464E-8D7C-F2FD2498DBB1}" type="slidenum">
              <a:rPr lang="de-DE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95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vigationsleiste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Folie" r:id="rId8" imgW="360" imgH="360" progId="TCLayout.ActiveDocument.1">
                  <p:embed/>
                </p:oleObj>
              </mc:Choice>
              <mc:Fallback>
                <p:oleObj name="think-cell Foli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15B1DCA0-9B8C-464E-8D7C-F2FD2498DBB1}" type="slidenum">
              <a:rPr lang="de-DE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0" y="6057900"/>
            <a:ext cx="84613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44000" tIns="72000" rIns="144000" bIns="72000" anchor="ctr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321467" y="1773237"/>
            <a:ext cx="8496300" cy="4575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06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vigationsleiste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15B1DCA0-9B8C-464E-8D7C-F2FD2498DBB1}" type="slidenum">
              <a:rPr lang="de-DE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0" y="6057900"/>
            <a:ext cx="84613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44000" tIns="72000" rIns="144000" bIns="72000" anchor="ctr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304799" y="1773237"/>
            <a:ext cx="4200525" cy="4575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4638674" y="1773237"/>
            <a:ext cx="4162425" cy="4575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5B1DCA0-9B8C-464E-8D7C-F2FD2498DBB1}" type="slidenum">
              <a:rPr lang="de-DE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9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4065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Bild 9" descr="HfTL_OB_3C_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3" y="6258213"/>
            <a:ext cx="1661431" cy="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">
    <p:bg>
      <p:bgPr>
        <a:solidFill>
          <a:srgbClr val="BABD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58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_Gra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43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21.09.2015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57463" y="6431563"/>
            <a:ext cx="4102100" cy="1384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3C088758-B3A3-4CA2-8A2F-F661533D5FA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73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596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704" y="1773238"/>
            <a:ext cx="8503445" cy="4283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57463" y="6431563"/>
            <a:ext cx="4102100" cy="1384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BKMI13 / Entwicklung einer HfTL-App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107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4200525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674" y="1773238"/>
            <a:ext cx="4162425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BKMI13 / Entwicklung einer HfTL-App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02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BKMI13 / Entwicklung einer HfTL-App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15B1DCA0-9B8C-464E-8D7C-F2FD2498DBB1}" type="slidenum">
              <a:rPr lang="de-DE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5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Folie" r:id="rId23" imgW="360" imgH="360" progId="TCLayout.ActiveDocument.1">
                  <p:embed/>
                </p:oleObj>
              </mc:Choice>
              <mc:Fallback>
                <p:oleObj name="think-cell Folie" r:id="rId2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304800" y="333375"/>
            <a:ext cx="84963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304800" y="1773238"/>
            <a:ext cx="8496300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 bwMode="gray">
          <a:xfrm>
            <a:off x="6804025" y="6431563"/>
            <a:ext cx="18002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r>
              <a:rPr lang="de-DE" smtClean="0">
                <a:latin typeface="+mn-lt"/>
              </a:rPr>
              <a:t>21.09.2015</a:t>
            </a:r>
            <a:endParaRPr lang="de-DE" dirty="0">
              <a:latin typeface="+mn-l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 bwMode="gray">
          <a:xfrm>
            <a:off x="2557463" y="6431563"/>
            <a:ext cx="41021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r>
              <a:rPr lang="de-DE" dirty="0" smtClean="0"/>
              <a:t>BKMI13 / Entwicklung einer </a:t>
            </a:r>
            <a:r>
              <a:rPr lang="de-DE" dirty="0" err="1" smtClean="0"/>
              <a:t>HfTL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 bwMode="gray">
          <a:xfrm>
            <a:off x="8540750" y="6431563"/>
            <a:ext cx="2889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+mn-lt"/>
              </a:defRPr>
            </a:lvl1pPr>
          </a:lstStyle>
          <a:p>
            <a:fld id="{15B1DCA0-9B8C-464E-8D7C-F2FD2498DBB1}" type="slidenum">
              <a:rPr lang="de-DE" smtClean="0">
                <a:solidFill>
                  <a:srgbClr val="8B8B8B"/>
                </a:solidFill>
              </a:rPr>
              <a:pPr/>
              <a:t>‹Nr.›</a:t>
            </a:fld>
            <a:endParaRPr lang="de-DE" dirty="0"/>
          </a:p>
        </p:txBody>
      </p:sp>
      <p:pic>
        <p:nvPicPr>
          <p:cNvPr id="10" name="Bild 9" descr="HfTL_OB_3C_P.eps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3" y="6258213"/>
            <a:ext cx="1661431" cy="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3000" kern="1200" dirty="0">
          <a:solidFill>
            <a:schemeClr val="tx2"/>
          </a:solidFill>
          <a:latin typeface="TeleGrotesk Headline Ultra" pitchFamily="2" charset="0"/>
          <a:ea typeface="+mj-ea"/>
          <a:cs typeface="TeleGrotesk Headline Ultra" pitchFamily="2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6213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352425" indent="-1714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538163" indent="-1841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692696"/>
            <a:ext cx="7772040" cy="1656184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de-DE" sz="4000" dirty="0">
                <a:solidFill>
                  <a:schemeClr val="tx2"/>
                </a:solidFill>
                <a:latin typeface="+mj-lt"/>
              </a:rPr>
              <a:t>ENTWICKLUNG EINER </a:t>
            </a:r>
            <a:endParaRPr lang="de-DE" sz="4000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de-DE" sz="4000" dirty="0" smtClean="0">
                <a:solidFill>
                  <a:schemeClr val="tx2"/>
                </a:solidFill>
                <a:latin typeface="+mj-lt"/>
              </a:rPr>
              <a:t>HFTL-APP</a:t>
            </a:r>
          </a:p>
          <a:p>
            <a:pPr>
              <a:lnSpc>
                <a:spcPct val="100000"/>
              </a:lnSpc>
            </a:pPr>
            <a:endParaRPr lang="de-DE" sz="28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de-DE" sz="28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de-DE" sz="28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de-DE" sz="28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de-DE" sz="28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dirty="0">
              <a:latin typeface="+mj-l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85800" y="4005064"/>
            <a:ext cx="7190296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  <a:latin typeface="Tele-GroteskFet" pitchFamily="2" charset="0"/>
              </a:rPr>
              <a:t>Der BKMI13</a:t>
            </a:r>
          </a:p>
          <a:p>
            <a:pPr>
              <a:lnSpc>
                <a:spcPct val="100000"/>
              </a:lnSpc>
            </a:pPr>
            <a:endParaRPr lang="de-DE" dirty="0" smtClean="0">
              <a:solidFill>
                <a:srgbClr val="000000"/>
              </a:solidFill>
              <a:latin typeface="Tele-GroteskFet" pitchFamily="2" charset="0"/>
            </a:endParaRPr>
          </a:p>
          <a:p>
            <a:pPr>
              <a:lnSpc>
                <a:spcPct val="100000"/>
              </a:lnSpc>
            </a:pPr>
            <a:endParaRPr lang="de-DE" dirty="0">
              <a:solidFill>
                <a:srgbClr val="000000"/>
              </a:solidFill>
              <a:latin typeface="Tele-GroteskFet" pitchFamily="2" charset="0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Tele-GroteskFet" pitchFamily="2" charset="0"/>
              </a:rPr>
              <a:t>Stefan </a:t>
            </a:r>
            <a:r>
              <a:rPr lang="de-DE" dirty="0" err="1">
                <a:solidFill>
                  <a:srgbClr val="000000"/>
                </a:solidFill>
                <a:latin typeface="Tele-GroteskFet" pitchFamily="2" charset="0"/>
              </a:rPr>
              <a:t>Czogalla</a:t>
            </a:r>
            <a:r>
              <a:rPr lang="de-DE" dirty="0">
                <a:solidFill>
                  <a:srgbClr val="000000"/>
                </a:solidFill>
                <a:latin typeface="Tele-GroteskFet" pitchFamily="2" charset="0"/>
              </a:rPr>
              <a:t>; Andrej </a:t>
            </a:r>
            <a:r>
              <a:rPr lang="de-DE" dirty="0" err="1">
                <a:solidFill>
                  <a:srgbClr val="000000"/>
                </a:solidFill>
                <a:latin typeface="Tele-GroteskFet" pitchFamily="2" charset="0"/>
              </a:rPr>
              <a:t>Dederer</a:t>
            </a:r>
            <a:r>
              <a:rPr lang="de-DE" dirty="0">
                <a:solidFill>
                  <a:srgbClr val="000000"/>
                </a:solidFill>
                <a:latin typeface="Tele-GroteskFet" pitchFamily="2" charset="0"/>
              </a:rPr>
              <a:t>; Georg Ebert; Stephan Kaden; Patrick Kunze; Maik Lorenz; Christoph Matthies; Jan </a:t>
            </a:r>
            <a:r>
              <a:rPr lang="de-DE" dirty="0" err="1">
                <a:solidFill>
                  <a:srgbClr val="000000"/>
                </a:solidFill>
                <a:latin typeface="Tele-GroteskFet" pitchFamily="2" charset="0"/>
              </a:rPr>
              <a:t>Sutmöller</a:t>
            </a:r>
            <a:endParaRPr lang="de-DE" dirty="0">
              <a:solidFill>
                <a:srgbClr val="000000"/>
              </a:solidFill>
              <a:latin typeface="Tele-GroteskFe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Umsetzung</a:t>
            </a:r>
            <a:endParaRPr lang="de-DE" dirty="0">
              <a:latin typeface="+mj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Verwendung </a:t>
            </a:r>
            <a:r>
              <a:rPr lang="de-DE" sz="2000" dirty="0">
                <a:latin typeface="+mn-lt"/>
              </a:rPr>
              <a:t>externer Bibliotheken</a:t>
            </a:r>
          </a:p>
          <a:p>
            <a:pPr marL="522288" lvl="2" indent="-342900"/>
            <a:r>
              <a:rPr lang="de-DE" sz="2000" dirty="0" err="1" smtClean="0">
                <a:latin typeface="+mn-lt"/>
              </a:rPr>
              <a:t>Jsoup</a:t>
            </a:r>
            <a:r>
              <a:rPr lang="de-DE" sz="2000" dirty="0" smtClean="0">
                <a:latin typeface="+mn-lt"/>
              </a:rPr>
              <a:t> </a:t>
            </a:r>
            <a:r>
              <a:rPr lang="de-DE" sz="2000" dirty="0">
                <a:latin typeface="+mn-lt"/>
              </a:rPr>
              <a:t>1.8.1 (HTML-Parser)</a:t>
            </a:r>
          </a:p>
          <a:p>
            <a:pPr marL="522288" lvl="2" indent="-342900"/>
            <a:r>
              <a:rPr lang="de-DE" sz="2000" dirty="0" err="1" smtClean="0">
                <a:latin typeface="+mn-lt"/>
              </a:rPr>
              <a:t>biweekly</a:t>
            </a:r>
            <a:r>
              <a:rPr lang="de-DE" sz="2000" dirty="0" smtClean="0">
                <a:latin typeface="+mn-lt"/>
              </a:rPr>
              <a:t> </a:t>
            </a:r>
            <a:r>
              <a:rPr lang="de-DE" sz="2000" dirty="0">
                <a:latin typeface="+mn-lt"/>
              </a:rPr>
              <a:t>0.4.2 (</a:t>
            </a:r>
            <a:r>
              <a:rPr lang="de-DE" sz="2000" dirty="0" err="1">
                <a:latin typeface="+mn-lt"/>
              </a:rPr>
              <a:t>Ical</a:t>
            </a:r>
            <a:r>
              <a:rPr lang="de-DE" sz="2000" dirty="0">
                <a:latin typeface="+mn-lt"/>
              </a:rPr>
              <a:t> Parser)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Trennung </a:t>
            </a:r>
            <a:r>
              <a:rPr lang="de-DE" sz="2000" dirty="0">
                <a:latin typeface="+mn-lt"/>
              </a:rPr>
              <a:t>von Design und Funktion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Verschlüsselung </a:t>
            </a:r>
            <a:r>
              <a:rPr lang="de-DE" sz="2000" dirty="0">
                <a:latin typeface="+mn-lt"/>
              </a:rPr>
              <a:t>der Benutzerdaten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27040"/>
          </a:xfrm>
        </p:spPr>
        <p:txBody>
          <a:bodyPr/>
          <a:lstStyle/>
          <a:p>
            <a:r>
              <a:rPr lang="de-DE" dirty="0" smtClean="0">
                <a:latin typeface="+mj-lt"/>
              </a:rPr>
              <a:t>4. Inhalt der </a:t>
            </a:r>
            <a:r>
              <a:rPr lang="de-DE" dirty="0" err="1" smtClean="0">
                <a:latin typeface="+mj-lt"/>
              </a:rPr>
              <a:t>HfTL</a:t>
            </a:r>
            <a:r>
              <a:rPr lang="de-DE" dirty="0" smtClean="0">
                <a:latin typeface="+mj-lt"/>
              </a:rPr>
              <a:t>-App</a:t>
            </a:r>
            <a:endParaRPr lang="de-DE" dirty="0">
              <a:latin typeface="+mj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704" y="1738213"/>
            <a:ext cx="8503445" cy="4283075"/>
          </a:xfrm>
        </p:spPr>
        <p:txBody>
          <a:bodyPr/>
          <a:lstStyle/>
          <a:p>
            <a:r>
              <a:rPr lang="de-DE" sz="2000" dirty="0" smtClean="0"/>
              <a:t>Nachrichten</a:t>
            </a:r>
            <a:endParaRPr lang="de-DE" sz="2000" dirty="0"/>
          </a:p>
          <a:p>
            <a:pPr marL="344488" lvl="1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Anzeige </a:t>
            </a:r>
            <a:r>
              <a:rPr lang="de-DE" sz="2000" dirty="0">
                <a:latin typeface="+mn-lt"/>
              </a:rPr>
              <a:t>aktueller Nachrichten der </a:t>
            </a:r>
            <a:r>
              <a:rPr lang="de-DE" sz="2000" dirty="0" err="1">
                <a:latin typeface="+mn-lt"/>
              </a:rPr>
              <a:t>HfTL</a:t>
            </a:r>
            <a:endParaRPr lang="de-DE" sz="2000" dirty="0">
              <a:latin typeface="+mn-lt"/>
            </a:endParaRPr>
          </a:p>
          <a:p>
            <a:r>
              <a:rPr lang="de-DE" sz="2000" dirty="0" smtClean="0"/>
              <a:t>Noten</a:t>
            </a:r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Regelmäßige </a:t>
            </a:r>
            <a:r>
              <a:rPr lang="de-DE" sz="2000" dirty="0">
                <a:latin typeface="+mn-lt"/>
              </a:rPr>
              <a:t>Abfrage der Noten je nach Einstellung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Anzeige </a:t>
            </a:r>
            <a:r>
              <a:rPr lang="de-DE" sz="2000" dirty="0">
                <a:latin typeface="+mn-lt"/>
              </a:rPr>
              <a:t>der Noten sortiert nach Semester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Benachrichtigung </a:t>
            </a:r>
            <a:r>
              <a:rPr lang="de-DE" sz="2000" dirty="0">
                <a:latin typeface="+mn-lt"/>
              </a:rPr>
              <a:t>bei Änderungen optional</a:t>
            </a:r>
          </a:p>
          <a:p>
            <a:r>
              <a:rPr lang="de-DE" sz="2000" dirty="0" smtClean="0"/>
              <a:t>Stundenplan</a:t>
            </a:r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Anzeige </a:t>
            </a:r>
            <a:r>
              <a:rPr lang="de-DE" sz="2000" dirty="0">
                <a:latin typeface="+mn-lt"/>
              </a:rPr>
              <a:t>des Stundenplanes passend zum Nutzer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Regelmäßige </a:t>
            </a:r>
            <a:r>
              <a:rPr lang="de-DE" sz="2000" dirty="0">
                <a:latin typeface="+mn-lt"/>
              </a:rPr>
              <a:t>Abfrage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Synchronisierung </a:t>
            </a:r>
            <a:r>
              <a:rPr lang="de-DE" sz="2000" dirty="0">
                <a:latin typeface="+mn-lt"/>
              </a:rPr>
              <a:t>mit dem Kalender des mobilen Gerätes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0" y="1773238"/>
            <a:ext cx="9144000" cy="569387"/>
          </a:xfrm>
        </p:spPr>
        <p:txBody>
          <a:bodyPr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TeleGrotesk Headline Ultra"/>
              </a:rPr>
              <a:t>Vielen Dank für </a:t>
            </a:r>
            <a:r>
              <a:rPr lang="de-DE" sz="4000" dirty="0" smtClean="0">
                <a:solidFill>
                  <a:schemeClr val="bg1"/>
                </a:solidFill>
                <a:latin typeface="TeleGrotesk Headline Ultra"/>
              </a:rPr>
              <a:t>Ihre </a:t>
            </a:r>
            <a:r>
              <a:rPr lang="de-DE" sz="4000" dirty="0">
                <a:solidFill>
                  <a:schemeClr val="bg1"/>
                </a:solidFill>
                <a:latin typeface="TeleGrotesk Headline Ultra"/>
              </a:rPr>
              <a:t>Aufmerksamkeit.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Inhalt</a:t>
            </a:r>
            <a:endParaRPr lang="de-DE" dirty="0">
              <a:latin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latin typeface="+mn-lt"/>
              </a:rPr>
              <a:t>Vorgehensmodell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latin typeface="+mn-lt"/>
              </a:rPr>
              <a:t>Versionsverwaltung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latin typeface="+mn-lt"/>
              </a:rPr>
              <a:t>Architektur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latin typeface="+mn-lt"/>
              </a:rPr>
              <a:t>Inhalte der </a:t>
            </a:r>
            <a:r>
              <a:rPr lang="de-DE" sz="2400" dirty="0" err="1" smtClean="0">
                <a:latin typeface="+mn-lt"/>
              </a:rPr>
              <a:t>HfTL</a:t>
            </a:r>
            <a:r>
              <a:rPr lang="de-DE" sz="2400" dirty="0" smtClean="0">
                <a:latin typeface="+mn-lt"/>
              </a:rPr>
              <a:t>- APP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latin typeface="+mn-lt"/>
              </a:rPr>
              <a:t>Vorführung des SW Systems</a:t>
            </a:r>
            <a:endParaRPr lang="de-DE" sz="2400" dirty="0" smtClean="0">
              <a:latin typeface="+mn-lt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Spiralmodell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Geeignet </a:t>
            </a:r>
            <a:r>
              <a:rPr lang="de-DE" sz="2000" dirty="0">
                <a:latin typeface="+mn-lt"/>
              </a:rPr>
              <a:t>für verteilte Teams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Spezifizierter </a:t>
            </a:r>
            <a:r>
              <a:rPr lang="de-DE" sz="2000" dirty="0">
                <a:latin typeface="+mn-lt"/>
              </a:rPr>
              <a:t>Ablauf der 4 Phasen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Regelmäßige </a:t>
            </a:r>
            <a:r>
              <a:rPr lang="de-DE" sz="2000" dirty="0">
                <a:latin typeface="+mn-lt"/>
              </a:rPr>
              <a:t>Prototypen</a:t>
            </a:r>
          </a:p>
          <a:p>
            <a:pPr marL="522288" lvl="2" indent="-342900"/>
            <a:r>
              <a:rPr lang="de-DE" sz="2000" dirty="0" smtClean="0">
                <a:latin typeface="+mn-lt"/>
              </a:rPr>
              <a:t>Durchgehende </a:t>
            </a:r>
            <a:r>
              <a:rPr lang="de-DE" sz="2000" dirty="0">
                <a:latin typeface="+mn-lt"/>
              </a:rPr>
              <a:t>Überprüfung und Verbesserung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Minimierung </a:t>
            </a:r>
            <a:r>
              <a:rPr lang="de-DE" sz="2000" dirty="0">
                <a:latin typeface="+mn-lt"/>
              </a:rPr>
              <a:t>der Risiken</a:t>
            </a:r>
          </a:p>
          <a:p>
            <a:pPr marL="522288" lvl="2" indent="-342900"/>
            <a:r>
              <a:rPr lang="de-DE" sz="2000" dirty="0" smtClean="0">
                <a:latin typeface="+mn-lt"/>
              </a:rPr>
              <a:t>Frühes </a:t>
            </a:r>
            <a:r>
              <a:rPr lang="de-DE" sz="2000" dirty="0">
                <a:latin typeface="+mn-lt"/>
              </a:rPr>
              <a:t>einfließen von Änderung der Spezifikationen und zusätzlichen Anforderungen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Dokumentation </a:t>
            </a:r>
            <a:r>
              <a:rPr lang="de-DE" sz="2000" dirty="0">
                <a:latin typeface="+mn-lt"/>
              </a:rPr>
              <a:t>durchgehend </a:t>
            </a:r>
            <a:r>
              <a:rPr lang="de-DE" sz="2000" dirty="0" smtClean="0">
                <a:latin typeface="+mn-lt"/>
              </a:rPr>
              <a:t>geprüft</a:t>
            </a:r>
            <a:endParaRPr lang="de-DE" sz="2000" dirty="0"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1. Vorgehensmodell</a:t>
            </a:r>
            <a:endParaRPr lang="de-DE" dirty="0"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+mj-lt"/>
              </a:rPr>
              <a:t>Umsetzung</a:t>
            </a:r>
            <a:endParaRPr lang="de-DE" dirty="0">
              <a:latin typeface="+mj-l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16704" y="1773238"/>
            <a:ext cx="8503445" cy="3462486"/>
          </a:xfr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Festlegung </a:t>
            </a:r>
            <a:r>
              <a:rPr lang="de-DE" sz="2000" dirty="0">
                <a:latin typeface="+mn-lt"/>
              </a:rPr>
              <a:t>der Organisation</a:t>
            </a:r>
          </a:p>
          <a:p>
            <a:pPr marL="465138" lvl="2" indent="-285750"/>
            <a:r>
              <a:rPr lang="de-DE" sz="2000" dirty="0" smtClean="0">
                <a:latin typeface="+mn-lt"/>
              </a:rPr>
              <a:t>Einteilung </a:t>
            </a:r>
            <a:r>
              <a:rPr lang="de-DE" sz="2000" dirty="0">
                <a:latin typeface="+mn-lt"/>
              </a:rPr>
              <a:t>der Mitarbeiter auf die Teilbereiche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Anforderungen </a:t>
            </a:r>
            <a:r>
              <a:rPr lang="de-DE" sz="2000" dirty="0">
                <a:latin typeface="+mn-lt"/>
              </a:rPr>
              <a:t>und Spezifikationen festlegen</a:t>
            </a:r>
          </a:p>
          <a:p>
            <a:pPr marL="465138" lvl="2" indent="-285750"/>
            <a:r>
              <a:rPr lang="de-DE" sz="2000" dirty="0" smtClean="0">
                <a:latin typeface="+mn-lt"/>
              </a:rPr>
              <a:t>Lastenheft </a:t>
            </a:r>
            <a:r>
              <a:rPr lang="de-DE" sz="2000" dirty="0">
                <a:latin typeface="+mn-lt"/>
              </a:rPr>
              <a:t>u. Pflichtenheft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Ablauf </a:t>
            </a:r>
            <a:r>
              <a:rPr lang="de-DE" sz="2000" dirty="0">
                <a:latin typeface="+mn-lt"/>
              </a:rPr>
              <a:t>der Zyklen</a:t>
            </a:r>
          </a:p>
          <a:p>
            <a:pPr marL="465138" lvl="2" indent="-285750"/>
            <a:r>
              <a:rPr lang="de-DE" sz="2000" dirty="0" smtClean="0">
                <a:latin typeface="+mn-lt"/>
              </a:rPr>
              <a:t>Prototyp </a:t>
            </a:r>
            <a:r>
              <a:rPr lang="de-DE" sz="2000" dirty="0">
                <a:latin typeface="+mn-lt"/>
              </a:rPr>
              <a:t>erstellen</a:t>
            </a:r>
          </a:p>
          <a:p>
            <a:pPr marL="465138" lvl="2" indent="-285750"/>
            <a:r>
              <a:rPr lang="de-DE" sz="2000" dirty="0" smtClean="0">
                <a:latin typeface="+mn-lt"/>
              </a:rPr>
              <a:t>Testen </a:t>
            </a:r>
            <a:r>
              <a:rPr lang="de-DE" sz="2000" dirty="0">
                <a:latin typeface="+mn-lt"/>
              </a:rPr>
              <a:t>des Prototypen</a:t>
            </a:r>
          </a:p>
          <a:p>
            <a:pPr marL="465138" lvl="2" indent="-285750"/>
            <a:r>
              <a:rPr lang="de-DE" sz="2000" dirty="0" smtClean="0">
                <a:latin typeface="+mn-lt"/>
              </a:rPr>
              <a:t>Überprüfung </a:t>
            </a:r>
            <a:r>
              <a:rPr lang="de-DE" sz="2000" dirty="0">
                <a:latin typeface="+mn-lt"/>
              </a:rPr>
              <a:t>und Anpassung der Anforderungen</a:t>
            </a:r>
          </a:p>
          <a:p>
            <a:pPr marL="465138" lvl="2" indent="-285750"/>
            <a:r>
              <a:rPr lang="de-DE" sz="2000" dirty="0" smtClean="0">
                <a:latin typeface="+mn-lt"/>
              </a:rPr>
              <a:t>Festlegen </a:t>
            </a:r>
            <a:r>
              <a:rPr lang="de-DE" sz="2000" dirty="0">
                <a:latin typeface="+mn-lt"/>
              </a:rPr>
              <a:t>der Spezifikationen für den nächsten Prototypen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</a:rPr>
              <a:t>Durchgehende Dokumentation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06" y="291076"/>
            <a:ext cx="4924428" cy="58346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Umsetzung</a:t>
            </a:r>
            <a:endParaRPr lang="de-DE" dirty="0">
              <a:latin typeface="+mj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+mj-lt"/>
              </a:rPr>
              <a:t>2. Versionsverwaltung</a:t>
            </a:r>
            <a:endParaRPr lang="de-DE" dirty="0">
              <a:latin typeface="+mj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 smtClean="0"/>
              <a:t>GitHub</a:t>
            </a:r>
            <a:endParaRPr lang="de-DE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Tele-GroteskNor" pitchFamily="2" charset="0"/>
              </a:rPr>
              <a:t>Eine Hauptversion im zentralen Repository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Tele-GroteskNor" pitchFamily="2" charset="0"/>
              </a:rPr>
              <a:t>Lokal sind nur Arbeitskopien davon gespeichert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Tele-GroteskNor" pitchFamily="2" charset="0"/>
              </a:rPr>
              <a:t>Abfrage auf Versionskonflikte bei Änderungen.</a:t>
            </a:r>
          </a:p>
          <a:p>
            <a:pPr marL="522288" lvl="2" indent="-342900"/>
            <a:r>
              <a:rPr lang="de-DE" sz="2000" dirty="0" smtClean="0">
                <a:latin typeface="Tele-GroteskNor" pitchFamily="2" charset="0"/>
              </a:rPr>
              <a:t>Schutz vor ungewolltem verändern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Tele-GroteskNor" pitchFamily="2" charset="0"/>
              </a:rPr>
              <a:t>Planbarkeit durch setzen von Meilensteinen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Tele-GroteskNor" pitchFamily="2" charset="0"/>
              </a:rPr>
              <a:t>Zuweisung von Aufgaben an bestimmte Mitarbeiter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Tele-GroteskNor" pitchFamily="2" charset="0"/>
              </a:rPr>
              <a:t>Protokollierung der Arbeiten</a:t>
            </a:r>
          </a:p>
          <a:p>
            <a:pPr marL="522288" lvl="2" indent="-342900"/>
            <a:r>
              <a:rPr lang="de-DE" sz="2000" dirty="0" smtClean="0">
                <a:latin typeface="Tele-GroteskNor" pitchFamily="2" charset="0"/>
              </a:rPr>
              <a:t>Was wurde wann von wem geändert.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Tele-GroteskNor" pitchFamily="2" charset="0"/>
              </a:rPr>
              <a:t>Rückfalloption auf eine frühere Versionen</a:t>
            </a:r>
          </a:p>
          <a:p>
            <a:endParaRPr lang="de-DE" sz="2000" dirty="0">
              <a:latin typeface="+mn-l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5B1DCA0-9B8C-464E-8D7C-F2FD2498DBB1}" type="slidenum">
              <a:rPr lang="de-DE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27040"/>
          </a:xfrm>
        </p:spPr>
        <p:txBody>
          <a:bodyPr/>
          <a:lstStyle/>
          <a:p>
            <a:r>
              <a:rPr lang="de-DE" dirty="0" smtClean="0">
                <a:latin typeface="+mj-lt"/>
              </a:rPr>
              <a:t>Umsetzung</a:t>
            </a:r>
            <a:endParaRPr lang="de-DE" dirty="0">
              <a:latin typeface="+mj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Repository </a:t>
            </a:r>
            <a:r>
              <a:rPr lang="de-DE" sz="2000" dirty="0" err="1">
                <a:latin typeface="+mn-lt"/>
              </a:rPr>
              <a:t>HfTL</a:t>
            </a:r>
            <a:r>
              <a:rPr lang="de-DE" sz="2000" dirty="0">
                <a:latin typeface="+mn-lt"/>
              </a:rPr>
              <a:t>-APP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Ablage </a:t>
            </a:r>
            <a:r>
              <a:rPr lang="de-DE" sz="2000" dirty="0">
                <a:latin typeface="+mn-lt"/>
              </a:rPr>
              <a:t>aller Projektrelevanten Dokumente im Repository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Festlegen </a:t>
            </a:r>
            <a:r>
              <a:rPr lang="de-DE" sz="2000" dirty="0">
                <a:latin typeface="+mn-lt"/>
              </a:rPr>
              <a:t>von Meilensteinen und den zuständigen Mitarbeitern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Überführen </a:t>
            </a:r>
            <a:r>
              <a:rPr lang="de-DE" sz="2000" dirty="0">
                <a:latin typeface="+mn-lt"/>
              </a:rPr>
              <a:t>von Änderungen mit einem erklärenden Kommentar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n-lt"/>
              </a:rPr>
              <a:t>Erstellen </a:t>
            </a:r>
            <a:r>
              <a:rPr lang="de-DE" sz="2000" dirty="0">
                <a:latin typeface="+mn-lt"/>
              </a:rPr>
              <a:t>eines Releases bei erreichen eines neuen </a:t>
            </a:r>
            <a:r>
              <a:rPr lang="de-DE" sz="2000" dirty="0" smtClean="0">
                <a:latin typeface="+mn-lt"/>
              </a:rPr>
              <a:t>Prototypen</a:t>
            </a:r>
            <a:endParaRPr lang="de-DE" sz="2000" dirty="0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27040"/>
          </a:xfrm>
        </p:spPr>
        <p:txBody>
          <a:bodyPr/>
          <a:lstStyle/>
          <a:p>
            <a:r>
              <a:rPr lang="de-DE" dirty="0" smtClean="0">
                <a:latin typeface="+mj-lt"/>
              </a:rPr>
              <a:t>3. Architektur</a:t>
            </a:r>
            <a:endParaRPr lang="de-DE" dirty="0">
              <a:latin typeface="+mj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Android</a:t>
            </a:r>
            <a:endParaRPr lang="de-DE" sz="2000" dirty="0"/>
          </a:p>
          <a:p>
            <a:pPr marL="458788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</a:rPr>
              <a:t> Derzeit keine App für Android OS vorhanden</a:t>
            </a:r>
            <a:endParaRPr lang="de-DE" sz="2000" dirty="0"/>
          </a:p>
          <a:p>
            <a:pPr marL="458788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</a:rPr>
              <a:t> Erreichen einer möglichst großen Abdeckung bei den Studenten</a:t>
            </a:r>
            <a:endParaRPr lang="de-DE" sz="2000" dirty="0"/>
          </a:p>
          <a:p>
            <a:pPr marL="458788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</a:rPr>
              <a:t> Objektorientiert für einfache Wartung und Erweiterbarkeit.</a:t>
            </a:r>
            <a:endParaRPr lang="de-DE" sz="2000" dirty="0"/>
          </a:p>
          <a:p>
            <a:pPr marL="458788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</a:rPr>
              <a:t> Standardisierungen </a:t>
            </a:r>
            <a:r>
              <a:rPr lang="de-DE" sz="2000" dirty="0" smtClean="0">
                <a:solidFill>
                  <a:srgbClr val="000000"/>
                </a:solidFill>
              </a:rPr>
              <a:t>vorhanden</a:t>
            </a:r>
            <a:endParaRPr lang="de-DE" sz="2000" dirty="0"/>
          </a:p>
          <a:p>
            <a:pPr marL="458788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</a:rPr>
              <a:t> Programmierung in Java und XML</a:t>
            </a:r>
            <a:endParaRPr lang="de-DE" sz="2000" dirty="0"/>
          </a:p>
          <a:p>
            <a:pPr marL="458788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</a:rPr>
              <a:t> App „Grades“ für IOS bereits verfügbar</a:t>
            </a:r>
            <a:endParaRPr lang="de-DE" sz="2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 Andere OS sind nicht so </a:t>
            </a:r>
            <a:r>
              <a:rPr lang="de-DE" sz="2000" dirty="0" smtClean="0">
                <a:solidFill>
                  <a:srgbClr val="000000"/>
                </a:solidFill>
                <a:latin typeface="+mn-lt"/>
              </a:rPr>
              <a:t>verbreitet</a:t>
            </a:r>
            <a:endParaRPr lang="de-DE" sz="2000" dirty="0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27040"/>
          </a:xfrm>
        </p:spPr>
        <p:txBody>
          <a:bodyPr/>
          <a:lstStyle/>
          <a:p>
            <a:r>
              <a:rPr lang="de-DE" dirty="0" smtClean="0">
                <a:latin typeface="+mj-lt"/>
              </a:rPr>
              <a:t>Umsetzung</a:t>
            </a:r>
            <a:endParaRPr lang="de-DE" dirty="0">
              <a:latin typeface="+mj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</a:rPr>
              <a:t> Android Studio 1.x als 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</a:rPr>
              <a:t> Nachvollziehbare Ordnerstrukturen für bessere Übersicht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</a:rPr>
              <a:t> Tests der Prototypen an „realer Hardware“ und im Emulator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ListView</a:t>
            </a:r>
            <a:r>
              <a:rPr lang="de-DE" sz="2000" dirty="0">
                <a:latin typeface="+mn-lt"/>
              </a:rPr>
              <a:t> für dynamische Inhalte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</a:rPr>
              <a:t> Parsen der HTML-Inhalte da keine API vorhanden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BKMI13 / Entwicklung einer HfTL-App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21.09.2015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s7oB6VDUy4CICx53Vx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3JUOz8yekixwxp73VtJ7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hsuHP7_UGMc7dQRBZTh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9O1W7_FEqhRiOAUYGES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KJVt6.uU.oUbj.zZM9R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FtmRvuaUuc5RujGSi4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IVTN.hwU.pk_IfiG.3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Ni7GKOMEqqjmw02iGVg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6QSeyiCEK9nM05fMeDM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b50Z0Z9T0KZiKgAFJP7i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QQDPWfBUmvnvMMSlsrN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LEKOM_Master_DE_RC6 Kopie">
  <a:themeElements>
    <a:clrScheme name="Benutzerdefiniert 13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7C7C7C"/>
      </a:accent3>
      <a:accent4>
        <a:srgbClr val="6C6C6C"/>
      </a:accent4>
      <a:accent5>
        <a:srgbClr val="4B4B4B"/>
      </a:accent5>
      <a:accent6>
        <a:srgbClr val="A4A4A4"/>
      </a:accent6>
      <a:hlink>
        <a:srgbClr val="E20074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70000" indent="-270000">
          <a:spcBef>
            <a:spcPts val="0"/>
          </a:spcBef>
          <a:spcAft>
            <a:spcPts val="450"/>
          </a:spcAft>
          <a:buClr>
            <a:schemeClr val="tx2"/>
          </a:buClr>
          <a:buFont typeface="Wingdings" pitchFamily="2" charset="2"/>
          <a:buChar char="§"/>
          <a:defRPr dirty="0" smtClean="0"/>
        </a:defPPr>
      </a:lstStyle>
    </a:txDef>
  </a:objectDefaults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3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4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00A1DE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5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master_hftl_2</Template>
  <TotalTime>0</TotalTime>
  <Words>668</Words>
  <Application>Microsoft Office PowerPoint</Application>
  <PresentationFormat>Bildschirmpräsentation (4:3)</PresentationFormat>
  <Paragraphs>157</Paragraphs>
  <Slides>12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Calibri</vt:lpstr>
      <vt:lpstr>DejaVu Sans</vt:lpstr>
      <vt:lpstr>TeleGrotesk Headline Ultra</vt:lpstr>
      <vt:lpstr>Tele-GroteskFet</vt:lpstr>
      <vt:lpstr>Tele-GroteskNor</vt:lpstr>
      <vt:lpstr>Tele-GroteskUlt</vt:lpstr>
      <vt:lpstr>Times New Roman</vt:lpstr>
      <vt:lpstr>Wingdings</vt:lpstr>
      <vt:lpstr>TELEKOM_Master_DE_RC6 Kopie</vt:lpstr>
      <vt:lpstr>think-cell Folie</vt:lpstr>
      <vt:lpstr>PowerPoint-Präsentation</vt:lpstr>
      <vt:lpstr>Inhalt</vt:lpstr>
      <vt:lpstr>1. Vorgehensmodell</vt:lpstr>
      <vt:lpstr>Umsetzung</vt:lpstr>
      <vt:lpstr>Umsetzung</vt:lpstr>
      <vt:lpstr>2. Versionsverwaltung</vt:lpstr>
      <vt:lpstr>Umsetzung</vt:lpstr>
      <vt:lpstr>3. Architektur</vt:lpstr>
      <vt:lpstr>Umsetzung</vt:lpstr>
      <vt:lpstr>Umsetzung</vt:lpstr>
      <vt:lpstr>4. Inhalt der HfTL-App</vt:lpstr>
      <vt:lpstr>Vielen Dank für Ihre Aufmerksamkeit.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Patrick</dc:creator>
  <cp:lastModifiedBy>Maik L</cp:lastModifiedBy>
  <cp:revision>64</cp:revision>
  <dcterms:created xsi:type="dcterms:W3CDTF">2015-08-12T12:45:51Z</dcterms:created>
  <dcterms:modified xsi:type="dcterms:W3CDTF">2015-09-07T11:01:03Z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