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0597-23CA-4D1D-B533-A4A4D1035BEA}" type="datetimeFigureOut">
              <a:rPr lang="pl-PL" smtClean="0"/>
              <a:t>21.05.2025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1216-0067-4EE1-8AF4-4A4B88FC2F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0597-23CA-4D1D-B533-A4A4D1035BEA}" type="datetimeFigureOut">
              <a:rPr lang="pl-PL" smtClean="0"/>
              <a:t>21.05.2025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1216-0067-4EE1-8AF4-4A4B88FC2F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0597-23CA-4D1D-B533-A4A4D1035BEA}" type="datetimeFigureOut">
              <a:rPr lang="pl-PL" smtClean="0"/>
              <a:t>21.05.2025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1216-0067-4EE1-8AF4-4A4B88FC2F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0597-23CA-4D1D-B533-A4A4D1035BEA}" type="datetimeFigureOut">
              <a:rPr lang="pl-PL" smtClean="0"/>
              <a:t>21.05.2025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1216-0067-4EE1-8AF4-4A4B88FC2F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0597-23CA-4D1D-B533-A4A4D1035BEA}" type="datetimeFigureOut">
              <a:rPr lang="pl-PL" smtClean="0"/>
              <a:t>21.05.2025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1216-0067-4EE1-8AF4-4A4B88FC2F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0597-23CA-4D1D-B533-A4A4D1035BEA}" type="datetimeFigureOut">
              <a:rPr lang="pl-PL" smtClean="0"/>
              <a:t>21.05.2025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1216-0067-4EE1-8AF4-4A4B88FC2F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0597-23CA-4D1D-B533-A4A4D1035BEA}" type="datetimeFigureOut">
              <a:rPr lang="pl-PL" smtClean="0"/>
              <a:t>21.05.2025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1216-0067-4EE1-8AF4-4A4B88FC2F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0597-23CA-4D1D-B533-A4A4D1035BEA}" type="datetimeFigureOut">
              <a:rPr lang="pl-PL" smtClean="0"/>
              <a:t>21.05.2025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1216-0067-4EE1-8AF4-4A4B88FC2F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0597-23CA-4D1D-B533-A4A4D1035BEA}" type="datetimeFigureOut">
              <a:rPr lang="pl-PL" smtClean="0"/>
              <a:t>21.05.2025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1216-0067-4EE1-8AF4-4A4B88FC2F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0597-23CA-4D1D-B533-A4A4D1035BEA}" type="datetimeFigureOut">
              <a:rPr lang="pl-PL" smtClean="0"/>
              <a:t>21.05.2025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1216-0067-4EE1-8AF4-4A4B88FC2F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0597-23CA-4D1D-B533-A4A4D1035BEA}" type="datetimeFigureOut">
              <a:rPr lang="pl-PL" smtClean="0"/>
              <a:t>21.05.2025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1216-0067-4EE1-8AF4-4A4B88FC2F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00597-23CA-4D1D-B533-A4A4D1035BEA}" type="datetimeFigureOut">
              <a:rPr lang="pl-PL" smtClean="0"/>
              <a:t>21.05.2025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1216-0067-4EE1-8AF4-4A4B88FC2F5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et's learn about 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68560" y="0"/>
            <a:ext cx="12199894" cy="6858000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1691680" y="2132856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b="1" dirty="0" smtClean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</a:rPr>
              <a:t>Czym jest Światło?</a:t>
            </a:r>
            <a:endParaRPr lang="pl-PL" sz="5400" b="1" dirty="0">
              <a:ln>
                <a:solidFill>
                  <a:srgbClr val="FFFF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7308304" y="5877272"/>
            <a:ext cx="154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Jan </a:t>
            </a:r>
            <a:r>
              <a:rPr lang="pl-PL" dirty="0" err="1" smtClean="0">
                <a:solidFill>
                  <a:schemeClr val="bg1"/>
                </a:solidFill>
              </a:rPr>
              <a:t>Świsłowski</a:t>
            </a:r>
            <a:r>
              <a:rPr lang="pl-PL" dirty="0" smtClean="0">
                <a:solidFill>
                  <a:schemeClr val="bg1"/>
                </a:solidFill>
              </a:rPr>
              <a:t/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err="1" smtClean="0">
                <a:solidFill>
                  <a:schemeClr val="bg1"/>
                </a:solidFill>
              </a:rPr>
              <a:t>Sambi</a:t>
            </a:r>
            <a:r>
              <a:rPr lang="pl-PL" dirty="0" smtClean="0">
                <a:solidFill>
                  <a:schemeClr val="bg1"/>
                </a:solidFill>
              </a:rPr>
              <a:t> Biały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1763688" y="188640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</a:rPr>
              <a:t>Gdzie jest światło?</a:t>
            </a:r>
            <a:endParaRPr lang="pl-PL" sz="5400" b="1" dirty="0">
              <a:ln>
                <a:solidFill>
                  <a:srgbClr val="00B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995936" y="2924944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TAK</a:t>
            </a:r>
            <a:endParaRPr lang="pl-PL" sz="4800" dirty="0">
              <a:ln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4338" name="Picture 2" descr="Raport naukowców: słuchawki bezprzewodowe prowadzą do raka | PurePC.p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149928">
            <a:off x="772614" y="1369265"/>
            <a:ext cx="2744135" cy="1544088"/>
          </a:xfrm>
          <a:prstGeom prst="rect">
            <a:avLst/>
          </a:prstGeom>
          <a:noFill/>
        </p:spPr>
      </p:pic>
      <p:pic>
        <p:nvPicPr>
          <p:cNvPr id="14340" name="Picture 4" descr="Thermal Vision Fart GIFs | Tenor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454603">
            <a:off x="6743600" y="3628263"/>
            <a:ext cx="2095500" cy="2495551"/>
          </a:xfrm>
          <a:prstGeom prst="rect">
            <a:avLst/>
          </a:prstGeom>
          <a:noFill/>
        </p:spPr>
      </p:pic>
      <p:pic>
        <p:nvPicPr>
          <p:cNvPr id="14342" name="Picture 6" descr="How to Understand the Electromagnetic Spectrum (with Pictures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1439444">
            <a:off x="725143" y="3701237"/>
            <a:ext cx="2450991" cy="1838243"/>
          </a:xfrm>
          <a:prstGeom prst="rect">
            <a:avLst/>
          </a:prstGeom>
          <a:noFill/>
        </p:spPr>
      </p:pic>
      <p:pic>
        <p:nvPicPr>
          <p:cNvPr id="14344" name="Picture 8" descr="Radioactive Particle Analysis Method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420709">
            <a:off x="3580525" y="4649801"/>
            <a:ext cx="2402847" cy="1599518"/>
          </a:xfrm>
          <a:prstGeom prst="rect">
            <a:avLst/>
          </a:prstGeom>
          <a:noFill/>
        </p:spPr>
      </p:pic>
      <p:pic>
        <p:nvPicPr>
          <p:cNvPr id="14346" name="Picture 10" descr="Radio wave | Examples, Uses, Facts, &amp; Range | Britannic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432155">
            <a:off x="4425077" y="1402187"/>
            <a:ext cx="2206504" cy="1241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348" name="Picture 12" descr="31 Weird X-Ray Photos That (Yes) They Really Are Rea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92280" y="1628800"/>
            <a:ext cx="1728192" cy="1604339"/>
          </a:xfrm>
          <a:prstGeom prst="rect">
            <a:avLst/>
          </a:prstGeom>
          <a:noFill/>
        </p:spPr>
      </p:pic>
    </p:spTree>
  </p:cSld>
  <p:clrMapOvr>
    <a:masterClrMapping/>
  </p:clrMapOvr>
  <p:transition>
    <p:sndAc>
      <p:stSnd>
        <p:snd r:embed="rId2" name="explod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1691680" y="188640"/>
            <a:ext cx="6120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 smtClean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</a:rPr>
              <a:t>Fala elektromagnetyczna</a:t>
            </a:r>
            <a:endParaRPr lang="pl-PL" sz="4800" b="1" dirty="0">
              <a:ln>
                <a:solidFill>
                  <a:srgbClr val="FFFF00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15362" name="Picture 2" descr="Arrow PNGs for Free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622073">
            <a:off x="2156846" y="2535154"/>
            <a:ext cx="2598397" cy="955942"/>
          </a:xfrm>
          <a:prstGeom prst="rect">
            <a:avLst/>
          </a:prstGeom>
          <a:noFill/>
        </p:spPr>
      </p:pic>
      <p:pic>
        <p:nvPicPr>
          <p:cNvPr id="8" name="Picture 2" descr="Arrow PNGs for Free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977927" flipH="1">
            <a:off x="4432204" y="2576710"/>
            <a:ext cx="2687048" cy="955942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1331640" y="4581128"/>
            <a:ext cx="2899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Pole elektryczne</a:t>
            </a:r>
            <a:endParaRPr lang="pl-PL" sz="3200" dirty="0">
              <a:ln>
                <a:solidFill>
                  <a:srgbClr val="C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076056" y="4653136"/>
            <a:ext cx="320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smtClean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</a:rPr>
              <a:t>Pole magnetyczne</a:t>
            </a:r>
            <a:endParaRPr lang="pl-PL" sz="3200" dirty="0">
              <a:ln>
                <a:solidFill>
                  <a:srgbClr val="0070C0"/>
                </a:solidFill>
              </a:ln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sndAc>
      <p:stSnd>
        <p:snd r:embed="rId2" name="taco-bell-bong-sfx (online-audio-converter.com)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1691680" y="188640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Pole elektryczne</a:t>
            </a:r>
            <a:endParaRPr lang="pl-PL" sz="4800" b="1" dirty="0">
              <a:ln>
                <a:solidFill>
                  <a:srgbClr val="C0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16386" name="Picture 2" descr="Newton and Coulomb : r/physicsmem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556792"/>
            <a:ext cx="2880320" cy="3838927"/>
          </a:xfrm>
          <a:prstGeom prst="rect">
            <a:avLst/>
          </a:prstGeom>
          <a:noFill/>
        </p:spPr>
      </p:pic>
      <p:pic>
        <p:nvPicPr>
          <p:cNvPr id="16389" name="Picture 5" descr="Physics Formulae on X: &quot;Today's formula of the day: The Electric Field of a  Point Charge The magnitude of the electric field produced by a point charge  is directly proportional to th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4149080"/>
            <a:ext cx="2880320" cy="1895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pole tekstowe 11"/>
          <p:cNvSpPr txBox="1"/>
          <p:nvPr/>
        </p:nvSpPr>
        <p:spPr>
          <a:xfrm>
            <a:off x="827584" y="1196752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 - Pole elektryczne to obszar,</a:t>
            </a:r>
          </a:p>
          <a:p>
            <a:pPr algn="ctr"/>
            <a:r>
              <a:rPr lang="pl-PL" sz="2000" dirty="0" smtClean="0"/>
              <a:t> w którym na ładunek elektryczny działa siła.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1115616" y="227687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- Pole to jest wytwarzane przez ładunki elektryczne </a:t>
            </a:r>
          </a:p>
          <a:p>
            <a:pPr algn="ctr"/>
            <a:r>
              <a:rPr lang="pl-PL" sz="2000" dirty="0" smtClean="0"/>
              <a:t>(np. elektron, proton) lub przez zmienne pole magnetyczne</a:t>
            </a:r>
            <a:endParaRPr lang="pl-PL" sz="2000" dirty="0"/>
          </a:p>
        </p:txBody>
      </p:sp>
    </p:spTree>
  </p:cSld>
  <p:clrMapOvr>
    <a:masterClrMapping/>
  </p:clrMapOvr>
  <p:transition>
    <p:sndAc>
      <p:stSnd>
        <p:snd r:embed="rId2" name="bomb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1691680" y="188640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 smtClean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</a:rPr>
              <a:t>Pole magnetyczne</a:t>
            </a:r>
            <a:endParaRPr lang="pl-PL" sz="4800" b="1" dirty="0">
              <a:ln>
                <a:solidFill>
                  <a:srgbClr val="00206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499992" y="1340768"/>
            <a:ext cx="42484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Pole magnetyczne to obszar przestrzeni, w którym na poruszające się ładunki elektryczne (np. elektrony) lub na magnesy działa siła magnetyczna.</a:t>
            </a:r>
            <a:endParaRPr lang="pl-PL" sz="2000" dirty="0" smtClean="0"/>
          </a:p>
        </p:txBody>
      </p:sp>
      <p:sp>
        <p:nvSpPr>
          <p:cNvPr id="13" name="pole tekstowe 12"/>
          <p:cNvSpPr txBox="1"/>
          <p:nvPr/>
        </p:nvSpPr>
        <p:spPr>
          <a:xfrm>
            <a:off x="4031432" y="2996952"/>
            <a:ext cx="51125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Powstaje wokół:</a:t>
            </a:r>
          </a:p>
          <a:p>
            <a:pPr algn="ctr"/>
            <a:r>
              <a:rPr lang="pl-PL" sz="2000" dirty="0" smtClean="0"/>
              <a:t>przewodów z prądem,</a:t>
            </a:r>
          </a:p>
          <a:p>
            <a:pPr algn="ctr"/>
            <a:r>
              <a:rPr lang="pl-PL" sz="2000" dirty="0" smtClean="0"/>
              <a:t>magnesów,</a:t>
            </a:r>
          </a:p>
          <a:p>
            <a:pPr algn="ctr"/>
            <a:r>
              <a:rPr lang="pl-PL" sz="2000" dirty="0" smtClean="0"/>
              <a:t>ruchomych ładunków elektrycznych.</a:t>
            </a:r>
          </a:p>
          <a:p>
            <a:pPr algn="ctr"/>
            <a:endParaRPr lang="pl-PL" sz="2000" dirty="0" smtClean="0"/>
          </a:p>
        </p:txBody>
      </p:sp>
      <p:sp>
        <p:nvSpPr>
          <p:cNvPr id="7" name="pole tekstowe 6"/>
          <p:cNvSpPr txBox="1"/>
          <p:nvPr/>
        </p:nvSpPr>
        <p:spPr>
          <a:xfrm>
            <a:off x="4716016" y="4581128"/>
            <a:ext cx="3456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Działa tylko na ładunki w ruchu – w przeciwieństwie do pola elektrycznego, które działa na każdy ładunek.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484784"/>
            <a:ext cx="35718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81517">
            <a:off x="698680" y="3313003"/>
            <a:ext cx="3240360" cy="284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ndAc>
      <p:stSnd>
        <p:snd r:embed="rId2" name="explod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1475656" y="260648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 smtClean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</a:rPr>
              <a:t>Podział światła</a:t>
            </a:r>
            <a:endParaRPr lang="pl-PL" sz="4800" b="1" dirty="0">
              <a:ln>
                <a:solidFill>
                  <a:srgbClr val="002060"/>
                </a:solidFill>
              </a:ln>
              <a:solidFill>
                <a:srgbClr val="00B0F0"/>
              </a:solidFill>
            </a:endParaRPr>
          </a:p>
        </p:txBody>
      </p:sp>
      <p:pic>
        <p:nvPicPr>
          <p:cNvPr id="18434" name="Picture 2" descr="Widmo Światła Widzialnego - Barwy i Długość Fali Światła | Polski Producent  Oświetlenia LED - Lena Light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340768"/>
            <a:ext cx="4248472" cy="2021831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323528" y="1052736"/>
            <a:ext cx="4032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200" b="1" dirty="0" smtClean="0"/>
              <a:t>Światło dzielimy w zależności od długości fali na:</a:t>
            </a:r>
            <a:endParaRPr lang="pl-PL" sz="2200" b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1187624" y="1844824"/>
            <a:ext cx="2439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- Fale radiowe (&gt; 1 m)</a:t>
            </a:r>
            <a:endParaRPr lang="pl-PL" sz="2000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899592" y="2276872"/>
            <a:ext cx="2770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- Mikrofale (1 mm – 1 m)</a:t>
            </a:r>
            <a:endParaRPr lang="pl-PL" sz="2000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467544" y="2708920"/>
            <a:ext cx="3908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- Podczerwień (IR) (700 </a:t>
            </a:r>
            <a:r>
              <a:rPr lang="pl-PL" sz="2000" dirty="0" err="1" smtClean="0"/>
              <a:t>nm</a:t>
            </a:r>
            <a:r>
              <a:rPr lang="pl-PL" sz="2000" dirty="0" smtClean="0"/>
              <a:t> – 1 mm)</a:t>
            </a:r>
            <a:endParaRPr lang="pl-PL" sz="2000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467544" y="3212976"/>
            <a:ext cx="388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- Światło widzialne (~400 – 700 </a:t>
            </a:r>
            <a:r>
              <a:rPr lang="pl-PL" sz="2000" dirty="0" err="1" smtClean="0"/>
              <a:t>nm</a:t>
            </a:r>
            <a:r>
              <a:rPr lang="pl-PL" sz="2000" dirty="0" smtClean="0"/>
              <a:t>)</a:t>
            </a:r>
            <a:endParaRPr lang="pl-PL" sz="20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683568" y="3645024"/>
            <a:ext cx="341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- Ultrafiolet (UV) (10 – 400 </a:t>
            </a:r>
            <a:r>
              <a:rPr lang="pl-PL" sz="2000" dirty="0" err="1" smtClean="0"/>
              <a:t>nm</a:t>
            </a:r>
            <a:r>
              <a:rPr lang="pl-PL" sz="2000" dirty="0" smtClean="0"/>
              <a:t>)</a:t>
            </a:r>
            <a:endParaRPr lang="pl-PL" sz="2000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471424" y="4149080"/>
            <a:ext cx="3611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 smtClean="0"/>
              <a:t>- Promieniowanie rentgenowskie</a:t>
            </a:r>
          </a:p>
          <a:p>
            <a:pPr algn="ctr"/>
            <a:r>
              <a:rPr lang="pl-PL" sz="2000" dirty="0" smtClean="0"/>
              <a:t> (X) (0,01 – 10 </a:t>
            </a:r>
            <a:r>
              <a:rPr lang="pl-PL" sz="2000" dirty="0" err="1" smtClean="0"/>
              <a:t>nm</a:t>
            </a:r>
            <a:r>
              <a:rPr lang="pl-PL" sz="2000" dirty="0" smtClean="0"/>
              <a:t>)</a:t>
            </a:r>
            <a:endParaRPr lang="pl-PL" sz="20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399417" y="4941168"/>
            <a:ext cx="3887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 smtClean="0"/>
              <a:t>- Promieniowanie gamma&lt; 0,01 </a:t>
            </a:r>
            <a:r>
              <a:rPr lang="pl-PL" sz="2000" dirty="0" err="1" smtClean="0"/>
              <a:t>nm</a:t>
            </a:r>
            <a:endParaRPr lang="pl-PL" sz="2000" dirty="0"/>
          </a:p>
        </p:txBody>
      </p:sp>
      <p:pic>
        <p:nvPicPr>
          <p:cNvPr id="18436" name="Picture 4" descr="MOBILE PHON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933056"/>
            <a:ext cx="3320028" cy="2137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1475656" y="260648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 smtClean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</a:rPr>
              <a:t>Refrakcja światła</a:t>
            </a:r>
            <a:endParaRPr lang="pl-PL" sz="4800" b="1" dirty="0">
              <a:ln>
                <a:solidFill>
                  <a:srgbClr val="00206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5220072" y="1340768"/>
            <a:ext cx="3384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Refrakcja światła to zjawisko, w którym światło zmienia kierunek podczas przechodzenia z jednego ośrodka do drugiego — np. z powietrza do wody lub ze szkła do powietrza.</a:t>
            </a:r>
          </a:p>
        </p:txBody>
      </p:sp>
      <p:pic>
        <p:nvPicPr>
          <p:cNvPr id="20482" name="Picture 2" descr="Should water refractions be scaled? - openmw.org"/>
          <p:cNvPicPr>
            <a:picLocks noChangeAspect="1" noChangeArrowheads="1"/>
          </p:cNvPicPr>
          <p:nvPr/>
        </p:nvPicPr>
        <p:blipFill>
          <a:blip r:embed="rId4" cstate="print"/>
          <a:srcRect r="-17" b="40408"/>
          <a:stretch>
            <a:fillRect/>
          </a:stretch>
        </p:blipFill>
        <p:spPr bwMode="auto">
          <a:xfrm rot="321225">
            <a:off x="1002830" y="1343727"/>
            <a:ext cx="3261045" cy="2365381"/>
          </a:xfrm>
          <a:prstGeom prst="rect">
            <a:avLst/>
          </a:prstGeom>
          <a:noFill/>
        </p:spPr>
      </p:pic>
      <p:pic>
        <p:nvPicPr>
          <p:cNvPr id="20484" name="Picture 4" descr="Pink Floyd Nuty | Tompla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4221088"/>
            <a:ext cx="2376264" cy="23762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pole tekstowe 13"/>
          <p:cNvSpPr txBox="1"/>
          <p:nvPr/>
        </p:nvSpPr>
        <p:spPr>
          <a:xfrm>
            <a:off x="4860032" y="3573016"/>
            <a:ext cx="403244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Refrakcja występuje, ponieważ światło zmienia swoją prędkość w różnych ośrodkach:</a:t>
            </a:r>
          </a:p>
          <a:p>
            <a:pPr algn="ctr"/>
            <a:r>
              <a:rPr lang="pl-PL" sz="2000" dirty="0" smtClean="0"/>
              <a:t>W powietrzu światło porusza się szybciej.</a:t>
            </a:r>
          </a:p>
          <a:p>
            <a:pPr algn="ctr"/>
            <a:r>
              <a:rPr lang="pl-PL" sz="2000" dirty="0" smtClean="0"/>
              <a:t>W wodzie lub szkle — wolniej.</a:t>
            </a:r>
          </a:p>
          <a:p>
            <a:pPr algn="ctr"/>
            <a:endParaRPr lang="pl-PL" sz="2000" dirty="0" smtClean="0"/>
          </a:p>
          <a:p>
            <a:pPr algn="ctr"/>
            <a:endParaRPr lang="pl-PL" dirty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5733256"/>
            <a:ext cx="3240359" cy="66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sndAc>
      <p:stSnd>
        <p:snd r:embed="rId2" name="vine-boom (online-audio-converter.com)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ow fast does light travel? | The speed of light | Spa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55779" cy="6858000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1691680" y="2132856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Dziękujemy za uwagę</a:t>
            </a:r>
            <a:endParaRPr lang="pl-PL" sz="5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ndAc>
      <p:stSnd>
        <p:snd r:embed="rId2" name="ending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Jasiek\PycharmProjects\motorola\zad 2.png"/>
          <p:cNvPicPr>
            <a:picLocks noChangeAspect="1" noChangeArrowheads="1"/>
          </p:cNvPicPr>
          <p:nvPr/>
        </p:nvPicPr>
        <p:blipFill>
          <a:blip r:embed="rId2" cstate="print"/>
          <a:srcRect l="10112" t="10096" r="8984" b="21756"/>
          <a:stretch>
            <a:fillRect/>
          </a:stretch>
        </p:blipFill>
        <p:spPr bwMode="auto">
          <a:xfrm>
            <a:off x="2483768" y="404664"/>
            <a:ext cx="4224469" cy="2376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532" name="Picture 4" descr="C:\Users\Jasiek\PycharmProjects\motorola\zad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212976"/>
            <a:ext cx="4786214" cy="3196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253</Words>
  <Application>Microsoft Office PowerPoint</Application>
  <PresentationFormat>Pokaz na ekranie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Jasiek</dc:creator>
  <cp:lastModifiedBy>Jasiek</cp:lastModifiedBy>
  <cp:revision>17</cp:revision>
  <dcterms:created xsi:type="dcterms:W3CDTF">2025-05-21T20:26:20Z</dcterms:created>
  <dcterms:modified xsi:type="dcterms:W3CDTF">2025-05-21T23:53:06Z</dcterms:modified>
</cp:coreProperties>
</file>