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1" r:id="rId4"/>
    <p:sldId id="271" r:id="rId5"/>
    <p:sldId id="274" r:id="rId6"/>
    <p:sldId id="275" r:id="rId7"/>
    <p:sldId id="270" r:id="rId8"/>
    <p:sldId id="282" r:id="rId9"/>
    <p:sldId id="272" r:id="rId10"/>
    <p:sldId id="273" r:id="rId11"/>
    <p:sldId id="257" r:id="rId12"/>
    <p:sldId id="283" r:id="rId13"/>
    <p:sldId id="276" r:id="rId14"/>
    <p:sldId id="259" r:id="rId15"/>
    <p:sldId id="277" r:id="rId16"/>
    <p:sldId id="260" r:id="rId17"/>
    <p:sldId id="261" r:id="rId18"/>
    <p:sldId id="262" r:id="rId19"/>
    <p:sldId id="263" r:id="rId20"/>
    <p:sldId id="279" r:id="rId21"/>
    <p:sldId id="264" r:id="rId22"/>
    <p:sldId id="265" r:id="rId23"/>
    <p:sldId id="266" r:id="rId24"/>
    <p:sldId id="267" r:id="rId25"/>
    <p:sldId id="268" r:id="rId26"/>
    <p:sldId id="284" r:id="rId2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77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EA67-C743-77A2-C012-79A265986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08A6A-02AB-3893-E48D-2B26B62AC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D8386-F12F-C0A6-77FE-E6DBA58F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2BB0-4A6F-4058-B813-FFC8B0049F6F}" type="datetimeFigureOut">
              <a:rPr lang="cs-CZ" smtClean="0"/>
              <a:t>2024-10-31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1376-2AA2-A264-2286-898AC80C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2B9E9-DB49-5252-D9AE-C64F748D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05A-2747-4B1E-B4BE-3463A264FB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539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D2F1-C31B-F8F7-718F-DA5CFA4D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418FA-6ACC-B2EC-985A-72E095B80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4CAD6-1E96-BCE3-C676-D711132A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2BB0-4A6F-4058-B813-FFC8B0049F6F}" type="datetimeFigureOut">
              <a:rPr lang="cs-CZ" smtClean="0"/>
              <a:t>2024-10-31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40EE-1172-F007-1B86-4F3C34F9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35C2-1F51-36CD-DCDD-0B374C0C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05A-2747-4B1E-B4BE-3463A264FB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699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1EC9E-4740-00F4-20CC-EE809B634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3C993-9C05-BF2F-DA5A-B72F7A330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01163-39F1-9707-71D8-1B58E5E7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2BB0-4A6F-4058-B813-FFC8B0049F6F}" type="datetimeFigureOut">
              <a:rPr lang="cs-CZ" smtClean="0"/>
              <a:t>2024-10-31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D644-A6D5-CD01-F1DC-E8D8AA1E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33FB4-2174-C395-2DD1-C4C91777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05A-2747-4B1E-B4BE-3463A264FB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484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E5A4-1B14-C338-1A11-D87CC0F9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577E-4881-DA59-CCA4-4C15EE48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1336-C97D-48D2-D821-E2221930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2BB0-4A6F-4058-B813-FFC8B0049F6F}" type="datetimeFigureOut">
              <a:rPr lang="cs-CZ" smtClean="0"/>
              <a:t>2024-10-31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DFC0-7418-5747-FA4F-23D11768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4EB0C-67D0-14F3-6FEB-6F819A4B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05A-2747-4B1E-B4BE-3463A264FB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571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3346-B3DB-74E8-E3AF-B439D6AFF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39336-8585-8AE6-4E7F-86C9CA3C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5DB4-EC19-5EBB-99F2-9CD0F1F3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2BB0-4A6F-4058-B813-FFC8B0049F6F}" type="datetimeFigureOut">
              <a:rPr lang="cs-CZ" smtClean="0"/>
              <a:t>2024-10-31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7857-698E-7644-951C-F8BC5CC9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D025-9723-0063-6A1F-E6B28673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05A-2747-4B1E-B4BE-3463A264FB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562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AA38-598B-8901-A4E0-B75F1554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AB21-BA21-9B61-9B38-62A0A921A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FF0BE-BBC7-ADFB-B0E0-325DB0505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4B401-F0C6-4BC2-E7E9-F2825471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2BB0-4A6F-4058-B813-FFC8B0049F6F}" type="datetimeFigureOut">
              <a:rPr lang="cs-CZ" smtClean="0"/>
              <a:t>2024-10-31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8C5BE-2307-F5CF-0593-8271B443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3F7CA-209D-FF25-2750-1DCB0029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05A-2747-4B1E-B4BE-3463A264FB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052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ACCD-F97D-DC5E-DD20-1585B54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A528F-0241-AA4C-EAD6-1D14426EA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91D74-A240-E504-4F0C-5B2A63F57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794DC-C418-C0BA-917E-A9D15A0F8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0666-209C-15CA-5212-280E6E730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F07BFA-3AE4-7E4C-819D-832BD240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2BB0-4A6F-4058-B813-FFC8B0049F6F}" type="datetimeFigureOut">
              <a:rPr lang="cs-CZ" smtClean="0"/>
              <a:t>2024-10-31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7236B-B870-1305-53B7-3AED88DF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4D1A4-84A1-5BDE-1EA5-8A058492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05A-2747-4B1E-B4BE-3463A264FB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855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6CD39-91A0-942A-01FE-411A8030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D3676-B0AF-7A95-B6F4-78181496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2BB0-4A6F-4058-B813-FFC8B0049F6F}" type="datetimeFigureOut">
              <a:rPr lang="cs-CZ" smtClean="0"/>
              <a:t>2024-10-31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53843-1669-ADD8-DC85-3B04AD6E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088CC-0459-DFF7-66BC-88436429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05A-2747-4B1E-B4BE-3463A264FB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643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19DE6-C9BE-E173-EC93-58107DDC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2BB0-4A6F-4058-B813-FFC8B0049F6F}" type="datetimeFigureOut">
              <a:rPr lang="cs-CZ" smtClean="0"/>
              <a:t>2024-10-31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0781F-4FB2-4D71-26E7-BF57FE66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C08F1-A631-2D43-1E66-E0F4B9E4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05A-2747-4B1E-B4BE-3463A264FB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047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3FB8-F393-39AF-9822-391452B6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033E-3C3B-3F2E-2E9B-476DCF191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9960A-6729-5283-252A-E7CE4BAC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DFA3-8080-090D-649E-7365769F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2BB0-4A6F-4058-B813-FFC8B0049F6F}" type="datetimeFigureOut">
              <a:rPr lang="cs-CZ" smtClean="0"/>
              <a:t>2024-10-31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8B780-8FEE-8AC3-B6FD-46C6E106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EAFB4-5B8F-D359-7867-7773493E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05A-2747-4B1E-B4BE-3463A264FB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954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670B-AA9B-6FEC-0FC3-56649B76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B7904-900A-E4BC-DB1B-B6759A880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DE81C-C8D0-64F8-FCEF-0109AE576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95FF0-ADC9-7D5C-DF25-99F02367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2BB0-4A6F-4058-B813-FFC8B0049F6F}" type="datetimeFigureOut">
              <a:rPr lang="cs-CZ" smtClean="0"/>
              <a:t>2024-10-31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DD36D-2BF6-E452-EA68-F7BE7B26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B4F31-10F4-F2E2-0136-F43F45C5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F05A-2747-4B1E-B4BE-3463A264FB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092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91018-EC25-BB1E-87E1-76D17B5F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D2ACE-86DE-772E-A580-17DD0BB7F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0B90-C049-975D-5497-A58565F73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62BB0-4A6F-4058-B813-FFC8B0049F6F}" type="datetimeFigureOut">
              <a:rPr lang="cs-CZ" smtClean="0"/>
              <a:t>2024-10-31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35496-6E85-3BAF-4D73-1A3BD84FD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E2E5-0E49-73BF-68F1-B3B062CB5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9F05A-2747-4B1E-B4BE-3463A264FBB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997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77DDD8-E1E0-91DC-631F-2D72966AE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TimeSheet Downlaoder</a:t>
            </a:r>
            <a:endParaRPr lang="cs-CZ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D5F78-0FE8-14EA-18B3-9B8D9614F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Jan Vaško</a:t>
            </a:r>
            <a:endParaRPr lang="cs-CZ">
              <a:solidFill>
                <a:schemeClr val="tx2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299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Downlaoder – Manual input</a:t>
            </a:r>
            <a:endParaRPr lang="cs-CZ" sz="3600">
              <a:solidFill>
                <a:schemeClr val="tx2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Manual input you have to select form and to dates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Format: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YYYY-MM-DD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Special: “t” = Today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2"/>
            <a:endParaRPr lang="cs-CZ" sz="1800" dirty="0">
              <a:solidFill>
                <a:schemeClr val="tx2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115B8C4-B0E4-3D9F-EDB6-EB7189C1B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678401"/>
            <a:ext cx="4954693" cy="153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3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8" name="Freeform: Shape 27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Downlaoder - method</a:t>
            </a:r>
            <a:endParaRPr lang="cs-CZ" sz="360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39680-50FD-F997-9280-BEAC83DCD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53" y="799109"/>
            <a:ext cx="2629372" cy="6624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tx2"/>
                </a:solidFill>
              </a:rPr>
              <a:t>This first part of program is used to download events from calendar</a:t>
            </a:r>
          </a:p>
          <a:p>
            <a:pPr lvl="1"/>
            <a:r>
              <a:rPr lang="en-US" sz="1700" b="1" dirty="0">
                <a:solidFill>
                  <a:schemeClr val="tx2"/>
                </a:solidFill>
              </a:rPr>
              <a:t>Methods</a:t>
            </a:r>
            <a:r>
              <a:rPr lang="en-US" sz="1700" dirty="0">
                <a:solidFill>
                  <a:schemeClr val="tx2"/>
                </a:solidFill>
              </a:rPr>
              <a:t>:</a:t>
            </a:r>
          </a:p>
          <a:p>
            <a:pPr lvl="2"/>
            <a:r>
              <a:rPr lang="en-US" sz="1700" b="1" dirty="0" err="1">
                <a:solidFill>
                  <a:schemeClr val="tx2"/>
                </a:solidFill>
              </a:rPr>
              <a:t>Outlook_classic</a:t>
            </a: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  <a:sym typeface="Wingdings" panose="05000000000000000000" pitchFamily="2" charset="2"/>
              </a:rPr>
              <a:t> download data from Outlook (classic) application installed on Windows</a:t>
            </a:r>
            <a:endParaRPr lang="en-US" sz="1700" dirty="0">
              <a:solidFill>
                <a:schemeClr val="tx2"/>
              </a:solidFill>
            </a:endParaRPr>
          </a:p>
          <a:p>
            <a:pPr lvl="2"/>
            <a:r>
              <a:rPr lang="cs-CZ" sz="1700" b="1" dirty="0">
                <a:solidFill>
                  <a:schemeClr val="tx2"/>
                </a:solidFill>
              </a:rPr>
              <a:t>API_Exchange_server</a:t>
            </a:r>
            <a:r>
              <a:rPr lang="en-US" sz="1700" b="1" dirty="0">
                <a:solidFill>
                  <a:schemeClr val="tx2"/>
                </a:solidFill>
              </a:rPr>
              <a:t> </a:t>
            </a:r>
            <a:r>
              <a:rPr lang="en-US" sz="1700" dirty="0">
                <a:solidFill>
                  <a:schemeClr val="tx2"/>
                </a:solidFill>
                <a:sym typeface="Wingdings" panose="05000000000000000000" pitchFamily="2" charset="2"/>
              </a:rPr>
              <a:t> download events directly from Exchange Server for defined User</a:t>
            </a:r>
          </a:p>
          <a:p>
            <a:pPr lvl="2"/>
            <a:endParaRPr lang="cs-CZ" sz="17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03BFB-6960-A57B-E65D-D3E70BDF5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55" y="4476095"/>
            <a:ext cx="2871905" cy="77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39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Event Handlers</a:t>
            </a:r>
          </a:p>
        </p:txBody>
      </p:sp>
    </p:spTree>
    <p:extLst>
      <p:ext uri="{BB962C8B-B14F-4D97-AF65-F5344CB8AC3E}">
        <p14:creationId xmlns:p14="http://schemas.microsoft.com/office/powerpoint/2010/main" val="114106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Events – OverNight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This handler splits Events if they go over night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This </a:t>
            </a:r>
            <a:r>
              <a:rPr lang="en-US" sz="1800" dirty="0" err="1">
                <a:solidFill>
                  <a:schemeClr val="tx2"/>
                </a:solidFill>
              </a:rPr>
              <a:t>doest</a:t>
            </a:r>
            <a:r>
              <a:rPr lang="en-US" sz="1800" dirty="0">
                <a:solidFill>
                  <a:schemeClr val="tx2"/>
                </a:solidFill>
              </a:rPr>
              <a:t> require any setup as it is programmed.</a:t>
            </a:r>
          </a:p>
          <a:p>
            <a:pPr marL="0" indent="0">
              <a:buNone/>
            </a:pP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Videly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used for </a:t>
            </a:r>
            <a:r>
              <a:rPr lang="en-US" sz="1800" dirty="0">
                <a:solidFill>
                  <a:schemeClr val="tx2"/>
                </a:solidFill>
              </a:rPr>
              <a:t>multiday Vacation</a:t>
            </a:r>
            <a:r>
              <a:rPr lang="en-US" sz="1800">
                <a:solidFill>
                  <a:schemeClr val="tx2"/>
                </a:solidFill>
              </a:rPr>
              <a:t>, travel-time</a:t>
            </a: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F13062B-2588-695D-40E9-5692982C8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821" y="2338076"/>
            <a:ext cx="3661831" cy="220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59" name="Freeform: Shape 58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60" name="Freeform: Shape 59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61" name="Freeform: Shape 60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62" name="Freeform: Shape 61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Events – Empty: General</a:t>
            </a:r>
            <a:endParaRPr lang="cs-CZ" sz="3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97978-7CBC-7912-FECC-E1C2775A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909" y="268595"/>
            <a:ext cx="2485259" cy="17234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This is for filling empty space in the calendar between events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Works only between “Work - Start” and “Work - End” events (only at the time when I'm at work)</a:t>
            </a:r>
          </a:p>
          <a:p>
            <a:r>
              <a:rPr lang="en-US" sz="1800" dirty="0">
                <a:solidFill>
                  <a:schemeClr val="tx2"/>
                </a:solidFill>
              </a:rPr>
              <a:t>It select one from the list from .</a:t>
            </a:r>
            <a:r>
              <a:rPr lang="en-US" sz="1800">
                <a:solidFill>
                  <a:schemeClr val="tx2"/>
                </a:solidFill>
              </a:rPr>
              <a:t>json</a:t>
            </a:r>
            <a:r>
              <a:rPr lang="en-US" sz="1800" dirty="0">
                <a:solidFill>
                  <a:schemeClr val="tx2"/>
                </a:solidFill>
              </a:rPr>
              <a:t> and use then coverage % to simulate real usage</a:t>
            </a:r>
          </a:p>
          <a:p>
            <a:endParaRPr lang="cs-CZ" sz="18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F6C12-9A50-9788-339D-849BDC25D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180" y="3863170"/>
            <a:ext cx="2069454" cy="19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89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Events – Empty: Scheduled</a:t>
            </a:r>
            <a:endParaRPr lang="cs-CZ" sz="36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This agenda is used for regular record planning like if I have Administration and Emails done after launch at 11:30 – 12:00</a:t>
            </a:r>
          </a:p>
          <a:p>
            <a:r>
              <a:rPr lang="en-US" sz="1800" dirty="0">
                <a:solidFill>
                  <a:schemeClr val="tx2"/>
                </a:solidFill>
              </a:rPr>
              <a:t>Agenda can have multiple setup (only one used on picture)</a:t>
            </a:r>
          </a:p>
          <a:p>
            <a:r>
              <a:rPr lang="en-US" sz="1800" dirty="0">
                <a:solidFill>
                  <a:schemeClr val="tx2"/>
                </a:solidFill>
              </a:rPr>
              <a:t>If in the period is another Event then this scheduled is not filled</a:t>
            </a:r>
            <a:endParaRPr lang="cs-CZ" sz="18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AD45547-5E76-38EE-23BB-0E59B2BC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000272"/>
            <a:ext cx="4954693" cy="28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0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Events –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357" y="1638300"/>
            <a:ext cx="3330531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Currently set for all events “Office”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6A77D-4A2F-FA12-7DA9-39CBD918A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852" y="3847909"/>
            <a:ext cx="183858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67" name="Freeform: Shape 66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68" name="Freeform: Shape 67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69" name="Freeform: Shape 68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70" name="Freeform: Shape 69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Events – Launch</a:t>
            </a:r>
            <a:endParaRPr lang="cs-CZ" sz="36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F0FE0-AB6E-5D99-2460-27875D31E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53" y="552458"/>
            <a:ext cx="2629372" cy="11557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Launch is special event which should be skipped from Timesheet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Also is used to split  parallel meeting which is planned over the launch (like whole day meetings)</a:t>
            </a:r>
          </a:p>
          <a:p>
            <a:r>
              <a:rPr lang="en-US" sz="1800" dirty="0">
                <a:solidFill>
                  <a:schemeClr val="tx2"/>
                </a:solidFill>
              </a:rPr>
              <a:t>Search text can be modified in .</a:t>
            </a:r>
            <a:r>
              <a:rPr lang="en-US" sz="1800">
                <a:solidFill>
                  <a:schemeClr val="tx2"/>
                </a:solidFill>
              </a:rPr>
              <a:t>json</a:t>
            </a:r>
            <a:endParaRPr lang="cs-CZ" sz="1800" dirty="0">
              <a:solidFill>
                <a:schemeClr val="tx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662A1D-7BC6-0F60-E20A-090DA14E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55" y="4032088"/>
            <a:ext cx="2871905" cy="165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4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Events – Skip Events</a:t>
            </a:r>
            <a:endParaRPr lang="cs-CZ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This is the list of evens which should be </a:t>
            </a:r>
            <a:r>
              <a:rPr lang="en-US" sz="1800">
                <a:solidFill>
                  <a:schemeClr val="tx2"/>
                </a:solidFill>
              </a:rPr>
              <a:t>skiped</a:t>
            </a:r>
            <a:r>
              <a:rPr lang="en-US" sz="1800" dirty="0">
                <a:solidFill>
                  <a:schemeClr val="tx2"/>
                </a:solidFill>
              </a:rPr>
              <a:t> from registering them into </a:t>
            </a:r>
            <a:r>
              <a:rPr lang="en-US" sz="1800">
                <a:solidFill>
                  <a:schemeClr val="tx2"/>
                </a:solidFill>
              </a:rPr>
              <a:t>TimeSheets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Can be extended in .</a:t>
            </a:r>
            <a:r>
              <a:rPr lang="en-US" sz="1800">
                <a:solidFill>
                  <a:schemeClr val="tx2"/>
                </a:solidFill>
              </a:rPr>
              <a:t>json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r>
              <a:rPr lang="en-US" sz="1800" dirty="0">
                <a:solidFill>
                  <a:schemeClr val="tx2"/>
                </a:solidFill>
              </a:rPr>
              <a:t>Text from </a:t>
            </a:r>
            <a:r>
              <a:rPr lang="en-US" sz="1800">
                <a:solidFill>
                  <a:schemeClr val="tx2"/>
                </a:solidFill>
              </a:rPr>
              <a:t>json</a:t>
            </a:r>
            <a:r>
              <a:rPr lang="en-US" sz="1800" dirty="0">
                <a:solidFill>
                  <a:schemeClr val="tx2"/>
                </a:solidFill>
              </a:rPr>
              <a:t> is compared with Event subject and if a part of </a:t>
            </a:r>
            <a:r>
              <a:rPr lang="en-US" sz="1800">
                <a:solidFill>
                  <a:schemeClr val="tx2"/>
                </a:solidFill>
              </a:rPr>
              <a:t>suvject</a:t>
            </a:r>
            <a:r>
              <a:rPr lang="en-US" sz="1800" dirty="0">
                <a:solidFill>
                  <a:schemeClr val="tx2"/>
                </a:solidFill>
              </a:rPr>
              <a:t> contain text from .</a:t>
            </a:r>
            <a:r>
              <a:rPr lang="en-US" sz="1800">
                <a:solidFill>
                  <a:schemeClr val="tx2"/>
                </a:solidFill>
              </a:rPr>
              <a:t>json</a:t>
            </a:r>
            <a:r>
              <a:rPr lang="en-US" sz="1800" dirty="0">
                <a:solidFill>
                  <a:schemeClr val="tx2"/>
                </a:solidFill>
              </a:rPr>
              <a:t> then is recognized and event is not considerate for Time Sheets</a:t>
            </a:r>
          </a:p>
          <a:p>
            <a:endParaRPr lang="cs-CZ" sz="1800" dirty="0">
              <a:solidFill>
                <a:schemeClr val="tx2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1CBF0C-8D23-6DED-88E5-9A95BDB5E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787421"/>
            <a:ext cx="4142232" cy="42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Events – Parralel Events</a:t>
            </a:r>
            <a:endParaRPr lang="cs-CZ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This handler helps to process Events which might be in parallelly set in Calendar</a:t>
            </a:r>
          </a:p>
          <a:p>
            <a:r>
              <a:rPr lang="en-US" sz="1800">
                <a:solidFill>
                  <a:schemeClr val="tx2"/>
                </a:solidFill>
              </a:rPr>
              <a:t>Has 2 modes (only one can be selected in .json):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Keep_Parralel </a:t>
            </a:r>
            <a:r>
              <a:rPr lang="en-US" sz="1800">
                <a:solidFill>
                  <a:schemeClr val="tx2"/>
                </a:solidFill>
                <a:sym typeface="Wingdings" panose="05000000000000000000" pitchFamily="2" charset="2"/>
              </a:rPr>
              <a:t> will keep both parallel events for TimeSheet</a:t>
            </a:r>
            <a:endParaRPr lang="en-US" sz="1800">
              <a:solidFill>
                <a:schemeClr val="tx2"/>
              </a:solidFill>
            </a:endParaRPr>
          </a:p>
          <a:p>
            <a:pPr lvl="1"/>
            <a:r>
              <a:rPr lang="cs-CZ" sz="1800">
                <a:solidFill>
                  <a:schemeClr val="tx2"/>
                </a:solidFill>
              </a:rPr>
              <a:t>Divide</a:t>
            </a:r>
            <a:r>
              <a:rPr lang="en-US" sz="1800">
                <a:solidFill>
                  <a:schemeClr val="tx2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  <a:sym typeface="Wingdings" panose="05000000000000000000" pitchFamily="2" charset="2"/>
              </a:rPr>
              <a:t> will divide Parralle Events based on logic:</a:t>
            </a:r>
            <a:endParaRPr lang="cs-CZ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6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This program was developed to make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TimeSheet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administration easier and harmonize it over all  </a:t>
            </a:r>
          </a:p>
        </p:txBody>
      </p:sp>
    </p:spTree>
    <p:extLst>
      <p:ext uri="{BB962C8B-B14F-4D97-AF65-F5344CB8AC3E}">
        <p14:creationId xmlns:p14="http://schemas.microsoft.com/office/powerpoint/2010/main" val="2944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F4E5977-D272-4E11-A03A-860268F2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3CE3386-CA59-42A7-AEDE-0B76443C8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7" y="802955"/>
            <a:ext cx="4333814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Events – Parralel Events - Logic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C3C37-AC01-91FA-5E06-6D9371903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" y="1234131"/>
            <a:ext cx="2766943" cy="180543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DA060-7649-1622-1E7A-6993352CF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421" y="750541"/>
            <a:ext cx="2766187" cy="2289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4B032C-05DA-141E-61CD-B1B0F3946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625" y="3096843"/>
            <a:ext cx="4761650" cy="2964127"/>
          </a:xfrm>
          <a:prstGeom prst="rect">
            <a:avLst/>
          </a:prstGeom>
        </p:spPr>
      </p:pic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D0759E0C-CF91-20C0-E8B9-1A936625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4" y="2421682"/>
            <a:ext cx="433346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Here are picture of Logic used for Events Splitting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6C32D2-94E1-4C20-9977-69D4D1F6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847360" y="4513360"/>
            <a:ext cx="2514948" cy="2174333"/>
            <a:chOff x="-305" y="-4155"/>
            <a:chExt cx="2514948" cy="2174333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EF1C65E-19AB-4AB5-AFAE-5BE4430B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79DC337-4663-43ED-94FF-578FCC16A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9D6286C-2480-4CBF-8601-1AEE454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16D01AE-CAAB-4E02-BFFF-211B8032C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0356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Events – AutoFiller</a:t>
            </a:r>
            <a:endParaRPr lang="cs-CZ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This special function to help automatically fill: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Project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Activity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Location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It can be enhanced in .</a:t>
            </a:r>
            <a:r>
              <a:rPr lang="en-US" sz="1800" dirty="0" err="1">
                <a:solidFill>
                  <a:schemeClr val="tx2"/>
                </a:solidFill>
              </a:rPr>
              <a:t>json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</a:p>
          <a:p>
            <a:r>
              <a:rPr lang="en-US" sz="1800" dirty="0">
                <a:solidFill>
                  <a:schemeClr val="tx2"/>
                </a:solidFill>
              </a:rPr>
              <a:t>If there is empty text </a:t>
            </a:r>
            <a:r>
              <a:rPr lang="en-US" sz="1800" dirty="0">
                <a:solidFill>
                  <a:schemeClr val="tx2"/>
                </a:solidFill>
                <a:sym typeface="Wingdings" panose="05000000000000000000" pitchFamily="2" charset="2"/>
              </a:rPr>
              <a:t> then is not used</a:t>
            </a:r>
          </a:p>
          <a:p>
            <a:r>
              <a:rPr lang="en-US" sz="1800" dirty="0">
                <a:solidFill>
                  <a:schemeClr val="tx2"/>
                </a:solidFill>
                <a:sym typeface="Wingdings" panose="05000000000000000000" pitchFamily="2" charset="2"/>
              </a:rPr>
              <a:t>As “Skip Events” program is based on searching text in the Event Subject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6537D6-5C68-2CAC-2705-6BB14CC5D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3155526"/>
            <a:ext cx="4142232" cy="14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12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5" name="Freeform: Shape 24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8" name="Freeform: Shape 27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Events – Vacation</a:t>
            </a:r>
            <a:endParaRPr lang="cs-CZ" sz="36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EF631-2CFB-86FF-D29A-E5820E748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53" y="621594"/>
            <a:ext cx="2629372" cy="10174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Handler of Vacation to register correctly 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All day </a:t>
            </a:r>
            <a:r>
              <a:rPr lang="en-US" sz="1800" dirty="0">
                <a:solidFill>
                  <a:schemeClr val="tx2"/>
                </a:solidFill>
                <a:sym typeface="Wingdings" panose="05000000000000000000" pitchFamily="2" charset="2"/>
              </a:rPr>
              <a:t> takes hours from .</a:t>
            </a:r>
            <a:r>
              <a:rPr lang="en-US" sz="1800" dirty="0" err="1">
                <a:solidFill>
                  <a:schemeClr val="tx2"/>
                </a:solidFill>
                <a:sym typeface="Wingdings" panose="05000000000000000000" pitchFamily="2" charset="2"/>
              </a:rPr>
              <a:t>json</a:t>
            </a:r>
            <a:r>
              <a:rPr lang="en-US" sz="1800" dirty="0">
                <a:solidFill>
                  <a:schemeClr val="tx2"/>
                </a:solidFill>
                <a:sym typeface="Wingdings" panose="05000000000000000000" pitchFamily="2" charset="2"/>
              </a:rPr>
              <a:t> and apply them into </a:t>
            </a:r>
            <a:r>
              <a:rPr lang="en-US" sz="1800" dirty="0" err="1">
                <a:solidFill>
                  <a:schemeClr val="tx2"/>
                </a:solidFill>
                <a:sym typeface="Wingdings" panose="05000000000000000000" pitchFamily="2" charset="2"/>
              </a:rPr>
              <a:t>TimeSheet</a:t>
            </a:r>
            <a:endParaRPr lang="en-US" sz="18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sym typeface="Wingdings" panose="05000000000000000000" pitchFamily="2" charset="2"/>
              </a:rPr>
              <a:t>Half Day  uses only the time defined by Event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If the text appeared (defined by </a:t>
            </a:r>
            <a:r>
              <a:rPr lang="en-US" sz="1800" dirty="0" err="1">
                <a:solidFill>
                  <a:schemeClr val="tx2"/>
                </a:solidFill>
              </a:rPr>
              <a:t>OKBase</a:t>
            </a:r>
            <a:r>
              <a:rPr lang="en-US" sz="1800" dirty="0">
                <a:solidFill>
                  <a:schemeClr val="tx2"/>
                </a:solidFill>
              </a:rPr>
              <a:t>) in the event Subject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All Events within the Vacation period and Working hours are deleted</a:t>
            </a:r>
          </a:p>
          <a:p>
            <a:endParaRPr lang="cs-CZ" sz="18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F7A3A-3A01-F1B6-97FC-0C9513CEC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845" y="3863170"/>
            <a:ext cx="2596125" cy="19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08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Events – HomeOffice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357" y="1638300"/>
            <a:ext cx="3330531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Currently is not maintaining anything as HomeOffice is not used as special Location of TimeSheets</a:t>
            </a:r>
          </a:p>
        </p:txBody>
      </p:sp>
    </p:spTree>
    <p:extLst>
      <p:ext uri="{BB962C8B-B14F-4D97-AF65-F5344CB8AC3E}">
        <p14:creationId xmlns:p14="http://schemas.microsoft.com/office/powerpoint/2010/main" val="2094757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Events - Summary</a:t>
            </a:r>
            <a:endParaRPr lang="cs-CZ" sz="3600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Is defined to print statistic of selected period to provide better overview of Time spent: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Total Statistics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Project Statistics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Activity Statistics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</a:rPr>
              <a:t>WeekDay</a:t>
            </a:r>
            <a:r>
              <a:rPr lang="en-US" sz="1800" dirty="0">
                <a:solidFill>
                  <a:schemeClr val="tx2"/>
                </a:solidFill>
              </a:rPr>
              <a:t> Statistics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Week Statistics</a:t>
            </a:r>
          </a:p>
          <a:p>
            <a:r>
              <a:rPr lang="en-US" sz="1800" dirty="0">
                <a:solidFill>
                  <a:schemeClr val="tx2"/>
                </a:solidFill>
              </a:rPr>
              <a:t>Also print all lines before export to .csv</a:t>
            </a:r>
          </a:p>
          <a:p>
            <a:r>
              <a:rPr lang="en-US" sz="1800" dirty="0">
                <a:solidFill>
                  <a:schemeClr val="tx2"/>
                </a:solidFill>
              </a:rPr>
              <a:t>Open .csv in the format read to “Copy + Paste” to </a:t>
            </a:r>
            <a:r>
              <a:rPr lang="en-US" sz="1800" dirty="0" err="1">
                <a:solidFill>
                  <a:schemeClr val="tx2"/>
                </a:solidFill>
              </a:rPr>
              <a:t>TimeSheet</a:t>
            </a:r>
            <a:r>
              <a:rPr lang="en-US" sz="1800" dirty="0">
                <a:solidFill>
                  <a:schemeClr val="tx2"/>
                </a:solidFill>
              </a:rPr>
              <a:t> on </a:t>
            </a:r>
            <a:r>
              <a:rPr lang="en-US" sz="1800" dirty="0" err="1">
                <a:solidFill>
                  <a:schemeClr val="tx2"/>
                </a:solidFill>
              </a:rPr>
              <a:t>Sharepoint</a:t>
            </a:r>
            <a:endParaRPr lang="en-US" sz="1800" dirty="0">
              <a:solidFill>
                <a:schemeClr val="tx2"/>
              </a:solidFill>
            </a:endParaRPr>
          </a:p>
          <a:p>
            <a:endParaRPr lang="cs-CZ" sz="1800" dirty="0">
              <a:solidFill>
                <a:schemeClr val="tx2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3204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328601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Upload – auto upload to </a:t>
            </a:r>
            <a:r>
              <a:rPr lang="en-US" sz="3600" dirty="0" err="1">
                <a:solidFill>
                  <a:schemeClr val="tx2"/>
                </a:solidFill>
              </a:rPr>
              <a:t>Shareopint</a:t>
            </a:r>
            <a:endParaRPr lang="cs-CZ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Under Development now</a:t>
            </a:r>
          </a:p>
          <a:p>
            <a:endParaRPr lang="cs-CZ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92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Settup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389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62" name="Freeform: Shape 61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63" name="Freeform: Shape 62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Callendar - Pre-Requisit</a:t>
            </a:r>
            <a:endParaRPr lang="cs-CZ" sz="360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84943-0CD1-4AB8-C5AD-C6D0EB77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53" y="621645"/>
            <a:ext cx="2629372" cy="10173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There must be special Events created for each day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Work Start </a:t>
            </a:r>
            <a:r>
              <a:rPr lang="en-US" sz="1800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tx2"/>
                </a:solidFill>
              </a:rPr>
              <a:t>tell program when is particular working day starts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Work End </a:t>
            </a:r>
            <a:r>
              <a:rPr lang="en-US" sz="1800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chemeClr val="tx2"/>
                </a:solidFill>
              </a:rPr>
              <a:t>tell program when is particular working day ends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Launch </a:t>
            </a:r>
            <a:r>
              <a:rPr lang="en-US" sz="18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sz="1800" dirty="0">
                <a:solidFill>
                  <a:schemeClr val="tx2"/>
                </a:solidFill>
              </a:rPr>
              <a:t> tell program when is particular launch is</a:t>
            </a:r>
            <a:r>
              <a:rPr lang="en-US" sz="1800" dirty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lvl="1"/>
            <a:endParaRPr lang="cs-CZ" sz="18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6B5042-662C-256E-57C1-7A3DD33ED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5955" y="4190199"/>
            <a:ext cx="2871905" cy="1342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BB64CA-2BF9-9949-B837-A582D777F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900" y="5083237"/>
            <a:ext cx="1476581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2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Callendar - Pre-Requisit</a:t>
            </a:r>
            <a:endParaRPr lang="cs-CZ" sz="360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8131E-ED7D-56DD-2494-0518C718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53" y="435534"/>
            <a:ext cx="2629372" cy="1389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There must be special Events created for each day</a:t>
            </a:r>
          </a:p>
          <a:p>
            <a:pPr lvl="1"/>
            <a:r>
              <a:rPr lang="en-US" sz="1800">
                <a:solidFill>
                  <a:schemeClr val="tx2"/>
                </a:solidFill>
                <a:sym typeface="Wingdings" panose="05000000000000000000" pitchFamily="2" charset="2"/>
              </a:rPr>
              <a:t>Category  is considerate as “Project” from TimeSheets</a:t>
            </a:r>
          </a:p>
          <a:p>
            <a:pPr lvl="1"/>
            <a:r>
              <a:rPr lang="en-US" sz="1800">
                <a:solidFill>
                  <a:schemeClr val="tx2"/>
                </a:solidFill>
                <a:sym typeface="Wingdings" panose="05000000000000000000" pitchFamily="2" charset="2"/>
              </a:rPr>
              <a:t>If event is marke by category, then whole program counts with it base on setup in .json</a:t>
            </a:r>
          </a:p>
          <a:p>
            <a:pPr lvl="1"/>
            <a:endParaRPr lang="en-US" sz="1800">
              <a:solidFill>
                <a:schemeClr val="tx2"/>
              </a:solidFill>
            </a:endParaRPr>
          </a:p>
          <a:p>
            <a:pPr lvl="1"/>
            <a:endParaRPr lang="cs-CZ" sz="180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A3968-E161-2E3D-064A-19D9EDCFE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660" y="3863170"/>
            <a:ext cx="2266495" cy="19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33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F4E5977-D272-4E11-A03A-860268F2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3CE3386-CA59-42A7-AEDE-0B76443C8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267" y="802955"/>
            <a:ext cx="4333814" cy="145405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Callendar - Pre-Requisit</a:t>
            </a:r>
            <a:endParaRPr lang="cs-CZ" sz="360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6EBFE5-C270-6D91-D8E9-BCDFD699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9" r="25832"/>
          <a:stretch/>
        </p:blipFill>
        <p:spPr>
          <a:xfrm>
            <a:off x="853392" y="750541"/>
            <a:ext cx="2669500" cy="2289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9A72EC-90B6-A8E1-DB9C-209650199E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586" b="-2"/>
          <a:stretch/>
        </p:blipFill>
        <p:spPr>
          <a:xfrm>
            <a:off x="3632737" y="750541"/>
            <a:ext cx="2727555" cy="2289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BF8255-8BD5-6B72-BED2-E0883B9854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235" r="41994"/>
          <a:stretch/>
        </p:blipFill>
        <p:spPr>
          <a:xfrm>
            <a:off x="2093322" y="3096843"/>
            <a:ext cx="2998255" cy="29641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684" y="2421682"/>
            <a:ext cx="433346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There must be special Events created for each day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sym typeface="Wingdings" panose="05000000000000000000" pitchFamily="2" charset="2"/>
              </a:rPr>
              <a:t>Templates  is considerate to contain “Activity” from Timesheets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sym typeface="Wingdings" panose="05000000000000000000" pitchFamily="2" charset="2"/>
              </a:rPr>
              <a:t>If event has line: “Activity: Activity”, then whole program counts with it base on setup </a:t>
            </a:r>
            <a:r>
              <a:rPr lang="en-US" sz="1800">
                <a:solidFill>
                  <a:schemeClr val="tx2"/>
                </a:solidFill>
                <a:sym typeface="Wingdings" panose="05000000000000000000" pitchFamily="2" charset="2"/>
              </a:rPr>
              <a:t>in .json</a:t>
            </a:r>
            <a:endParaRPr lang="en-US" sz="18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endParaRPr lang="en-US" sz="1800" b="1" dirty="0">
              <a:solidFill>
                <a:schemeClr val="tx2"/>
              </a:solidFill>
            </a:endParaRPr>
          </a:p>
          <a:p>
            <a:pPr lvl="1"/>
            <a:endParaRPr lang="cs-CZ" sz="1800" dirty="0">
              <a:solidFill>
                <a:schemeClr val="tx2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86C32D2-94E1-4C20-9977-69D4D1F68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9847360" y="4513360"/>
            <a:ext cx="2514948" cy="2174333"/>
            <a:chOff x="-305" y="-4155"/>
            <a:chExt cx="2514948" cy="2174333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EF1C65E-19AB-4AB5-AFAE-5BE4430B1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79DC337-4663-43ED-94FF-578FCC16A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9D6286C-2480-4CBF-8601-1AEE454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16D01AE-CAAB-4E02-BFFF-211B8032C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6226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3611733F-E5BD-49F1-953E-8029C659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A0003C-06B7-4E3A-9E9A-2DA8CA829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133" y="802955"/>
            <a:ext cx="4266942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Setup .json</a:t>
            </a:r>
            <a:endParaRPr lang="cs-CZ" sz="3600">
              <a:solidFill>
                <a:schemeClr val="tx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C44527-EED9-A2F7-0E97-00C3382785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44" b="1"/>
          <a:stretch/>
        </p:blipFill>
        <p:spPr>
          <a:xfrm>
            <a:off x="655604" y="1099698"/>
            <a:ext cx="2601354" cy="2332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739D7-33A7-8367-25D4-BFEED885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149" b="1"/>
          <a:stretch/>
        </p:blipFill>
        <p:spPr>
          <a:xfrm>
            <a:off x="3950693" y="1099698"/>
            <a:ext cx="2377538" cy="2332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348EA1-1ABE-F6B5-A21C-5FF5DCDA7A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9051" b="1"/>
          <a:stretch/>
        </p:blipFill>
        <p:spPr>
          <a:xfrm>
            <a:off x="590785" y="3504918"/>
            <a:ext cx="2730990" cy="2332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6F4E50-1961-C7F7-9B29-F71D0E4BAE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729" r="37513" b="-1"/>
          <a:stretch/>
        </p:blipFill>
        <p:spPr>
          <a:xfrm>
            <a:off x="3972988" y="3504919"/>
            <a:ext cx="2332945" cy="23329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519" y="2421682"/>
            <a:ext cx="4266601" cy="363928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This .json </a:t>
            </a:r>
            <a:r>
              <a:rPr lang="en-US" sz="2000" dirty="0">
                <a:solidFill>
                  <a:schemeClr val="tx2"/>
                </a:solidFill>
              </a:rPr>
              <a:t>is used as main setup for whole program and has to be maintain correctly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Personal Information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Working Hours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Vacation Hours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…</a:t>
            </a:r>
            <a:endParaRPr lang="cs-CZ" sz="2000" dirty="0">
              <a:solidFill>
                <a:schemeClr val="tx2"/>
              </a:solidFill>
            </a:endParaRP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8A01F592-3A3D-4FF0-BA89-61412014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631979" y="-1"/>
            <a:ext cx="3559715" cy="2671157"/>
            <a:chOff x="-305" y="-1"/>
            <a:chExt cx="3832880" cy="2876136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13091DB-88A1-4ACF-A73E-49330870C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DB6EC58-E7B3-402A-BDDF-8393CAEC9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4460539-90E5-48B6-A9DE-DB545D73F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933F2FE-C9A5-41DE-A8E6-E8578DE49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714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Downloader</a:t>
            </a:r>
          </a:p>
        </p:txBody>
      </p:sp>
    </p:spTree>
    <p:extLst>
      <p:ext uri="{BB962C8B-B14F-4D97-AF65-F5344CB8AC3E}">
        <p14:creationId xmlns:p14="http://schemas.microsoft.com/office/powerpoint/2010/main" val="346471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B92FAF7-0AD3-4B47-9111-D0E9CD79E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77139-BADB-4B2C-BD41-B67A4D37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C7B25D-E1A6-459A-B45A-1912B0CD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0A7C7E-00F6-490C-A8E7-5167EA6A4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8" name="Freeform: Shape 27">
              <a:extLst>
                <a:ext uri="{FF2B5EF4-FFF2-40B4-BE49-F238E27FC236}">
                  <a16:creationId xmlns:a16="http://schemas.microsoft.com/office/drawing/2014/main" id="{2E166FC5-8F23-41C3-879A-BFF8D5B70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727C6A-DB0B-482E-B0E4-4F035FC02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86ABD8-AB9F-46F2-A7D9-36F1F7338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B26E49F-E19A-487B-A8A4-A26128CF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8E67742-7BE5-458C-BC8D-9EE855763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B03BE98-6C07-41CD-ACA9-5244A3DA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13CCE92-2C5E-48BC-9713-FBEEDBAE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CA89A5-E151-AFD8-FEF5-363BFFC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Downlaoder – Sharepoint</a:t>
            </a:r>
            <a:endParaRPr lang="cs-CZ" sz="360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EB33C-A870-9F10-25C0-0B12C20756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99" r="54217" b="1"/>
          <a:stretch/>
        </p:blipFill>
        <p:spPr>
          <a:xfrm>
            <a:off x="6198853" y="372392"/>
            <a:ext cx="2629372" cy="15159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7760C-7ACC-5830-B59C-2078CF93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anchor="ctr">
            <a:norm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Program prompts at the beginning if you want to directly download missing days from </a:t>
            </a:r>
            <a:r>
              <a:rPr lang="en-US" sz="1100" dirty="0" err="1">
                <a:solidFill>
                  <a:schemeClr val="tx2"/>
                </a:solidFill>
              </a:rPr>
              <a:t>Sharepoint</a:t>
            </a:r>
            <a:r>
              <a:rPr lang="en-US" sz="1100" dirty="0">
                <a:solidFill>
                  <a:schemeClr val="tx2"/>
                </a:solidFill>
              </a:rPr>
              <a:t> (online) and analyze missing days</a:t>
            </a:r>
          </a:p>
          <a:p>
            <a:r>
              <a:rPr lang="en-US" sz="1100" dirty="0">
                <a:solidFill>
                  <a:schemeClr val="tx2"/>
                </a:solidFill>
              </a:rPr>
              <a:t>Setup data must be correctly maintained to have a correct link to proper </a:t>
            </a:r>
            <a:r>
              <a:rPr lang="en-US" sz="1100" dirty="0" err="1">
                <a:solidFill>
                  <a:schemeClr val="tx2"/>
                </a:solidFill>
              </a:rPr>
              <a:t>TimeSheet</a:t>
            </a:r>
            <a:r>
              <a:rPr lang="en-US" sz="1100" dirty="0">
                <a:solidFill>
                  <a:schemeClr val="tx2"/>
                </a:solidFill>
              </a:rPr>
              <a:t> Excel on </a:t>
            </a:r>
            <a:r>
              <a:rPr lang="en-US" sz="1100" dirty="0" err="1">
                <a:solidFill>
                  <a:schemeClr val="tx2"/>
                </a:solidFill>
              </a:rPr>
              <a:t>Sharepoint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100" b="1" dirty="0">
                <a:solidFill>
                  <a:schemeClr val="tx2"/>
                </a:solidFill>
              </a:rPr>
              <a:t>Authentication</a:t>
            </a:r>
            <a:r>
              <a:rPr lang="en-US" sz="1100" dirty="0">
                <a:solidFill>
                  <a:schemeClr val="tx2"/>
                </a:solidFill>
              </a:rPr>
              <a:t> – first attempt is required to put password (hashed and stored)</a:t>
            </a:r>
          </a:p>
          <a:p>
            <a:pPr lvl="2"/>
            <a:r>
              <a:rPr lang="en-US" sz="1100" dirty="0">
                <a:solidFill>
                  <a:schemeClr val="tx2"/>
                </a:solidFill>
              </a:rPr>
              <a:t>It is required to reenter it time to time</a:t>
            </a:r>
          </a:p>
          <a:p>
            <a:endParaRPr lang="en-US" sz="11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2"/>
            <a:endParaRPr lang="cs-CZ" sz="11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5623D-7728-EFB8-9B2E-7E1536B9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999" r="41514" b="1"/>
          <a:stretch/>
        </p:blipFill>
        <p:spPr>
          <a:xfrm>
            <a:off x="9195955" y="4033497"/>
            <a:ext cx="2871905" cy="16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8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813</Words>
  <Application>Microsoft Office PowerPoint</Application>
  <PresentationFormat>Widescreen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Wingdings</vt:lpstr>
      <vt:lpstr>Office Theme</vt:lpstr>
      <vt:lpstr>TimeSheet Downlaoder</vt:lpstr>
      <vt:lpstr>Aim</vt:lpstr>
      <vt:lpstr>Settup</vt:lpstr>
      <vt:lpstr>Callendar - Pre-Requisit</vt:lpstr>
      <vt:lpstr>Callendar - Pre-Requisit</vt:lpstr>
      <vt:lpstr>Callendar - Pre-Requisit</vt:lpstr>
      <vt:lpstr>Setup .json</vt:lpstr>
      <vt:lpstr>Downloader</vt:lpstr>
      <vt:lpstr>Downlaoder – Sharepoint</vt:lpstr>
      <vt:lpstr>Downlaoder – Manual input</vt:lpstr>
      <vt:lpstr>Downlaoder - method</vt:lpstr>
      <vt:lpstr>Event Handlers</vt:lpstr>
      <vt:lpstr>Events – OverNight</vt:lpstr>
      <vt:lpstr>Events – Empty: General</vt:lpstr>
      <vt:lpstr>Events – Empty: Scheduled</vt:lpstr>
      <vt:lpstr>Events – Location</vt:lpstr>
      <vt:lpstr>Events – Launch</vt:lpstr>
      <vt:lpstr>Events – Skip Events</vt:lpstr>
      <vt:lpstr>Events – Parralel Events</vt:lpstr>
      <vt:lpstr>Events – Parralel Events - Logic</vt:lpstr>
      <vt:lpstr>Events – AutoFiller</vt:lpstr>
      <vt:lpstr>Events – Vacation</vt:lpstr>
      <vt:lpstr>Events – HomeOffice</vt:lpstr>
      <vt:lpstr>Events - Summary</vt:lpstr>
      <vt:lpstr>Upload</vt:lpstr>
      <vt:lpstr>Upload – auto upload to Shareopint</vt:lpstr>
    </vt:vector>
  </TitlesOfParts>
  <Company>Konica Minolta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Vasko, Jan</dc:creator>
  <cp:lastModifiedBy>Vasko, Jan</cp:lastModifiedBy>
  <cp:revision>20</cp:revision>
  <dcterms:created xsi:type="dcterms:W3CDTF">2024-10-31T11:08:33Z</dcterms:created>
  <dcterms:modified xsi:type="dcterms:W3CDTF">2024-10-31T20:27:03Z</dcterms:modified>
</cp:coreProperties>
</file>