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4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1.58496250072116</c:v>
                </c:pt>
                <c:pt idx="3">
                  <c:v>2</c:v>
                </c:pt>
                <c:pt idx="4">
                  <c:v>2.32192809488736</c:v>
                </c:pt>
                <c:pt idx="5">
                  <c:v>2.58496250072116</c:v>
                </c:pt>
                <c:pt idx="6">
                  <c:v>2.8073549220576</c:v>
                </c:pt>
                <c:pt idx="7">
                  <c:v>3</c:v>
                </c:pt>
                <c:pt idx="8">
                  <c:v>3.16992500144231</c:v>
                </c:pt>
                <c:pt idx="9">
                  <c:v>3.32192809488736</c:v>
                </c:pt>
                <c:pt idx="10">
                  <c:v>3.4594316186373</c:v>
                </c:pt>
                <c:pt idx="11">
                  <c:v>3.58496250072116</c:v>
                </c:pt>
                <c:pt idx="12">
                  <c:v>3.70043971814109</c:v>
                </c:pt>
                <c:pt idx="13">
                  <c:v>3.8073549220576</c:v>
                </c:pt>
                <c:pt idx="14">
                  <c:v>3.90689059560852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19174015"/>
        <c:axId val="141041972"/>
      </c:lineChart>
      <c:catAx>
        <c:axId val="619174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041972"/>
        <c:crosses val="autoZero"/>
        <c:auto val="1"/>
        <c:lblAlgn val="ctr"/>
        <c:lblOffset val="100"/>
        <c:noMultiLvlLbl val="0"/>
      </c:catAx>
      <c:valAx>
        <c:axId val="1410419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消耗时间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917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zhuanlan.zhihu.com/p/637412358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1.png"/><Relationship Id="rId14" Type="http://schemas.openxmlformats.org/officeDocument/2006/relationships/tags" Target="../tags/tag45.xml"/><Relationship Id="rId13" Type="http://schemas.openxmlformats.org/officeDocument/2006/relationships/image" Target="../media/image10.png"/><Relationship Id="rId12" Type="http://schemas.openxmlformats.org/officeDocument/2006/relationships/tags" Target="../tags/tag44.xml"/><Relationship Id="rId11" Type="http://schemas.openxmlformats.org/officeDocument/2006/relationships/image" Target="../media/image9.png"/><Relationship Id="rId10" Type="http://schemas.openxmlformats.org/officeDocument/2006/relationships/tags" Target="../tags/tag43.xml"/><Relationship Id="rId1" Type="http://schemas.openxmlformats.org/officeDocument/2006/relationships/hyperlink" Target="https://www.luogu.com.cn/problem/P386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70200" y="2402205"/>
            <a:ext cx="6452235" cy="1108075"/>
          </a:xfrm>
        </p:spPr>
        <p:txBody>
          <a:bodyPr/>
          <a:p>
            <a:r>
              <a:rPr lang="en-US" altLang="zh-CN"/>
              <a:t>12.23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快速幂</a:t>
            </a:r>
            <a:r>
              <a:rPr lang="en-US" altLang="zh-CN" sz="3600"/>
              <a:t>(Quick power)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0475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它能够使线性的处理转化为对数级的处理，</a:t>
            </a:r>
            <a:r>
              <a:rPr lang="zh-CN" altLang="en-US"/>
              <a:t>从而优化时间复杂度。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871470" y="3246120"/>
            <a:ext cx="5544185" cy="1689100"/>
            <a:chOff x="1372" y="3107"/>
            <a:chExt cx="8731" cy="2660"/>
          </a:xfrm>
        </p:grpSpPr>
        <p:sp>
          <p:nvSpPr>
            <p:cNvPr id="4" name="文本框 3"/>
            <p:cNvSpPr txBox="1"/>
            <p:nvPr/>
          </p:nvSpPr>
          <p:spPr>
            <a:xfrm>
              <a:off x="1372" y="3107"/>
              <a:ext cx="64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例如：</a:t>
              </a:r>
              <a:endParaRPr lang="zh-CN" altLang="en-US" sz="28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622" y="4751"/>
              <a:ext cx="6481" cy="1016"/>
              <a:chOff x="3200" y="5400"/>
              <a:chExt cx="6481" cy="101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3200" y="5400"/>
                    <a:ext cx="6400" cy="10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2800">
                        <a:latin typeface="Cambria Math" panose="02040503050406030204" charset="0"/>
                      </a:rPr>
                      <a:t>已知一个自然数</a:t>
                    </a:r>
                    <a:r>
                      <a:rPr lang="en-US" altLang="zh-CN" sz="280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oMath>
                    </a14:m>
                    <a:r>
                      <a:rPr lang="en-US" altLang="zh-CN" sz="2800"/>
                      <a:t>, </a:t>
                    </a:r>
                    <a:r>
                      <a:rPr lang="zh-CN" altLang="en-US" sz="2800"/>
                      <a:t>求</a:t>
                    </a:r>
                    <a:endParaRPr lang="zh-CN" altLang="en-US" sz="2800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" y="5400"/>
                    <a:ext cx="6400" cy="101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675" y="5400"/>
                    <a:ext cx="1006" cy="101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sz="3600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5" y="5400"/>
                    <a:ext cx="1006" cy="1016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文本框 4"/>
          <p:cNvSpPr txBox="1"/>
          <p:nvPr/>
        </p:nvSpPr>
        <p:spPr>
          <a:xfrm>
            <a:off x="3109595" y="22593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即</a:t>
            </a:r>
            <a:r>
              <a:rPr lang="en-US" altLang="zh-CN" sz="3200">
                <a:latin typeface="Cambria Math" panose="02040503050406030204" charset="0"/>
                <a:cs typeface="Cambria Math" panose="02040503050406030204" charset="0"/>
              </a:rPr>
              <a:t>O(n) -&gt; O(logn)</a:t>
            </a:r>
            <a:endParaRPr lang="en-US" altLang="zh-CN" sz="3200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0475" y="5323205"/>
            <a:ext cx="5300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tooltip="" action="ppaction://hlinkfile"/>
              </a:rPr>
              <a:t>https://zhuanlan.zhihu.com/p/637412358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预备知识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372235" y="1691005"/>
            <a:ext cx="9447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  </a:t>
            </a:r>
            <a:r>
              <a:rPr lang="zh-CN" altLang="en-US" sz="2000"/>
              <a:t>如何用尽可能少的砝码称量出 [0,31] 之间的所有重量？（只能在天平的一端放砝码</a:t>
            </a:r>
            <a:r>
              <a:rPr lang="en-US" altLang="zh-CN" sz="2000"/>
              <a:t>,</a:t>
            </a:r>
            <a:r>
              <a:rPr lang="zh-CN" altLang="en-US" sz="2000"/>
              <a:t>且砝码质量为</a:t>
            </a:r>
            <a:r>
              <a:rPr lang="zh-CN" altLang="en-US" sz="2000"/>
              <a:t>整数）</a:t>
            </a:r>
            <a:endParaRPr lang="zh-CN" altLang="en-US" sz="2000"/>
          </a:p>
        </p:txBody>
      </p:sp>
      <p:grpSp>
        <p:nvGrpSpPr>
          <p:cNvPr id="42" name="组合 41"/>
          <p:cNvGrpSpPr/>
          <p:nvPr/>
        </p:nvGrpSpPr>
        <p:grpSpPr>
          <a:xfrm>
            <a:off x="2789555" y="2876550"/>
            <a:ext cx="6136005" cy="1222375"/>
            <a:chOff x="4393" y="4530"/>
            <a:chExt cx="9663" cy="1925"/>
          </a:xfrm>
        </p:grpSpPr>
        <p:sp>
          <p:nvSpPr>
            <p:cNvPr id="7" name="矩形 6"/>
            <p:cNvSpPr/>
            <p:nvPr/>
          </p:nvSpPr>
          <p:spPr>
            <a:xfrm>
              <a:off x="4393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1"/>
              </p:custDataLst>
            </p:nvPr>
          </p:nvSpPr>
          <p:spPr>
            <a:xfrm>
              <a:off x="4937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5481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6025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6569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7113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7657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7"/>
              </p:custDataLst>
            </p:nvPr>
          </p:nvSpPr>
          <p:spPr>
            <a:xfrm>
              <a:off x="8201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8745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9289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9833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>
              <p:custDataLst>
                <p:tags r:id="rId11"/>
              </p:custDataLst>
            </p:nvPr>
          </p:nvSpPr>
          <p:spPr>
            <a:xfrm>
              <a:off x="10377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12"/>
              </p:custDataLst>
            </p:nvPr>
          </p:nvSpPr>
          <p:spPr>
            <a:xfrm>
              <a:off x="10921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3"/>
              </p:custDataLst>
            </p:nvPr>
          </p:nvSpPr>
          <p:spPr>
            <a:xfrm>
              <a:off x="11465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>
              <p:custDataLst>
                <p:tags r:id="rId14"/>
              </p:custDataLst>
            </p:nvPr>
          </p:nvSpPr>
          <p:spPr>
            <a:xfrm>
              <a:off x="12009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>
              <p:custDataLst>
                <p:tags r:id="rId15"/>
              </p:custDataLst>
            </p:nvPr>
          </p:nvSpPr>
          <p:spPr>
            <a:xfrm>
              <a:off x="12553" y="4530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16"/>
              </p:custDataLst>
            </p:nvPr>
          </p:nvSpPr>
          <p:spPr>
            <a:xfrm>
              <a:off x="4665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>
              <p:custDataLst>
                <p:tags r:id="rId17"/>
              </p:custDataLst>
            </p:nvPr>
          </p:nvSpPr>
          <p:spPr>
            <a:xfrm>
              <a:off x="5209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18"/>
              </p:custDataLst>
            </p:nvPr>
          </p:nvSpPr>
          <p:spPr>
            <a:xfrm>
              <a:off x="5753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19"/>
              </p:custDataLst>
            </p:nvPr>
          </p:nvSpPr>
          <p:spPr>
            <a:xfrm>
              <a:off x="6297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20"/>
              </p:custDataLst>
            </p:nvPr>
          </p:nvSpPr>
          <p:spPr>
            <a:xfrm>
              <a:off x="6841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>
              <p:custDataLst>
                <p:tags r:id="rId21"/>
              </p:custDataLst>
            </p:nvPr>
          </p:nvSpPr>
          <p:spPr>
            <a:xfrm>
              <a:off x="7385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22"/>
              </p:custDataLst>
            </p:nvPr>
          </p:nvSpPr>
          <p:spPr>
            <a:xfrm>
              <a:off x="7929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23"/>
              </p:custDataLst>
            </p:nvPr>
          </p:nvSpPr>
          <p:spPr>
            <a:xfrm>
              <a:off x="8473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24"/>
              </p:custDataLst>
            </p:nvPr>
          </p:nvSpPr>
          <p:spPr>
            <a:xfrm>
              <a:off x="9017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25"/>
              </p:custDataLst>
            </p:nvPr>
          </p:nvSpPr>
          <p:spPr>
            <a:xfrm>
              <a:off x="9561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26"/>
              </p:custDataLst>
            </p:nvPr>
          </p:nvSpPr>
          <p:spPr>
            <a:xfrm>
              <a:off x="10105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27"/>
              </p:custDataLst>
            </p:nvPr>
          </p:nvSpPr>
          <p:spPr>
            <a:xfrm>
              <a:off x="10649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28"/>
              </p:custDataLst>
            </p:nvPr>
          </p:nvSpPr>
          <p:spPr>
            <a:xfrm>
              <a:off x="11193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29"/>
              </p:custDataLst>
            </p:nvPr>
          </p:nvSpPr>
          <p:spPr>
            <a:xfrm>
              <a:off x="11737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>
              <p:custDataLst>
                <p:tags r:id="rId30"/>
              </p:custDataLst>
            </p:nvPr>
          </p:nvSpPr>
          <p:spPr>
            <a:xfrm>
              <a:off x="12281" y="5147"/>
              <a:ext cx="417" cy="417"/>
            </a:xfrm>
            <a:prstGeom prst="rect">
              <a:avLst/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56" y="5875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 x 31?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预备知识</a:t>
            </a:r>
            <a:endParaRPr lang="zh-CN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72235" y="1691005"/>
                <a:ext cx="944753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         </a:t>
                </a:r>
                <a:r>
                  <a:rPr lang="zh-CN" altLang="en-US" sz="2000"/>
                  <a:t>要想表示</a:t>
                </a:r>
                <a:r>
                  <a:rPr lang="en-US" altLang="zh-CN" sz="2000"/>
                  <a:t> [1, n] </a:t>
                </a:r>
                <a:r>
                  <a:rPr lang="zh-CN" altLang="en-US" sz="2000"/>
                  <a:t>范围内的数，</a:t>
                </a:r>
                <a:r>
                  <a:rPr lang="zh-CN" altLang="en-US" sz="2000"/>
                  <a:t>通常只需要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时间的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预处理。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235" y="1691005"/>
                <a:ext cx="9447530" cy="398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图表 2"/>
          <p:cNvGraphicFramePr/>
          <p:nvPr/>
        </p:nvGraphicFramePr>
        <p:xfrm>
          <a:off x="2367280" y="219837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所以倍增是</a:t>
            </a:r>
            <a:r>
              <a:rPr lang="zh-CN" altLang="en-US" sz="3600"/>
              <a:t>什么？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510665" y="1691005"/>
            <a:ext cx="9139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从字面意思上就是成倍地增长。在进行递推时，如果状态空间很大导致线性递推无法满足时间复杂度和空间复杂度，那么就可以通过</a:t>
            </a:r>
            <a:r>
              <a:rPr lang="en-US" altLang="zh-CN"/>
              <a:t>“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任意整数可以表示成若干个</a:t>
            </a:r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的次幂项的和</a:t>
            </a:r>
            <a:r>
              <a:rPr lang="en-US" altLang="zh-CN"/>
              <a:t>”</a:t>
            </a:r>
            <a:r>
              <a:rPr lang="zh-CN" altLang="en-US"/>
              <a:t>这一性质来求出相应的</a:t>
            </a:r>
            <a:r>
              <a:rPr lang="zh-CN" altLang="en-US"/>
              <a:t>结果。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76170" y="2859405"/>
            <a:ext cx="7439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解题思路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624965" y="1455420"/>
            <a:ext cx="9147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对于以上题目，我们首先明确我们要求的其实只是一个数，即跳到第</a:t>
            </a:r>
            <a:r>
              <a:rPr lang="en-US" altLang="zh-CN"/>
              <a:t> m </a:t>
            </a:r>
            <a:r>
              <a:rPr lang="zh-CN" altLang="en-US"/>
              <a:t>的位置时，此时的</a:t>
            </a:r>
            <a:r>
              <a:rPr lang="zh-CN" altLang="en-US"/>
              <a:t>结果。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883410" y="2636520"/>
            <a:ext cx="7623810" cy="582930"/>
            <a:chOff x="2966" y="4152"/>
            <a:chExt cx="12006" cy="918"/>
          </a:xfrm>
        </p:grpSpPr>
        <p:sp>
          <p:nvSpPr>
            <p:cNvPr id="5" name="圆角矩形 4"/>
            <p:cNvSpPr/>
            <p:nvPr/>
          </p:nvSpPr>
          <p:spPr>
            <a:xfrm>
              <a:off x="4176" y="4152"/>
              <a:ext cx="1627" cy="890"/>
            </a:xfrm>
            <a:prstGeom prst="roundRect">
              <a:avLst/>
            </a:prstGeom>
          </p:spPr>
          <p:style>
            <a:lnRef idx="2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m-2</a:t>
              </a:r>
              <a:endParaRPr lang="en-US" altLang="zh-CN"/>
            </a:p>
          </p:txBody>
        </p:sp>
        <p:sp>
          <p:nvSpPr>
            <p:cNvPr id="6" name="圆角矩形 5"/>
            <p:cNvSpPr/>
            <p:nvPr>
              <p:custDataLst>
                <p:tags r:id="rId1"/>
              </p:custDataLst>
            </p:nvPr>
          </p:nvSpPr>
          <p:spPr>
            <a:xfrm>
              <a:off x="6128" y="4152"/>
              <a:ext cx="1627" cy="890"/>
            </a:xfrm>
            <a:prstGeom prst="roundRect">
              <a:avLst/>
            </a:prstGeom>
          </p:spPr>
          <p:style>
            <a:lnRef idx="2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m-1</a:t>
              </a:r>
              <a:endParaRPr lang="en-US" altLang="zh-CN"/>
            </a:p>
          </p:txBody>
        </p:sp>
        <p:sp>
          <p:nvSpPr>
            <p:cNvPr id="7" name="圆角矩形 6"/>
            <p:cNvSpPr/>
            <p:nvPr>
              <p:custDataLst>
                <p:tags r:id="rId2"/>
              </p:custDataLst>
            </p:nvPr>
          </p:nvSpPr>
          <p:spPr>
            <a:xfrm>
              <a:off x="8080" y="4152"/>
              <a:ext cx="1627" cy="890"/>
            </a:xfrm>
            <a:prstGeom prst="roundRect">
              <a:avLst/>
            </a:prstGeom>
          </p:spPr>
          <p:style>
            <a:lnRef idx="2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</a:t>
              </a:r>
              <a:endParaRPr lang="en-US" altLang="zh-CN"/>
            </a:p>
          </p:txBody>
        </p:sp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10032" y="4152"/>
              <a:ext cx="1627" cy="890"/>
            </a:xfrm>
            <a:prstGeom prst="roundRect">
              <a:avLst/>
            </a:prstGeom>
          </p:spPr>
          <p:style>
            <a:lnRef idx="2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m+1</a:t>
              </a:r>
              <a:endParaRPr lang="en-US" altLang="zh-CN"/>
            </a:p>
          </p:txBody>
        </p:sp>
        <p:sp>
          <p:nvSpPr>
            <p:cNvPr id="9" name="圆角矩形 8"/>
            <p:cNvSpPr/>
            <p:nvPr>
              <p:custDataLst>
                <p:tags r:id="rId4"/>
              </p:custDataLst>
            </p:nvPr>
          </p:nvSpPr>
          <p:spPr>
            <a:xfrm>
              <a:off x="11984" y="4152"/>
              <a:ext cx="1627" cy="890"/>
            </a:xfrm>
            <a:prstGeom prst="roundRect">
              <a:avLst/>
            </a:prstGeom>
          </p:spPr>
          <p:style>
            <a:lnRef idx="2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m+2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66" y="4152"/>
              <a:ext cx="88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/>
                <a:t>···</a:t>
              </a:r>
              <a:endParaRPr lang="en-US" altLang="zh-CN" sz="32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936" y="4152"/>
              <a:ext cx="1036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200">
                  <a:sym typeface="+mn-ea"/>
                </a:rPr>
                <a:t>···</a:t>
              </a:r>
              <a:endParaRPr lang="en-US" altLang="zh-CN" sz="3200"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51760" y="3903980"/>
            <a:ext cx="5436870" cy="1535430"/>
            <a:chOff x="4176" y="5886"/>
            <a:chExt cx="8562" cy="24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176" y="5886"/>
                  <a:ext cx="3010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𝑔𝑜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" y="5886"/>
                  <a:ext cx="3010" cy="58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76" y="6807"/>
                  <a:ext cx="5680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𝑔𝑜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𝑔𝑜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𝑔𝑜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 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" y="6807"/>
                  <a:ext cx="5680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176" y="7724"/>
                  <a:ext cx="8563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𝑠𝑢𝑚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𝑔𝑜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" y="7724"/>
                  <a:ext cx="8563" cy="58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ST</a:t>
            </a:r>
            <a:r>
              <a:rPr lang="zh-CN" altLang="en-US" sz="3600"/>
              <a:t>表</a:t>
            </a:r>
            <a:r>
              <a:rPr lang="en-US" altLang="zh-CN" sz="3600"/>
              <a:t>(Sparse Table)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38200" y="5790565"/>
            <a:ext cx="2285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26E5"/>
                      <wpsdc:folHlinkClr xmlns:wpsdc="http://www.wps.cn/officeDocument/2017/drawingmlCustomData" val="7E1FAD"/>
                      <wpsdc:hlinkUnderline xmlns:wpsdc="http://www.wps.cn/officeDocument/2017/drawingmlCustomData" val="0"/>
                    </a:ext>
                  </a:extLst>
                </a:hlinkClick>
              </a:rPr>
              <a:t>P3865 【模板】ST 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76070" y="1691005"/>
            <a:ext cx="904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又称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稀疏表</a:t>
            </a:r>
            <a:r>
              <a:rPr lang="zh-CN" altLang="en-US"/>
              <a:t>，是一种数据结构。常用于解决</a:t>
            </a:r>
            <a:r>
              <a:rPr lang="zh-CN" altLang="en-US" b="1"/>
              <a:t>可重复贡献问题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6070" y="2113280"/>
            <a:ext cx="905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可重复贡献问题，又称为</a:t>
            </a:r>
            <a:r>
              <a:rPr lang="en-US" altLang="zh-CN"/>
              <a:t>RMQ(</a:t>
            </a:r>
            <a:r>
              <a:rPr lang="zh-CN" altLang="en-US"/>
              <a:t>Range Maximum/Minimum Query</a:t>
            </a:r>
            <a:r>
              <a:rPr lang="en-US" altLang="zh-CN"/>
              <a:t>)</a:t>
            </a:r>
            <a:r>
              <a:rPr lang="zh-CN" altLang="en-US"/>
              <a:t>，即求区间最大</a:t>
            </a:r>
            <a:r>
              <a:rPr lang="en-US" altLang="zh-CN"/>
              <a:t>/</a:t>
            </a:r>
            <a:r>
              <a:rPr lang="zh-CN" altLang="en-US"/>
              <a:t>最小值。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1985010" y="2868295"/>
            <a:ext cx="7623810" cy="2410460"/>
            <a:chOff x="3125" y="4911"/>
            <a:chExt cx="12006" cy="3796"/>
          </a:xfrm>
        </p:grpSpPr>
        <p:grpSp>
          <p:nvGrpSpPr>
            <p:cNvPr id="30" name="组合 29"/>
            <p:cNvGrpSpPr/>
            <p:nvPr/>
          </p:nvGrpSpPr>
          <p:grpSpPr>
            <a:xfrm>
              <a:off x="3125" y="4911"/>
              <a:ext cx="12007" cy="2858"/>
              <a:chOff x="3123" y="4925"/>
              <a:chExt cx="12007" cy="2858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3132" y="6909"/>
                <a:ext cx="11999" cy="874"/>
                <a:chOff x="3132" y="6909"/>
                <a:chExt cx="11999" cy="874"/>
              </a:xfrm>
            </p:grpSpPr>
            <p:sp>
              <p:nvSpPr>
                <p:cNvPr id="10" name="圆角矩形 9"/>
                <p:cNvSpPr/>
                <p:nvPr/>
              </p:nvSpPr>
              <p:spPr>
                <a:xfrm>
                  <a:off x="3132" y="6909"/>
                  <a:ext cx="1325" cy="874"/>
                </a:xfrm>
                <a:prstGeom prst="roundRect">
                  <a:avLst/>
                </a:prstGeom>
              </p:spPr>
              <p:style>
                <a:lnRef idx="2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" name="圆角矩形 10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4657" y="6909"/>
                  <a:ext cx="1325" cy="874"/>
                </a:xfrm>
                <a:prstGeom prst="roundRect">
                  <a:avLst/>
                </a:prstGeom>
              </p:spPr>
              <p:style>
                <a:lnRef idx="2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13</a:t>
                  </a:r>
                  <a:endParaRPr lang="en-US" altLang="zh-CN"/>
                </a:p>
              </p:txBody>
            </p:sp>
            <p:sp>
              <p:nvSpPr>
                <p:cNvPr id="12" name="圆角矩形 1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182" y="6909"/>
                  <a:ext cx="1325" cy="874"/>
                </a:xfrm>
                <a:prstGeom prst="roundRect">
                  <a:avLst/>
                </a:prstGeom>
              </p:spPr>
              <p:style>
                <a:lnRef idx="2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14</a:t>
                  </a:r>
                  <a:endParaRPr lang="en-US" altLang="zh-CN"/>
                </a:p>
              </p:txBody>
            </p:sp>
            <p:sp>
              <p:nvSpPr>
                <p:cNvPr id="13" name="圆角矩形 12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7707" y="6909"/>
                  <a:ext cx="1325" cy="874"/>
                </a:xfrm>
                <a:prstGeom prst="roundRect">
                  <a:avLst/>
                </a:prstGeom>
              </p:spPr>
              <p:style>
                <a:lnRef idx="2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4" name="圆角矩形 1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232" y="6909"/>
                  <a:ext cx="1325" cy="874"/>
                </a:xfrm>
                <a:prstGeom prst="roundRect">
                  <a:avLst/>
                </a:prstGeom>
              </p:spPr>
              <p:style>
                <a:lnRef idx="2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13</a:t>
                  </a:r>
                  <a:endParaRPr lang="en-US" altLang="zh-CN"/>
                </a:p>
              </p:txBody>
            </p:sp>
            <p:sp>
              <p:nvSpPr>
                <p:cNvPr id="15" name="圆角矩形 1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757" y="6909"/>
                  <a:ext cx="1325" cy="874"/>
                </a:xfrm>
                <a:prstGeom prst="roundRect">
                  <a:avLst/>
                </a:prstGeom>
              </p:spPr>
              <p:style>
                <a:lnRef idx="2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6" name="圆角矩形 15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2282" y="6909"/>
                  <a:ext cx="1325" cy="874"/>
                </a:xfrm>
                <a:prstGeom prst="roundRect">
                  <a:avLst/>
                </a:prstGeom>
              </p:spPr>
              <p:style>
                <a:lnRef idx="2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7" name="圆角矩形 1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3807" y="6909"/>
                  <a:ext cx="1325" cy="874"/>
                </a:xfrm>
                <a:prstGeom prst="roundRect">
                  <a:avLst/>
                </a:prstGeom>
              </p:spPr>
              <p:style>
                <a:lnRef idx="2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</p:grpSp>
          <p:sp>
            <p:nvSpPr>
              <p:cNvPr id="21" name="右中括号 20"/>
              <p:cNvSpPr/>
              <p:nvPr/>
            </p:nvSpPr>
            <p:spPr>
              <a:xfrm rot="16200000">
                <a:off x="3730" y="6087"/>
                <a:ext cx="120" cy="1333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124" y="6180"/>
                    <a:ext cx="1461" cy="48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zh-CN" sz="1400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4" y="6180"/>
                    <a:ext cx="1461" cy="483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右中括号 23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4472" y="4831"/>
                <a:ext cx="153" cy="2850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3791" y="5781"/>
                    <a:ext cx="1517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13</m:t>
                          </m:r>
                        </m:oMath>
                      </m:oMathPara>
                    </a14:m>
                    <a:endParaRPr lang="en-US" altLang="zh-CN" sz="1400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1" y="5781"/>
                    <a:ext cx="1517" cy="483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右中括号 25"/>
              <p:cNvSpPr/>
              <p:nvPr>
                <p:custDataLst>
                  <p:tags r:id="rId12"/>
                </p:custDataLst>
              </p:nvPr>
            </p:nvSpPr>
            <p:spPr>
              <a:xfrm rot="16200000">
                <a:off x="5244" y="3669"/>
                <a:ext cx="153" cy="4377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585" y="5336"/>
                    <a:ext cx="1595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14</m:t>
                          </m:r>
                        </m:oMath>
                      </m:oMathPara>
                    </a14:m>
                    <a:endParaRPr lang="en-US" altLang="zh-CN" sz="1400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5" y="5336"/>
                    <a:ext cx="1595" cy="483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右中括号 27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6006" y="2508"/>
                <a:ext cx="152" cy="5900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134" y="4925"/>
                    <a:ext cx="1895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14</m:t>
                          </m:r>
                        </m:oMath>
                      </m:oMathPara>
                    </a14:m>
                    <a:endParaRPr lang="en-US" altLang="zh-CN" sz="1400" i="1"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4" y="4925"/>
                    <a:ext cx="1895" cy="483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文本框 30"/>
            <p:cNvSpPr txBox="1"/>
            <p:nvPr/>
          </p:nvSpPr>
          <p:spPr>
            <a:xfrm>
              <a:off x="8146" y="8225"/>
              <a:ext cx="213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</a:rPr>
                <a:t>求区间最大值</a:t>
              </a:r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1785" y="2766060"/>
            <a:ext cx="1203325" cy="1325880"/>
          </a:xfrm>
        </p:spPr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commondata" val="eyJoZGlkIjoiNTAxMDI5ZWUzYTZlMjliNjY4NTA2NjhjOTg1YWE4NjU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华文中宋</vt:lpstr>
      <vt:lpstr>MS Mincho</vt:lpstr>
      <vt:lpstr>隶书</vt:lpstr>
      <vt:lpstr>WPS</vt:lpstr>
      <vt:lpstr>12.16</vt:lpstr>
      <vt:lpstr>倍增（binary lifting）</vt:lpstr>
      <vt:lpstr>PowerPoint 演示文稿</vt:lpstr>
      <vt:lpstr>预备知识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JanYfans</dc:creator>
  <cp:lastModifiedBy>WPS_1669208712</cp:lastModifiedBy>
  <cp:revision>7</cp:revision>
  <dcterms:created xsi:type="dcterms:W3CDTF">2023-08-09T12:44:00Z</dcterms:created>
  <dcterms:modified xsi:type="dcterms:W3CDTF">2023-12-23T09:46:50Z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