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85" r:id="rId6"/>
    <p:sldId id="294" r:id="rId7"/>
    <p:sldId id="278" r:id="rId8"/>
    <p:sldId id="295" r:id="rId9"/>
    <p:sldId id="287" r:id="rId10"/>
    <p:sldId id="261" r:id="rId11"/>
    <p:sldId id="296" r:id="rId12"/>
    <p:sldId id="288" r:id="rId13"/>
    <p:sldId id="289" r:id="rId14"/>
    <p:sldId id="297" r:id="rId15"/>
    <p:sldId id="300" r:id="rId16"/>
    <p:sldId id="301" r:id="rId17"/>
    <p:sldId id="302" r:id="rId18"/>
    <p:sldId id="281" r:id="rId19"/>
    <p:sldId id="264" r:id="rId20"/>
    <p:sldId id="283"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9C2"/>
    <a:srgbClr val="A5A5A5"/>
    <a:srgbClr val="BEB9AA"/>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B9327E-25B4-49E5-A25C-84AF5EE32D6B}" v="35" dt="2023-07-26T23:22:13.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11" autoAdjust="0"/>
    <p:restoredTop sz="93595" autoAdjust="0"/>
  </p:normalViewPr>
  <p:slideViewPr>
    <p:cSldViewPr snapToGrid="0">
      <p:cViewPr varScale="1">
        <p:scale>
          <a:sx n="84" d="100"/>
          <a:sy n="84" d="100"/>
        </p:scale>
        <p:origin x="101" y="514"/>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7/27/2023</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7/27/2023</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7/27/2023</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7/27/2023</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7/27/2023</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7/27/2023</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7/27/2023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7/27/2023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7/27/2023</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7/27/2023</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7/27/2023</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7/27/2023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p15:clr>
            <a:srgbClr val="F26B43"/>
          </p15:clr>
        </p15:guide>
        <p15:guide id="2" pos="1176">
          <p15:clr>
            <a:srgbClr val="F26B43"/>
          </p15:clr>
        </p15:guide>
        <p15:guide id="3" pos="1296">
          <p15:clr>
            <a:srgbClr val="F26B43"/>
          </p15:clr>
        </p15:guide>
        <p15:guide id="4" pos="1824">
          <p15:clr>
            <a:srgbClr val="F26B43"/>
          </p15:clr>
        </p15:guide>
        <p15:guide id="5" pos="1944">
          <p15:clr>
            <a:srgbClr val="F26B43"/>
          </p15:clr>
        </p15:guide>
        <p15:guide id="6" pos="2472">
          <p15:clr>
            <a:srgbClr val="F26B43"/>
          </p15:clr>
        </p15:guide>
        <p15:guide id="7" pos="2592">
          <p15:clr>
            <a:srgbClr val="F26B43"/>
          </p15:clr>
        </p15:guide>
        <p15:guide id="8" pos="3120">
          <p15:clr>
            <a:srgbClr val="F26B43"/>
          </p15:clr>
        </p15:guide>
        <p15:guide id="9" pos="3240">
          <p15:clr>
            <a:srgbClr val="F26B43"/>
          </p15:clr>
        </p15:guide>
        <p15:guide id="10" pos="3792">
          <p15:clr>
            <a:srgbClr val="F26B43"/>
          </p15:clr>
        </p15:guide>
        <p15:guide id="11" pos="3912">
          <p15:clr>
            <a:srgbClr val="F26B43"/>
          </p15:clr>
        </p15:guide>
        <p15:guide id="12" pos="4416">
          <p15:clr>
            <a:srgbClr val="F26B43"/>
          </p15:clr>
        </p15:guide>
        <p15:guide id="13" pos="4560">
          <p15:clr>
            <a:srgbClr val="F26B43"/>
          </p15:clr>
        </p15:guide>
        <p15:guide id="14" pos="5088">
          <p15:clr>
            <a:srgbClr val="F26B43"/>
          </p15:clr>
        </p15:guide>
        <p15:guide id="15" pos="5208">
          <p15:clr>
            <a:srgbClr val="F26B43"/>
          </p15:clr>
        </p15:guide>
        <p15:guide id="16" pos="5736">
          <p15:clr>
            <a:srgbClr val="F26B43"/>
          </p15:clr>
        </p15:guide>
        <p15:guide id="17" pos="5856">
          <p15:clr>
            <a:srgbClr val="F26B43"/>
          </p15:clr>
        </p15:guide>
        <p15:guide id="18" pos="6384">
          <p15:clr>
            <a:srgbClr val="F26B43"/>
          </p15:clr>
        </p15:guide>
        <p15:guide id="19" pos="6504">
          <p15:clr>
            <a:srgbClr val="F26B43"/>
          </p15:clr>
        </p15:guide>
        <p15:guide id="20" pos="7032">
          <p15:clr>
            <a:srgbClr val="F26B43"/>
          </p15:clr>
        </p15:guide>
        <p15:guide id="21" orient="horz" pos="288">
          <p15:clr>
            <a:srgbClr val="F26B43"/>
          </p15:clr>
        </p15:guide>
        <p15:guide id="22" orient="horz" pos="1128">
          <p15:clr>
            <a:srgbClr val="F26B43"/>
          </p15:clr>
        </p15:guide>
        <p15:guide id="23" orient="horz" pos="1248">
          <p15:clr>
            <a:srgbClr val="F26B43"/>
          </p15:clr>
        </p15:guide>
        <p15:guide id="24" orient="horz" pos="2088">
          <p15:clr>
            <a:srgbClr val="F26B43"/>
          </p15:clr>
        </p15:guide>
        <p15:guide id="25" orient="horz" pos="2232">
          <p15:clr>
            <a:srgbClr val="F26B43"/>
          </p15:clr>
        </p15:guide>
        <p15:guide id="26" orient="horz" pos="3048">
          <p15:clr>
            <a:srgbClr val="F26B43"/>
          </p15:clr>
        </p15:guide>
        <p15:guide id="27" orient="horz" pos="3192">
          <p15:clr>
            <a:srgbClr val="F26B43"/>
          </p15:clr>
        </p15:guide>
        <p15:guide id="28" orient="horz" pos="4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8.xm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p:txBody>
          <a:bodyPr>
            <a:normAutofit fontScale="90000"/>
          </a:bodyPr>
          <a:lstStyle/>
          <a:p>
            <a:r>
              <a:rPr lang="en-US" sz="4000" dirty="0"/>
              <a:t>Student attendance system using QR code and MAC address</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028700" y="5078186"/>
            <a:ext cx="3222058" cy="1313469"/>
          </a:xfrm>
        </p:spPr>
        <p:txBody>
          <a:bodyPr/>
          <a:lstStyle/>
          <a:p>
            <a:r>
              <a:rPr lang="en-US" dirty="0"/>
              <a:t>Jana Massadeh 2019980056</a:t>
            </a:r>
          </a:p>
          <a:p>
            <a:r>
              <a:rPr lang="en-US" dirty="0"/>
              <a:t>Dana Mustafa 2018980153</a:t>
            </a:r>
          </a:p>
          <a:p>
            <a:pPr algn="ctr"/>
            <a:r>
              <a:rPr lang="en-US" dirty="0"/>
              <a:t>Prof Amin Alqudah</a:t>
            </a:r>
          </a:p>
          <a:p>
            <a:endParaRPr lang="en-US" dirty="0"/>
          </a:p>
        </p:txBody>
      </p:sp>
      <p:pic>
        <p:nvPicPr>
          <p:cNvPr id="3" name="Picture 2" descr="A qr code with red and grey squares&#10;&#10;Description automatically generated">
            <a:extLst>
              <a:ext uri="{FF2B5EF4-FFF2-40B4-BE49-F238E27FC236}">
                <a16:creationId xmlns:a16="http://schemas.microsoft.com/office/drawing/2014/main" id="{05AC6784-F2CE-2E6A-81DF-EFD6B801E270}"/>
              </a:ext>
            </a:extLst>
          </p:cNvPr>
          <p:cNvPicPr>
            <a:picLocks noChangeAspect="1"/>
          </p:cNvPicPr>
          <p:nvPr/>
        </p:nvPicPr>
        <p:blipFill>
          <a:blip r:embed="rId3"/>
          <a:stretch>
            <a:fillRect/>
          </a:stretch>
        </p:blipFill>
        <p:spPr>
          <a:xfrm>
            <a:off x="7247736" y="876299"/>
            <a:ext cx="4409190" cy="440919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E45DD3F5-58BA-A48B-509B-F0E6E7C90933}"/>
              </a:ext>
            </a:extLst>
          </p:cNvPr>
          <p:cNvSpPr>
            <a:spLocks noGrp="1"/>
          </p:cNvSpPr>
          <p:nvPr>
            <p:ph type="dt" sz="half" idx="2"/>
          </p:nvPr>
        </p:nvSpPr>
        <p:spPr/>
        <p:txBody>
          <a:bodyPr/>
          <a:lstStyle/>
          <a:p>
            <a:fld id="{AAD2DF6D-B715-4785-8DEA-9165C638CF44}" type="datetime1">
              <a:rPr lang="en-US" smtClean="0"/>
              <a:t>7/27/2023</a:t>
            </a:fld>
            <a:endParaRPr lang="en-US" dirty="0"/>
          </a:p>
        </p:txBody>
      </p:sp>
      <p:sp>
        <p:nvSpPr>
          <p:cNvPr id="9" name="Slide Number Placeholder 8">
            <a:extLst>
              <a:ext uri="{FF2B5EF4-FFF2-40B4-BE49-F238E27FC236}">
                <a16:creationId xmlns:a16="http://schemas.microsoft.com/office/drawing/2014/main" id="{948F4F6C-4244-97D5-EA0D-F33F11E3464A}"/>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29" name="TextBox 28">
            <a:extLst>
              <a:ext uri="{FF2B5EF4-FFF2-40B4-BE49-F238E27FC236}">
                <a16:creationId xmlns:a16="http://schemas.microsoft.com/office/drawing/2014/main" id="{EDB73C84-375D-8612-E8D2-9E4FD115B38F}"/>
              </a:ext>
            </a:extLst>
          </p:cNvPr>
          <p:cNvSpPr txBox="1"/>
          <p:nvPr/>
        </p:nvSpPr>
        <p:spPr>
          <a:xfrm>
            <a:off x="1768839" y="1972454"/>
            <a:ext cx="1528997" cy="590864"/>
          </a:xfrm>
          <a:prstGeom prst="rect">
            <a:avLst/>
          </a:prstGeom>
          <a:noFill/>
        </p:spPr>
        <p:txBody>
          <a:bodyPr wrap="square" rtlCol="0">
            <a:spAutoFit/>
          </a:bodyPr>
          <a:lstStyle/>
          <a:p>
            <a:endParaRPr lang="en-JO" dirty="0"/>
          </a:p>
        </p:txBody>
      </p:sp>
      <p:sp>
        <p:nvSpPr>
          <p:cNvPr id="30" name="TextBox 29">
            <a:extLst>
              <a:ext uri="{FF2B5EF4-FFF2-40B4-BE49-F238E27FC236}">
                <a16:creationId xmlns:a16="http://schemas.microsoft.com/office/drawing/2014/main" id="{694E5924-DE5A-96FC-83F5-86DF7E19C388}"/>
              </a:ext>
            </a:extLst>
          </p:cNvPr>
          <p:cNvSpPr txBox="1"/>
          <p:nvPr/>
        </p:nvSpPr>
        <p:spPr>
          <a:xfrm>
            <a:off x="1133816" y="1789826"/>
            <a:ext cx="5172788" cy="967124"/>
          </a:xfrm>
          <a:prstGeom prst="rect">
            <a:avLst/>
          </a:prstGeom>
          <a:noFill/>
        </p:spPr>
        <p:txBody>
          <a:bodyPr wrap="square" rtlCol="0">
            <a:spAutoFit/>
          </a:bodyPr>
          <a:lstStyle/>
          <a:p>
            <a:pPr marL="799200" lvl="1" indent="-342900">
              <a:lnSpc>
                <a:spcPct val="150000"/>
              </a:lnSpc>
              <a:buFont typeface="Wingdings" pitchFamily="2" charset="2"/>
              <a:buChar char="Ø"/>
            </a:pPr>
            <a:r>
              <a:rPr lang="en-GB" sz="2000" dirty="0">
                <a:solidFill>
                  <a:schemeClr val="accent2">
                    <a:lumMod val="50000"/>
                  </a:schemeClr>
                </a:solidFill>
                <a:cs typeface="Times New Roman" panose="02020603050405020304" pitchFamily="18" charset="0"/>
              </a:rPr>
              <a:t>Authentication</a:t>
            </a:r>
          </a:p>
          <a:p>
            <a:pPr marL="817200" lvl="1" indent="-342900" algn="just">
              <a:lnSpc>
                <a:spcPct val="150000"/>
              </a:lnSpc>
              <a:buFont typeface="Arial" panose="020B0604020202020204" pitchFamily="34" charset="0"/>
              <a:buChar char="•"/>
            </a:pPr>
            <a:r>
              <a:rPr lang="en-GB" sz="2000" dirty="0">
                <a:solidFill>
                  <a:schemeClr val="accent2">
                    <a:lumMod val="50000"/>
                  </a:schemeClr>
                </a:solidFill>
                <a:cs typeface="Times New Roman" panose="02020603050405020304" pitchFamily="18" charset="0"/>
              </a:rPr>
              <a:t>Login</a:t>
            </a:r>
          </a:p>
        </p:txBody>
      </p:sp>
      <p:pic>
        <p:nvPicPr>
          <p:cNvPr id="5" name="Picture 4" descr="A screenshot of a login screen&#10;&#10;Description automatically generated">
            <a:extLst>
              <a:ext uri="{FF2B5EF4-FFF2-40B4-BE49-F238E27FC236}">
                <a16:creationId xmlns:a16="http://schemas.microsoft.com/office/drawing/2014/main" id="{0AEF12DB-BC7B-41CC-02C3-E62CED1879F0}"/>
              </a:ext>
            </a:extLst>
          </p:cNvPr>
          <p:cNvPicPr>
            <a:picLocks noChangeAspect="1"/>
          </p:cNvPicPr>
          <p:nvPr/>
        </p:nvPicPr>
        <p:blipFill>
          <a:blip r:embed="rId2"/>
          <a:stretch>
            <a:fillRect/>
          </a:stretch>
        </p:blipFill>
        <p:spPr>
          <a:xfrm>
            <a:off x="6561368" y="1653032"/>
            <a:ext cx="4496816" cy="4530627"/>
          </a:xfrm>
          <a:prstGeom prst="rect">
            <a:avLst/>
          </a:prstGeom>
        </p:spPr>
      </p:pic>
      <p:sp>
        <p:nvSpPr>
          <p:cNvPr id="14" name="TextBox 13">
            <a:extLst>
              <a:ext uri="{FF2B5EF4-FFF2-40B4-BE49-F238E27FC236}">
                <a16:creationId xmlns:a16="http://schemas.microsoft.com/office/drawing/2014/main" id="{58FC9C29-C931-A9A2-A421-3EEB43AD25C7}"/>
              </a:ext>
            </a:extLst>
          </p:cNvPr>
          <p:cNvSpPr txBox="1"/>
          <p:nvPr/>
        </p:nvSpPr>
        <p:spPr>
          <a:xfrm>
            <a:off x="3207806" y="407557"/>
            <a:ext cx="6094476" cy="769441"/>
          </a:xfrm>
          <a:prstGeom prst="rect">
            <a:avLst/>
          </a:prstGeom>
          <a:noFill/>
        </p:spPr>
        <p:txBody>
          <a:bodyPr wrap="square">
            <a:spAutoFit/>
          </a:bodyPr>
          <a:lstStyle/>
          <a:p>
            <a:r>
              <a:rPr kumimoji="0" lang="en-US" sz="4400" b="0" i="0" u="none" strike="noStrike" kern="1200" cap="none" spc="0" normalizeH="0" baseline="0" noProof="0" dirty="0">
                <a:ln>
                  <a:noFill/>
                </a:ln>
                <a:solidFill>
                  <a:srgbClr val="C0C9C2">
                    <a:lumMod val="50000"/>
                  </a:srgbClr>
                </a:solidFill>
                <a:effectLst/>
                <a:uLnTx/>
                <a:uFillTx/>
                <a:latin typeface="Biome Light"/>
                <a:ea typeface="+mn-ea"/>
                <a:cs typeface="+mn-cs"/>
              </a:rPr>
              <a:t>Implementation</a:t>
            </a:r>
            <a:endParaRPr lang="en-US" dirty="0"/>
          </a:p>
        </p:txBody>
      </p:sp>
    </p:spTree>
    <p:extLst>
      <p:ext uri="{BB962C8B-B14F-4D97-AF65-F5344CB8AC3E}">
        <p14:creationId xmlns:p14="http://schemas.microsoft.com/office/powerpoint/2010/main" val="39291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C46DE1B8-3EB4-C1C7-B364-1C772F1AD75D}"/>
              </a:ext>
            </a:extLst>
          </p:cNvPr>
          <p:cNvSpPr>
            <a:spLocks noGrp="1"/>
          </p:cNvSpPr>
          <p:nvPr>
            <p:ph type="dt" sz="half" idx="2"/>
          </p:nvPr>
        </p:nvSpPr>
        <p:spPr/>
        <p:txBody>
          <a:bodyPr/>
          <a:lstStyle/>
          <a:p>
            <a:fld id="{AAD2DF6D-B715-4785-8DEA-9165C638CF44}" type="datetime1">
              <a:rPr lang="en-US" smtClean="0"/>
              <a:t>7/27/2023</a:t>
            </a:fld>
            <a:endParaRPr lang="en-US" dirty="0"/>
          </a:p>
        </p:txBody>
      </p:sp>
      <p:sp>
        <p:nvSpPr>
          <p:cNvPr id="9" name="Slide Number Placeholder 8">
            <a:extLst>
              <a:ext uri="{FF2B5EF4-FFF2-40B4-BE49-F238E27FC236}">
                <a16:creationId xmlns:a16="http://schemas.microsoft.com/office/drawing/2014/main" id="{0C7E7C7C-5FFE-E496-A6C6-CFCC62F016D9}"/>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16" name="TextBox 15">
            <a:extLst>
              <a:ext uri="{FF2B5EF4-FFF2-40B4-BE49-F238E27FC236}">
                <a16:creationId xmlns:a16="http://schemas.microsoft.com/office/drawing/2014/main" id="{72D48D90-AF84-1F2C-6761-CABBD626A6DA}"/>
              </a:ext>
            </a:extLst>
          </p:cNvPr>
          <p:cNvSpPr txBox="1"/>
          <p:nvPr/>
        </p:nvSpPr>
        <p:spPr>
          <a:xfrm>
            <a:off x="1158772" y="2228671"/>
            <a:ext cx="3435556" cy="1200329"/>
          </a:xfrm>
          <a:prstGeom prst="rect">
            <a:avLst/>
          </a:prstGeom>
          <a:noFill/>
        </p:spPr>
        <p:txBody>
          <a:bodyPr wrap="none" rtlCol="0">
            <a:spAutoFit/>
          </a:bodyPr>
          <a:lstStyle/>
          <a:p>
            <a:pPr marL="799200" lvl="1" indent="-342900">
              <a:lnSpc>
                <a:spcPct val="150000"/>
              </a:lnSpc>
              <a:buFont typeface="Wingdings" pitchFamily="2" charset="2"/>
              <a:buChar char="Ø"/>
            </a:pPr>
            <a:r>
              <a:rPr lang="en-GB" sz="1800" dirty="0">
                <a:solidFill>
                  <a:schemeClr val="accent2">
                    <a:lumMod val="50000"/>
                  </a:schemeClr>
                </a:solidFill>
                <a:cs typeface="Times New Roman" panose="02020603050405020304" pitchFamily="18" charset="0"/>
              </a:rPr>
              <a:t>Authentication</a:t>
            </a:r>
          </a:p>
          <a:p>
            <a:pPr marL="800100" lvl="1" indent="-342900">
              <a:lnSpc>
                <a:spcPct val="150000"/>
              </a:lnSpc>
              <a:buFont typeface="Arial" panose="020B0604020202020204" pitchFamily="34" charset="0"/>
              <a:buChar char="•"/>
            </a:pPr>
            <a:r>
              <a:rPr lang="en-GB" sz="1800" b="0" dirty="0">
                <a:solidFill>
                  <a:schemeClr val="accent2">
                    <a:lumMod val="50000"/>
                  </a:schemeClr>
                </a:solidFill>
                <a:cs typeface="Times New Roman" panose="02020603050405020304" pitchFamily="18" charset="0"/>
              </a:rPr>
              <a:t>Reset Your Password </a:t>
            </a:r>
          </a:p>
          <a:p>
            <a:endParaRPr lang="en-JO" dirty="0"/>
          </a:p>
        </p:txBody>
      </p:sp>
      <p:pic>
        <p:nvPicPr>
          <p:cNvPr id="3" name="Picture 2" descr="A close-up of a sign&#10;&#10;Description automatically generated">
            <a:extLst>
              <a:ext uri="{FF2B5EF4-FFF2-40B4-BE49-F238E27FC236}">
                <a16:creationId xmlns:a16="http://schemas.microsoft.com/office/drawing/2014/main" id="{6C1D94A5-2661-00DA-C80A-BEE43ADFC8E8}"/>
              </a:ext>
            </a:extLst>
          </p:cNvPr>
          <p:cNvPicPr>
            <a:picLocks noChangeAspect="1"/>
          </p:cNvPicPr>
          <p:nvPr/>
        </p:nvPicPr>
        <p:blipFill>
          <a:blip r:embed="rId2"/>
          <a:stretch>
            <a:fillRect/>
          </a:stretch>
        </p:blipFill>
        <p:spPr>
          <a:xfrm>
            <a:off x="6211569" y="2426716"/>
            <a:ext cx="4813300" cy="3175000"/>
          </a:xfrm>
          <a:prstGeom prst="rect">
            <a:avLst/>
          </a:prstGeom>
        </p:spPr>
      </p:pic>
      <p:sp>
        <p:nvSpPr>
          <p:cNvPr id="5" name="Title 4">
            <a:extLst>
              <a:ext uri="{FF2B5EF4-FFF2-40B4-BE49-F238E27FC236}">
                <a16:creationId xmlns:a16="http://schemas.microsoft.com/office/drawing/2014/main" id="{CD51F5A0-A1CA-56FF-9C66-AC8AF6AC8AEE}"/>
              </a:ext>
            </a:extLst>
          </p:cNvPr>
          <p:cNvSpPr>
            <a:spLocks noGrp="1"/>
          </p:cNvSpPr>
          <p:nvPr>
            <p:ph type="title"/>
          </p:nvPr>
        </p:nvSpPr>
        <p:spPr>
          <a:xfrm>
            <a:off x="1158772" y="535611"/>
            <a:ext cx="8991563" cy="1005839"/>
          </a:xfrm>
        </p:spPr>
        <p:txBody>
          <a:bodyPr/>
          <a:lstStyle/>
          <a:p>
            <a:pPr algn="ctr"/>
            <a:r>
              <a:rPr kumimoji="0" lang="en-US" sz="4400" b="0" i="0" u="none" strike="noStrike" kern="1200" cap="none" spc="0" normalizeH="0" baseline="0" noProof="0" dirty="0">
                <a:ln>
                  <a:noFill/>
                </a:ln>
                <a:solidFill>
                  <a:srgbClr val="C0C9C2">
                    <a:lumMod val="50000"/>
                  </a:srgbClr>
                </a:solidFill>
                <a:effectLst/>
                <a:uLnTx/>
                <a:uFillTx/>
                <a:latin typeface="+mj-lt"/>
                <a:ea typeface="+mn-ea"/>
                <a:cs typeface="+mn-cs"/>
              </a:rPr>
              <a:t>Implementation</a:t>
            </a:r>
            <a:br>
              <a:rPr lang="en-JO" dirty="0">
                <a:latin typeface="+mj-lt"/>
              </a:rPr>
            </a:br>
            <a:endParaRPr lang="en-US" dirty="0"/>
          </a:p>
        </p:txBody>
      </p:sp>
    </p:spTree>
    <p:extLst>
      <p:ext uri="{BB962C8B-B14F-4D97-AF65-F5344CB8AC3E}">
        <p14:creationId xmlns:p14="http://schemas.microsoft.com/office/powerpoint/2010/main" val="2895424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AE64A282-3C95-37E9-4D3B-FC7BEFA1A093}"/>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25" name="Title 9">
            <a:extLst>
              <a:ext uri="{FF2B5EF4-FFF2-40B4-BE49-F238E27FC236}">
                <a16:creationId xmlns:a16="http://schemas.microsoft.com/office/drawing/2014/main" id="{288E75A1-F22E-17D3-A1BB-5F20FF53A120}"/>
              </a:ext>
            </a:extLst>
          </p:cNvPr>
          <p:cNvSpPr>
            <a:spLocks noGrp="1"/>
          </p:cNvSpPr>
          <p:nvPr>
            <p:ph type="title"/>
          </p:nvPr>
        </p:nvSpPr>
        <p:spPr>
          <a:xfrm>
            <a:off x="3456924" y="514330"/>
            <a:ext cx="5278152" cy="706700"/>
          </a:xfrm>
        </p:spPr>
        <p:txBody>
          <a:bodyPr vert="horz" lIns="91440" tIns="45720" rIns="91440" bIns="45720" rtlCol="0" anchor="ctr">
            <a:normAutofit fontScale="90000"/>
          </a:bodyPr>
          <a:lstStyle/>
          <a:p>
            <a:r>
              <a:rPr lang="en-US" sz="4900" dirty="0">
                <a:ea typeface="+mj-ea"/>
                <a:cs typeface="+mj-cs"/>
              </a:rPr>
              <a:t>Implementation</a:t>
            </a:r>
            <a:br>
              <a:rPr lang="en-US" sz="5000" dirty="0">
                <a:ea typeface="+mj-ea"/>
                <a:cs typeface="+mj-cs"/>
              </a:rPr>
            </a:br>
            <a:endParaRPr lang="en-US" sz="5000" dirty="0">
              <a:ea typeface="+mj-ea"/>
              <a:cs typeface="+mj-cs"/>
            </a:endParaRPr>
          </a:p>
        </p:txBody>
      </p:sp>
      <p:pic>
        <p:nvPicPr>
          <p:cNvPr id="26" name="Picture 4" descr="A screenshot of a green screen&#10;&#10;Description automatically generated">
            <a:extLst>
              <a:ext uri="{FF2B5EF4-FFF2-40B4-BE49-F238E27FC236}">
                <a16:creationId xmlns:a16="http://schemas.microsoft.com/office/drawing/2014/main" id="{936A7B71-8AD3-F5DF-0BAE-BAC1E0BDFD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914" r="17625" b="33396"/>
          <a:stretch/>
        </p:blipFill>
        <p:spPr bwMode="auto">
          <a:xfrm>
            <a:off x="8097723" y="4118635"/>
            <a:ext cx="3960927" cy="212238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AB2DC317-E1CD-6C11-2F17-F46B87CA5E82}"/>
              </a:ext>
            </a:extLst>
          </p:cNvPr>
          <p:cNvSpPr txBox="1"/>
          <p:nvPr/>
        </p:nvSpPr>
        <p:spPr>
          <a:xfrm>
            <a:off x="142986" y="2250447"/>
            <a:ext cx="4077066" cy="3072384"/>
          </a:xfrm>
          <a:prstGeom prst="rect">
            <a:avLst/>
          </a:prstGeom>
        </p:spPr>
        <p:txBody>
          <a:bodyPr vert="horz" lIns="91440" tIns="45720" rIns="91440" bIns="45720" rtlCol="0">
            <a:normAutofit/>
          </a:bodyPr>
          <a:lstStyle/>
          <a:p>
            <a:pPr marL="902970" lvl="1" indent="-285750">
              <a:lnSpc>
                <a:spcPct val="150000"/>
              </a:lnSpc>
              <a:spcAft>
                <a:spcPts val="600"/>
              </a:spcAft>
              <a:buClr>
                <a:schemeClr val="accent1">
                  <a:lumMod val="75000"/>
                </a:schemeClr>
              </a:buClr>
              <a:buSzPct val="85000"/>
              <a:buFont typeface="Wingdings" pitchFamily="2" charset="2"/>
              <a:buChar char="Ø"/>
            </a:pPr>
            <a:r>
              <a:rPr kumimoji="0" lang="en-US" sz="2000" b="0" i="0" u="none" strike="noStrike" cap="none" spc="0" normalizeH="0" baseline="0" noProof="0" dirty="0">
                <a:ln>
                  <a:noFill/>
                </a:ln>
                <a:solidFill>
                  <a:schemeClr val="accent2">
                    <a:lumMod val="50000"/>
                  </a:schemeClr>
                </a:solidFill>
                <a:effectLst/>
                <a:uLnTx/>
                <a:uFillTx/>
              </a:rPr>
              <a:t>Services</a:t>
            </a:r>
          </a:p>
          <a:p>
            <a:pPr lvl="1" indent="-182880">
              <a:lnSpc>
                <a:spcPct val="150000"/>
              </a:lnSpc>
              <a:spcAft>
                <a:spcPts val="600"/>
              </a:spcAft>
              <a:buClr>
                <a:schemeClr val="accent1">
                  <a:lumMod val="75000"/>
                </a:schemeClr>
              </a:buClr>
              <a:buSzPct val="85000"/>
              <a:buFont typeface="Wingdings" pitchFamily="2" charset="2"/>
              <a:buChar char="§"/>
            </a:pPr>
            <a:r>
              <a:rPr lang="en-US" b="0" dirty="0">
                <a:solidFill>
                  <a:schemeClr val="accent2">
                    <a:lumMod val="50000"/>
                  </a:schemeClr>
                </a:solidFill>
              </a:rPr>
              <a:t>For student:</a:t>
            </a:r>
          </a:p>
          <a:p>
            <a:pPr marL="800100" lvl="1" indent="-182880">
              <a:lnSpc>
                <a:spcPct val="150000"/>
              </a:lnSpc>
              <a:spcAft>
                <a:spcPts val="600"/>
              </a:spcAft>
              <a:buClr>
                <a:schemeClr val="accent1">
                  <a:lumMod val="75000"/>
                </a:schemeClr>
              </a:buClr>
              <a:buSzPct val="85000"/>
              <a:buFont typeface="Wingdings" pitchFamily="2" charset="2"/>
              <a:buChar char="§"/>
            </a:pPr>
            <a:r>
              <a:rPr lang="en-US" dirty="0">
                <a:solidFill>
                  <a:schemeClr val="accent2">
                    <a:lumMod val="50000"/>
                  </a:schemeClr>
                </a:solidFill>
              </a:rPr>
              <a:t>Upload excuses.</a:t>
            </a:r>
          </a:p>
          <a:p>
            <a:pPr marL="800100" lvl="1" indent="-182880">
              <a:lnSpc>
                <a:spcPct val="150000"/>
              </a:lnSpc>
              <a:spcAft>
                <a:spcPts val="600"/>
              </a:spcAft>
              <a:buClr>
                <a:schemeClr val="accent1">
                  <a:lumMod val="75000"/>
                </a:schemeClr>
              </a:buClr>
              <a:buSzPct val="85000"/>
              <a:buFont typeface="Wingdings" pitchFamily="2" charset="2"/>
              <a:buChar char="§"/>
            </a:pPr>
            <a:r>
              <a:rPr lang="en-US" dirty="0">
                <a:solidFill>
                  <a:schemeClr val="accent2">
                    <a:lumMod val="50000"/>
                  </a:schemeClr>
                </a:solidFill>
              </a:rPr>
              <a:t>Scan QR.</a:t>
            </a:r>
          </a:p>
          <a:p>
            <a:pPr marL="800100" lvl="1" indent="-182880">
              <a:lnSpc>
                <a:spcPct val="150000"/>
              </a:lnSpc>
              <a:spcAft>
                <a:spcPts val="600"/>
              </a:spcAft>
              <a:buClr>
                <a:schemeClr val="accent1">
                  <a:lumMod val="75000"/>
                </a:schemeClr>
              </a:buClr>
              <a:buSzPct val="85000"/>
              <a:buFont typeface="Wingdings" pitchFamily="2" charset="2"/>
              <a:buChar char="§"/>
            </a:pPr>
            <a:r>
              <a:rPr lang="en-US" dirty="0">
                <a:solidFill>
                  <a:schemeClr val="accent2">
                    <a:lumMod val="50000"/>
                  </a:schemeClr>
                </a:solidFill>
              </a:rPr>
              <a:t>Absence details.</a:t>
            </a:r>
          </a:p>
          <a:p>
            <a:pPr marL="800100" lvl="1" indent="-182880">
              <a:lnSpc>
                <a:spcPct val="90000"/>
              </a:lnSpc>
              <a:spcAft>
                <a:spcPts val="600"/>
              </a:spcAft>
              <a:buClr>
                <a:schemeClr val="accent1">
                  <a:lumMod val="75000"/>
                </a:schemeClr>
              </a:buClr>
              <a:buSzPct val="85000"/>
              <a:buFont typeface="Wingdings" pitchFamily="2" charset="2"/>
              <a:buChar char="§"/>
            </a:pPr>
            <a:endParaRPr lang="en-US" b="0" dirty="0"/>
          </a:p>
        </p:txBody>
      </p:sp>
      <p:sp>
        <p:nvSpPr>
          <p:cNvPr id="30" name="Date Placeholder 7">
            <a:extLst>
              <a:ext uri="{FF2B5EF4-FFF2-40B4-BE49-F238E27FC236}">
                <a16:creationId xmlns:a16="http://schemas.microsoft.com/office/drawing/2014/main" id="{CDB2B7E4-CF39-4B26-D0D4-22CC21CB4E4B}"/>
              </a:ext>
            </a:extLst>
          </p:cNvPr>
          <p:cNvSpPr txBox="1">
            <a:spLocks/>
          </p:cNvSpPr>
          <p:nvPr/>
        </p:nvSpPr>
        <p:spPr>
          <a:xfrm>
            <a:off x="5622877" y="6272784"/>
            <a:ext cx="2348023"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pPr>
            <a:endParaRPr lang="en-US" sz="1100" dirty="0">
              <a:solidFill>
                <a:schemeClr val="tx2"/>
              </a:solidFill>
            </a:endParaRPr>
          </a:p>
        </p:txBody>
      </p:sp>
      <p:pic>
        <p:nvPicPr>
          <p:cNvPr id="32" name="Picture 2" descr="A screenshot of a computer&#10;&#10;Description automatically generated">
            <a:extLst>
              <a:ext uri="{FF2B5EF4-FFF2-40B4-BE49-F238E27FC236}">
                <a16:creationId xmlns:a16="http://schemas.microsoft.com/office/drawing/2014/main" id="{E5C0ED20-0D6C-81A4-1629-2C756CA081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4" t="30261" r="19691" b="3900"/>
          <a:stretch/>
        </p:blipFill>
        <p:spPr bwMode="auto">
          <a:xfrm>
            <a:off x="5439996" y="1221030"/>
            <a:ext cx="4865291" cy="266253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ABA842F0-7BE6-AC50-22D7-7813F6DA1EAD}"/>
              </a:ext>
            </a:extLst>
          </p:cNvPr>
          <p:cNvSpPr txBox="1"/>
          <p:nvPr/>
        </p:nvSpPr>
        <p:spPr>
          <a:xfrm>
            <a:off x="2427890" y="3689130"/>
            <a:ext cx="1481958" cy="369332"/>
          </a:xfrm>
          <a:prstGeom prst="rect">
            <a:avLst/>
          </a:prstGeom>
          <a:noFill/>
        </p:spPr>
        <p:txBody>
          <a:bodyPr wrap="square" rtlCol="0">
            <a:spAutoFit/>
          </a:bodyPr>
          <a:lstStyle/>
          <a:p>
            <a:endParaRPr lang="en-JO" dirty="0"/>
          </a:p>
        </p:txBody>
      </p:sp>
      <p:pic>
        <p:nvPicPr>
          <p:cNvPr id="3" name="Picture 2">
            <a:extLst>
              <a:ext uri="{FF2B5EF4-FFF2-40B4-BE49-F238E27FC236}">
                <a16:creationId xmlns:a16="http://schemas.microsoft.com/office/drawing/2014/main" id="{AD677E6A-5CC5-CCFA-287D-24F49128EFAD}"/>
              </a:ext>
            </a:extLst>
          </p:cNvPr>
          <p:cNvPicPr>
            <a:picLocks noChangeAspect="1"/>
          </p:cNvPicPr>
          <p:nvPr/>
        </p:nvPicPr>
        <p:blipFill rotWithShape="1">
          <a:blip r:embed="rId4"/>
          <a:srcRect l="7798" r="9736" b="5755"/>
          <a:stretch/>
        </p:blipFill>
        <p:spPr>
          <a:xfrm>
            <a:off x="3814120" y="4129263"/>
            <a:ext cx="4156780" cy="2111755"/>
          </a:xfrm>
          <a:prstGeom prst="rect">
            <a:avLst/>
          </a:prstGeom>
        </p:spPr>
      </p:pic>
    </p:spTree>
    <p:extLst>
      <p:ext uri="{BB962C8B-B14F-4D97-AF65-F5344CB8AC3E}">
        <p14:creationId xmlns:p14="http://schemas.microsoft.com/office/powerpoint/2010/main" val="2088582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44F13424-5263-1376-6FC6-BF01B3791350}"/>
              </a:ext>
            </a:extLst>
          </p:cNvPr>
          <p:cNvSpPr>
            <a:spLocks noGrp="1"/>
          </p:cNvSpPr>
          <p:nvPr>
            <p:ph type="dt" sz="half" idx="2"/>
          </p:nvPr>
        </p:nvSpPr>
        <p:spPr/>
        <p:txBody>
          <a:bodyPr/>
          <a:lstStyle/>
          <a:p>
            <a:fld id="{AAD2DF6D-B715-4785-8DEA-9165C638CF44}" type="datetime1">
              <a:rPr lang="en-US" smtClean="0"/>
              <a:t>7/27/2023</a:t>
            </a:fld>
            <a:endParaRPr lang="en-US" dirty="0"/>
          </a:p>
        </p:txBody>
      </p:sp>
      <p:sp>
        <p:nvSpPr>
          <p:cNvPr id="9" name="Slide Number Placeholder 8">
            <a:extLst>
              <a:ext uri="{FF2B5EF4-FFF2-40B4-BE49-F238E27FC236}">
                <a16:creationId xmlns:a16="http://schemas.microsoft.com/office/drawing/2014/main" id="{B39CAB3D-99D5-DED8-BD8D-DDFD454D9E2A}"/>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16" name="Title 9">
            <a:extLst>
              <a:ext uri="{FF2B5EF4-FFF2-40B4-BE49-F238E27FC236}">
                <a16:creationId xmlns:a16="http://schemas.microsoft.com/office/drawing/2014/main" id="{A58E3B20-CE50-FB7B-F571-38ACA85259EE}"/>
              </a:ext>
            </a:extLst>
          </p:cNvPr>
          <p:cNvSpPr>
            <a:spLocks noGrp="1"/>
          </p:cNvSpPr>
          <p:nvPr>
            <p:ph type="title"/>
          </p:nvPr>
        </p:nvSpPr>
        <p:spPr>
          <a:xfrm>
            <a:off x="3456296" y="179524"/>
            <a:ext cx="5279408" cy="1128068"/>
          </a:xfrm>
        </p:spPr>
        <p:txBody>
          <a:bodyPr vert="horz" lIns="91440" tIns="45720" rIns="91440" bIns="45720" rtlCol="0" anchor="ctr">
            <a:normAutofit/>
          </a:bodyPr>
          <a:lstStyle/>
          <a:p>
            <a:r>
              <a:rPr kumimoji="0" lang="en-US" sz="4000" b="0" i="0" u="none" strike="noStrike" kern="1200" cap="none" spc="0" normalizeH="0" baseline="0" noProof="0" dirty="0">
                <a:ln>
                  <a:noFill/>
                </a:ln>
                <a:solidFill>
                  <a:srgbClr val="C0C9C2">
                    <a:lumMod val="50000"/>
                  </a:srgbClr>
                </a:solidFill>
                <a:effectLst/>
                <a:uLnTx/>
                <a:uFillTx/>
                <a:latin typeface="+mj-lt"/>
                <a:ea typeface="+mn-ea"/>
                <a:cs typeface="+mn-cs"/>
              </a:rPr>
              <a:t> Implementation</a:t>
            </a:r>
            <a:endParaRPr lang="en-US" sz="4000" dirty="0">
              <a:solidFill>
                <a:schemeClr val="tx1"/>
              </a:solidFill>
              <a:ea typeface="+mj-ea"/>
              <a:cs typeface="+mj-cs"/>
            </a:endParaRPr>
          </a:p>
        </p:txBody>
      </p:sp>
      <p:pic>
        <p:nvPicPr>
          <p:cNvPr id="17" name="Picture 4" descr="A green screen with white text&#10;&#10;Description automatically generated">
            <a:extLst>
              <a:ext uri="{FF2B5EF4-FFF2-40B4-BE49-F238E27FC236}">
                <a16:creationId xmlns:a16="http://schemas.microsoft.com/office/drawing/2014/main" id="{A08D0315-17F1-1C56-B746-64F19FF545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21323" y="4214586"/>
            <a:ext cx="4137327" cy="202729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A screenshot of a qr code&#10;&#10;Description automatically generated">
            <a:extLst>
              <a:ext uri="{FF2B5EF4-FFF2-40B4-BE49-F238E27FC236}">
                <a16:creationId xmlns:a16="http://schemas.microsoft.com/office/drawing/2014/main" id="{C219E4E9-1EB1-7A09-83F8-BB41CD872E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11745" y="4214586"/>
            <a:ext cx="4137327" cy="206866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3F6C6E6-A847-A60F-A2FF-AF3C9AAAEEC5}"/>
              </a:ext>
            </a:extLst>
          </p:cNvPr>
          <p:cNvSpPr txBox="1"/>
          <p:nvPr/>
        </p:nvSpPr>
        <p:spPr>
          <a:xfrm>
            <a:off x="-172251" y="1929602"/>
            <a:ext cx="5003194" cy="2849434"/>
          </a:xfrm>
          <a:prstGeom prst="rect">
            <a:avLst/>
          </a:prstGeom>
          <a:noFill/>
        </p:spPr>
        <p:txBody>
          <a:bodyPr wrap="square">
            <a:spAutoFit/>
          </a:bodyPr>
          <a:lstStyle/>
          <a:p>
            <a:pPr marL="914400" lvl="1" indent="-342900">
              <a:lnSpc>
                <a:spcPct val="150000"/>
              </a:lnSpc>
              <a:spcAft>
                <a:spcPts val="600"/>
              </a:spcAft>
              <a:buFont typeface="Wingdings" pitchFamily="2" charset="2"/>
              <a:buChar char="Ø"/>
            </a:pPr>
            <a:r>
              <a:rPr kumimoji="0" lang="en-US" sz="1800" b="0" i="0" u="none" strike="noStrike" cap="none" spc="0" normalizeH="0" baseline="0" noProof="0" dirty="0">
                <a:ln>
                  <a:noFill/>
                </a:ln>
                <a:solidFill>
                  <a:schemeClr val="accent2">
                    <a:lumMod val="50000"/>
                  </a:schemeClr>
                </a:solidFill>
                <a:effectLst/>
                <a:uLnTx/>
                <a:uFillTx/>
              </a:rPr>
              <a:t>Services</a:t>
            </a:r>
          </a:p>
          <a:p>
            <a:pPr marL="228600" lvl="1">
              <a:lnSpc>
                <a:spcPct val="150000"/>
              </a:lnSpc>
              <a:spcAft>
                <a:spcPts val="600"/>
              </a:spcAft>
            </a:pPr>
            <a:r>
              <a:rPr lang="en-US" sz="1800" b="0" dirty="0">
                <a:solidFill>
                  <a:schemeClr val="accent2">
                    <a:lumMod val="50000"/>
                  </a:schemeClr>
                </a:solidFill>
              </a:rPr>
              <a:t>         For instructor :</a:t>
            </a:r>
          </a:p>
          <a:p>
            <a:pPr marL="800100" lvl="1" indent="-228600">
              <a:lnSpc>
                <a:spcPct val="150000"/>
              </a:lnSpc>
              <a:spcAft>
                <a:spcPts val="600"/>
              </a:spcAft>
              <a:buFont typeface="Arial" panose="020B0604020202020204" pitchFamily="34" charset="0"/>
              <a:buChar char="•"/>
            </a:pPr>
            <a:r>
              <a:rPr lang="en-US" sz="1800" dirty="0">
                <a:solidFill>
                  <a:schemeClr val="accent2">
                    <a:lumMod val="50000"/>
                  </a:schemeClr>
                </a:solidFill>
              </a:rPr>
              <a:t>Generate QR code</a:t>
            </a:r>
          </a:p>
          <a:p>
            <a:pPr marL="800100" lvl="1" indent="-228600">
              <a:lnSpc>
                <a:spcPct val="150000"/>
              </a:lnSpc>
              <a:spcAft>
                <a:spcPts val="600"/>
              </a:spcAft>
              <a:buFont typeface="Arial" panose="020B0604020202020204" pitchFamily="34" charset="0"/>
              <a:buChar char="•"/>
            </a:pPr>
            <a:r>
              <a:rPr lang="en-US" sz="1800" dirty="0">
                <a:solidFill>
                  <a:schemeClr val="accent2">
                    <a:lumMod val="50000"/>
                  </a:schemeClr>
                </a:solidFill>
              </a:rPr>
              <a:t>Absence details for each Subject and each student.</a:t>
            </a:r>
          </a:p>
          <a:p>
            <a:pPr marL="800100" lvl="1" indent="-228600">
              <a:lnSpc>
                <a:spcPct val="150000"/>
              </a:lnSpc>
              <a:spcAft>
                <a:spcPts val="600"/>
              </a:spcAft>
              <a:buFont typeface="Arial" panose="020B0604020202020204" pitchFamily="34" charset="0"/>
              <a:buChar char="•"/>
            </a:pPr>
            <a:r>
              <a:rPr lang="en-US" sz="1800" dirty="0">
                <a:solidFill>
                  <a:schemeClr val="accent2">
                    <a:lumMod val="50000"/>
                  </a:schemeClr>
                </a:solidFill>
              </a:rPr>
              <a:t>Receive absence excuses.</a:t>
            </a:r>
          </a:p>
        </p:txBody>
      </p:sp>
      <p:pic>
        <p:nvPicPr>
          <p:cNvPr id="24" name="Picture 23" descr="A screenshot of a green screen&#10;&#10;Description automatically generated">
            <a:extLst>
              <a:ext uri="{FF2B5EF4-FFF2-40B4-BE49-F238E27FC236}">
                <a16:creationId xmlns:a16="http://schemas.microsoft.com/office/drawing/2014/main" id="{E01C5745-C2F3-D810-A344-5BC74A053D63}"/>
              </a:ext>
            </a:extLst>
          </p:cNvPr>
          <p:cNvPicPr>
            <a:picLocks noChangeAspect="1"/>
          </p:cNvPicPr>
          <p:nvPr/>
        </p:nvPicPr>
        <p:blipFill>
          <a:blip r:embed="rId4"/>
          <a:stretch>
            <a:fillRect/>
          </a:stretch>
        </p:blipFill>
        <p:spPr>
          <a:xfrm>
            <a:off x="5003194" y="1095744"/>
            <a:ext cx="5139289" cy="2926985"/>
          </a:xfrm>
          <a:prstGeom prst="rect">
            <a:avLst/>
          </a:prstGeom>
        </p:spPr>
      </p:pic>
    </p:spTree>
    <p:extLst>
      <p:ext uri="{BB962C8B-B14F-4D97-AF65-F5344CB8AC3E}">
        <p14:creationId xmlns:p14="http://schemas.microsoft.com/office/powerpoint/2010/main" val="10949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42D03336-9077-E92E-77CD-3B891E06AEA5}"/>
              </a:ext>
            </a:extLst>
          </p:cNvPr>
          <p:cNvSpPr>
            <a:spLocks noGrp="1"/>
          </p:cNvSpPr>
          <p:nvPr>
            <p:ph type="dt" sz="half" idx="2"/>
          </p:nvPr>
        </p:nvSpPr>
        <p:spPr/>
        <p:txBody>
          <a:bodyPr/>
          <a:lstStyle/>
          <a:p>
            <a:fld id="{AAD2DF6D-B715-4785-8DEA-9165C638CF44}" type="datetime1">
              <a:rPr lang="en-US" smtClean="0"/>
              <a:t>7/27/2023</a:t>
            </a:fld>
            <a:endParaRPr lang="en-US" dirty="0"/>
          </a:p>
        </p:txBody>
      </p:sp>
      <p:sp>
        <p:nvSpPr>
          <p:cNvPr id="9" name="Slide Number Placeholder 8">
            <a:extLst>
              <a:ext uri="{FF2B5EF4-FFF2-40B4-BE49-F238E27FC236}">
                <a16:creationId xmlns:a16="http://schemas.microsoft.com/office/drawing/2014/main" id="{1A63978C-859D-D3FA-93B7-5FF70F41CA68}"/>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10" name="Title 9">
            <a:extLst>
              <a:ext uri="{FF2B5EF4-FFF2-40B4-BE49-F238E27FC236}">
                <a16:creationId xmlns:a16="http://schemas.microsoft.com/office/drawing/2014/main" id="{54579F5B-EC59-1B8C-3B91-0B6AE72E807A}"/>
              </a:ext>
            </a:extLst>
          </p:cNvPr>
          <p:cNvSpPr>
            <a:spLocks noGrp="1"/>
          </p:cNvSpPr>
          <p:nvPr>
            <p:ph type="title"/>
          </p:nvPr>
        </p:nvSpPr>
        <p:spPr>
          <a:xfrm>
            <a:off x="3362106" y="330059"/>
            <a:ext cx="8991563" cy="1005839"/>
          </a:xfrm>
        </p:spPr>
        <p:txBody>
          <a:bodyPr/>
          <a:lstStyle/>
          <a:p>
            <a:r>
              <a:rPr kumimoji="0" lang="en-US" sz="4400" b="0" i="0" u="none" strike="noStrike" kern="1200" cap="none" spc="0" normalizeH="0" baseline="0" noProof="0" dirty="0">
                <a:ln>
                  <a:noFill/>
                </a:ln>
                <a:solidFill>
                  <a:srgbClr val="C0C9C2">
                    <a:lumMod val="50000"/>
                  </a:srgbClr>
                </a:solidFill>
                <a:effectLst/>
                <a:uLnTx/>
                <a:uFillTx/>
                <a:latin typeface="+mj-lt"/>
                <a:ea typeface="+mn-ea"/>
                <a:cs typeface="+mn-cs"/>
              </a:rPr>
              <a:t>Implementation</a:t>
            </a:r>
            <a:endParaRPr lang="en-US" dirty="0"/>
          </a:p>
        </p:txBody>
      </p:sp>
      <p:sp>
        <p:nvSpPr>
          <p:cNvPr id="17" name="TextBox 16">
            <a:extLst>
              <a:ext uri="{FF2B5EF4-FFF2-40B4-BE49-F238E27FC236}">
                <a16:creationId xmlns:a16="http://schemas.microsoft.com/office/drawing/2014/main" id="{584F22C3-4D97-28F9-CB88-8A02586F29FA}"/>
              </a:ext>
            </a:extLst>
          </p:cNvPr>
          <p:cNvSpPr txBox="1"/>
          <p:nvPr/>
        </p:nvSpPr>
        <p:spPr>
          <a:xfrm>
            <a:off x="133350" y="1940275"/>
            <a:ext cx="6094476" cy="1449051"/>
          </a:xfrm>
          <a:prstGeom prst="rect">
            <a:avLst/>
          </a:prstGeom>
          <a:noFill/>
        </p:spPr>
        <p:txBody>
          <a:bodyPr wrap="square">
            <a:spAutoFit/>
          </a:bodyPr>
          <a:lstStyle/>
          <a:p>
            <a:pPr marL="914400" lvl="1" indent="-342900">
              <a:lnSpc>
                <a:spcPct val="150000"/>
              </a:lnSpc>
              <a:spcAft>
                <a:spcPts val="600"/>
              </a:spcAft>
              <a:buFont typeface="Wingdings" pitchFamily="2" charset="2"/>
              <a:buChar char="Ø"/>
            </a:pPr>
            <a:r>
              <a:rPr kumimoji="0" lang="en-US" sz="1800" b="0" i="0" u="none" strike="noStrike" cap="none" spc="0" normalizeH="0" baseline="0" noProof="0" dirty="0">
                <a:ln>
                  <a:noFill/>
                </a:ln>
                <a:solidFill>
                  <a:schemeClr val="accent2">
                    <a:lumMod val="50000"/>
                  </a:schemeClr>
                </a:solidFill>
                <a:effectLst/>
                <a:uLnTx/>
                <a:uFillTx/>
              </a:rPr>
              <a:t>Services</a:t>
            </a:r>
          </a:p>
          <a:p>
            <a:pPr marL="228600" lvl="1">
              <a:lnSpc>
                <a:spcPct val="150000"/>
              </a:lnSpc>
              <a:spcAft>
                <a:spcPts val="600"/>
              </a:spcAft>
            </a:pPr>
            <a:r>
              <a:rPr lang="en-US" sz="1800" b="0" dirty="0">
                <a:solidFill>
                  <a:schemeClr val="accent2">
                    <a:lumMod val="50000"/>
                  </a:schemeClr>
                </a:solidFill>
              </a:rPr>
              <a:t>         For instructor and </a:t>
            </a:r>
            <a:r>
              <a:rPr lang="en-US" b="0" dirty="0">
                <a:solidFill>
                  <a:schemeClr val="accent2">
                    <a:lumMod val="50000"/>
                  </a:schemeClr>
                </a:solidFill>
              </a:rPr>
              <a:t>student</a:t>
            </a:r>
            <a:r>
              <a:rPr lang="en-US" sz="1800" b="0" dirty="0">
                <a:solidFill>
                  <a:schemeClr val="accent2">
                    <a:lumMod val="50000"/>
                  </a:schemeClr>
                </a:solidFill>
              </a:rPr>
              <a:t> :</a:t>
            </a:r>
          </a:p>
          <a:p>
            <a:pPr marL="800100" lvl="1" indent="-228600">
              <a:lnSpc>
                <a:spcPct val="150000"/>
              </a:lnSpc>
              <a:spcAft>
                <a:spcPts val="600"/>
              </a:spcAft>
              <a:buFont typeface="Arial" panose="020B0604020202020204" pitchFamily="34" charset="0"/>
              <a:buChar char="•"/>
            </a:pPr>
            <a:r>
              <a:rPr lang="en-US" sz="1800" dirty="0">
                <a:solidFill>
                  <a:schemeClr val="accent2">
                    <a:lumMod val="50000"/>
                  </a:schemeClr>
                </a:solidFill>
              </a:rPr>
              <a:t>Contact us.</a:t>
            </a:r>
          </a:p>
        </p:txBody>
      </p:sp>
      <p:pic>
        <p:nvPicPr>
          <p:cNvPr id="19" name="Picture 18" descr="A screenshot of a computer&#10;&#10;Description automatically generated">
            <a:extLst>
              <a:ext uri="{FF2B5EF4-FFF2-40B4-BE49-F238E27FC236}">
                <a16:creationId xmlns:a16="http://schemas.microsoft.com/office/drawing/2014/main" id="{8D6D6F9D-6985-7624-377D-B6D3EE9BFD19}"/>
              </a:ext>
            </a:extLst>
          </p:cNvPr>
          <p:cNvPicPr>
            <a:picLocks noChangeAspect="1"/>
          </p:cNvPicPr>
          <p:nvPr/>
        </p:nvPicPr>
        <p:blipFill>
          <a:blip r:embed="rId2"/>
          <a:stretch>
            <a:fillRect/>
          </a:stretch>
        </p:blipFill>
        <p:spPr>
          <a:xfrm>
            <a:off x="4365061" y="1737360"/>
            <a:ext cx="6985654" cy="4104072"/>
          </a:xfrm>
          <a:prstGeom prst="rect">
            <a:avLst/>
          </a:prstGeom>
        </p:spPr>
      </p:pic>
    </p:spTree>
    <p:extLst>
      <p:ext uri="{BB962C8B-B14F-4D97-AF65-F5344CB8AC3E}">
        <p14:creationId xmlns:p14="http://schemas.microsoft.com/office/powerpoint/2010/main" val="1164372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p:txBody>
          <a:bodyPr/>
          <a:lstStyle/>
          <a:p>
            <a:r>
              <a:rPr lang="en-US" dirty="0"/>
              <a:t>04</a:t>
            </a: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p:txBody>
          <a:bodyPr>
            <a:normAutofit fontScale="90000"/>
          </a:bodyPr>
          <a:lstStyle/>
          <a:p>
            <a:r>
              <a:rPr lang="en-US" dirty="0"/>
              <a:t>Future works&amp; Results</a:t>
            </a:r>
          </a:p>
        </p:txBody>
      </p:sp>
    </p:spTree>
    <p:extLst>
      <p:ext uri="{BB962C8B-B14F-4D97-AF65-F5344CB8AC3E}">
        <p14:creationId xmlns:p14="http://schemas.microsoft.com/office/powerpoint/2010/main" val="675137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838200" y="136556"/>
            <a:ext cx="10515600" cy="1325563"/>
          </a:xfrm>
        </p:spPr>
        <p:txBody>
          <a:bodyPr/>
          <a:lstStyle/>
          <a:p>
            <a:r>
              <a:rPr lang="en-US" dirty="0"/>
              <a:t>Future works&amp; Results</a:t>
            </a:r>
          </a:p>
        </p:txBody>
      </p:sp>
      <p:cxnSp>
        <p:nvCxnSpPr>
          <p:cNvPr id="7" name="Straight Connector 6">
            <a:extLst>
              <a:ext uri="{FF2B5EF4-FFF2-40B4-BE49-F238E27FC236}">
                <a16:creationId xmlns:a16="http://schemas.microsoft.com/office/drawing/2014/main" id="{D190DF0B-5B2E-49A9-B210-E32FFFAC7E35}"/>
              </a:ext>
              <a:ext uri="{C183D7F6-B498-43B3-948B-1728B52AA6E4}">
                <adec:decorative xmlns:adec="http://schemas.microsoft.com/office/drawing/2017/decorative" val="1"/>
              </a:ext>
            </a:extLst>
          </p:cNvPr>
          <p:cNvCxnSpPr>
            <a:cxnSpLocks/>
          </p:cNvCxnSpPr>
          <p:nvPr/>
        </p:nvCxnSpPr>
        <p:spPr>
          <a:xfrm flipV="1">
            <a:off x="1437095" y="2410633"/>
            <a:ext cx="9692499" cy="169278"/>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CC54D7B6-3713-48BB-9DDB-12D73AFA8E99}"/>
              </a:ext>
            </a:extLst>
          </p:cNvPr>
          <p:cNvSpPr txBox="1"/>
          <p:nvPr/>
        </p:nvSpPr>
        <p:spPr>
          <a:xfrm>
            <a:off x="133350" y="1379823"/>
            <a:ext cx="5551151" cy="4314194"/>
          </a:xfrm>
          <a:prstGeom prst="rect">
            <a:avLst/>
          </a:prstGeom>
          <a:noFill/>
        </p:spPr>
        <p:txBody>
          <a:bodyPr wrap="square" rIns="0" rtlCol="0">
            <a:spAutoFit/>
          </a:bodyPr>
          <a:lstStyle/>
          <a:p>
            <a:pPr marR="0" lvl="0" algn="l" defTabSz="914400" rtl="0" eaLnBrk="1" fontAlgn="auto" latinLnBrk="0" hangingPunct="1">
              <a:lnSpc>
                <a:spcPct val="150000"/>
              </a:lnSpc>
              <a:spcBef>
                <a:spcPts val="0"/>
              </a:spcBef>
              <a:spcAft>
                <a:spcPts val="0"/>
              </a:spcAft>
              <a:buClrTx/>
              <a:buSzTx/>
              <a:tabLst/>
              <a:defRPr/>
            </a:pPr>
            <a:r>
              <a:rPr kumimoji="0" lang="en-US" sz="2500" b="0" i="0" u="none" strike="noStrike" kern="1200" cap="none" spc="0" normalizeH="0" baseline="0" noProof="0" dirty="0">
                <a:ln>
                  <a:noFill/>
                </a:ln>
                <a:solidFill>
                  <a:srgbClr val="C0C9C2">
                    <a:lumMod val="50000"/>
                  </a:srgbClr>
                </a:solidFill>
                <a:effectLst/>
                <a:uLnTx/>
                <a:uFillTx/>
                <a:latin typeface="Biome Light (Headings)"/>
                <a:cs typeface="Biome" panose="020B0503030204020804" pitchFamily="34" charset="0"/>
              </a:rPr>
              <a:t>Results:</a:t>
            </a:r>
          </a:p>
          <a:p>
            <a:pPr marL="285750" indent="-285750">
              <a:lnSpc>
                <a:spcPct val="150000"/>
              </a:lnSpc>
              <a:buFont typeface="Arial" panose="020B0604020202020204" pitchFamily="34" charset="0"/>
              <a:buChar char="•"/>
            </a:pPr>
            <a:r>
              <a:rPr lang="en-US" sz="2000" dirty="0">
                <a:solidFill>
                  <a:schemeClr val="accent2">
                    <a:lumMod val="50000"/>
                  </a:schemeClr>
                </a:solidFill>
                <a:cs typeface="Biome" panose="020B0503030204020804" pitchFamily="34" charset="0"/>
              </a:rPr>
              <a:t>time and effort and use it to give the lecture</a:t>
            </a:r>
          </a:p>
          <a:p>
            <a:pPr marL="285750" indent="-285750" eaLnBrk="1" hangingPunct="1">
              <a:lnSpc>
                <a:spcPct val="150000"/>
              </a:lnSpc>
              <a:buFont typeface="Arial" panose="020B0604020202020204" pitchFamily="34" charset="0"/>
              <a:buChar char="•"/>
            </a:pPr>
            <a:r>
              <a:rPr lang="en-US" sz="2000" dirty="0">
                <a:solidFill>
                  <a:schemeClr val="accent2">
                    <a:lumMod val="50000"/>
                  </a:schemeClr>
                </a:solidFill>
                <a:cs typeface="Biome" panose="020B0503030204020804" pitchFamily="34" charset="0"/>
              </a:rPr>
              <a:t>Follow the student's attendance with ease. and evaluate it. </a:t>
            </a:r>
          </a:p>
          <a:p>
            <a:pPr marL="285750" indent="-285750" eaLnBrk="1" hangingPunct="1">
              <a:lnSpc>
                <a:spcPct val="150000"/>
              </a:lnSpc>
              <a:buFont typeface="Arial" panose="020B0604020202020204" pitchFamily="34" charset="0"/>
              <a:buChar char="•"/>
            </a:pPr>
            <a:r>
              <a:rPr lang="en-US" sz="2000" dirty="0">
                <a:solidFill>
                  <a:schemeClr val="accent2">
                    <a:lumMod val="50000"/>
                  </a:schemeClr>
                </a:solidFill>
                <a:cs typeface="Biome" panose="020B0503030204020804" pitchFamily="34" charset="0"/>
              </a:rPr>
              <a:t>Facilitating the student to present his excuses for not attending his lectures or exams.</a:t>
            </a:r>
          </a:p>
          <a:p>
            <a:pPr marL="285750" indent="-285750" eaLnBrk="1" hangingPunct="1">
              <a:lnSpc>
                <a:spcPct val="150000"/>
              </a:lnSpc>
              <a:buFont typeface="Arial" panose="020B0604020202020204" pitchFamily="34" charset="0"/>
              <a:buChar char="•"/>
            </a:pPr>
            <a:r>
              <a:rPr lang="en-US" sz="2000" dirty="0">
                <a:solidFill>
                  <a:schemeClr val="accent2">
                    <a:lumMod val="50000"/>
                  </a:schemeClr>
                </a:solidFill>
                <a:cs typeface="Biome" panose="020B0503030204020804" pitchFamily="34" charset="0"/>
              </a:rPr>
              <a:t>Taking attendance and absence daily</a:t>
            </a:r>
            <a:r>
              <a:rPr lang="en-US" sz="2000" dirty="0">
                <a:solidFill>
                  <a:schemeClr val="accent2">
                    <a:lumMod val="50000"/>
                  </a:schemeClr>
                </a:solidFill>
                <a:latin typeface="Biome" panose="020B0503030204020804" pitchFamily="34" charset="0"/>
                <a:cs typeface="Biome" panose="020B0503030204020804" pitchFamily="34" charset="0"/>
              </a:rPr>
              <a:t>.</a:t>
            </a:r>
          </a:p>
        </p:txBody>
      </p:sp>
      <p:sp>
        <p:nvSpPr>
          <p:cNvPr id="141" name="Date Placeholder 140">
            <a:extLst>
              <a:ext uri="{FF2B5EF4-FFF2-40B4-BE49-F238E27FC236}">
                <a16:creationId xmlns:a16="http://schemas.microsoft.com/office/drawing/2014/main" id="{3E96791E-3AF0-4956-AFA7-A8A89E8EB15E}"/>
              </a:ext>
            </a:extLst>
          </p:cNvPr>
          <p:cNvSpPr>
            <a:spLocks noGrp="1"/>
          </p:cNvSpPr>
          <p:nvPr>
            <p:ph type="dt" sz="half" idx="2"/>
          </p:nvPr>
        </p:nvSpPr>
        <p:spPr/>
        <p:txBody>
          <a:bodyPr/>
          <a:lstStyle/>
          <a:p>
            <a:fld id="{4871AD0A-72DC-49A1-AA89-5509B2193035}" type="datetime1">
              <a:rPr lang="en-US" smtClean="0"/>
              <a:t>7/27/2023</a:t>
            </a:fld>
            <a:endParaRPr lang="en-US" dirty="0"/>
          </a:p>
        </p:txBody>
      </p:sp>
      <p:sp>
        <p:nvSpPr>
          <p:cNvPr id="4" name="TextBox 3">
            <a:extLst>
              <a:ext uri="{FF2B5EF4-FFF2-40B4-BE49-F238E27FC236}">
                <a16:creationId xmlns:a16="http://schemas.microsoft.com/office/drawing/2014/main" id="{233506FF-F126-CCE2-7666-75C7D03FCD97}"/>
              </a:ext>
            </a:extLst>
          </p:cNvPr>
          <p:cNvSpPr txBox="1"/>
          <p:nvPr/>
        </p:nvSpPr>
        <p:spPr>
          <a:xfrm>
            <a:off x="6338863" y="1423130"/>
            <a:ext cx="6094476" cy="2005870"/>
          </a:xfrm>
          <a:prstGeom prst="rect">
            <a:avLst/>
          </a:prstGeom>
          <a:noFill/>
        </p:spPr>
        <p:txBody>
          <a:bodyPr wrap="square">
            <a:spAutoFit/>
          </a:bodyPr>
          <a:lstStyle/>
          <a:p>
            <a:pPr>
              <a:lnSpc>
                <a:spcPct val="150000"/>
              </a:lnSpc>
            </a:pPr>
            <a:r>
              <a:rPr lang="en-JO" sz="2500" dirty="0">
                <a:solidFill>
                  <a:schemeClr val="accent2">
                    <a:lumMod val="50000"/>
                  </a:schemeClr>
                </a:solidFill>
                <a:latin typeface="+mj-lt"/>
              </a:rPr>
              <a:t>Future work:</a:t>
            </a:r>
          </a:p>
          <a:p>
            <a:pPr marL="285750" indent="-285750">
              <a:lnSpc>
                <a:spcPct val="150000"/>
              </a:lnSpc>
              <a:buFont typeface="Arial" panose="020B0604020202020204" pitchFamily="34" charset="0"/>
              <a:buChar char="•"/>
            </a:pPr>
            <a:r>
              <a:rPr lang="en-US" sz="2000" dirty="0">
                <a:solidFill>
                  <a:schemeClr val="accent2">
                    <a:lumMod val="50000"/>
                  </a:schemeClr>
                </a:solidFill>
                <a:effectLst/>
                <a:latin typeface="+mj-lt"/>
                <a:ea typeface="Times New Roman" panose="02020603050405020304" pitchFamily="18" charset="0"/>
              </a:rPr>
              <a:t>Expanding to include exam attendance</a:t>
            </a:r>
            <a:r>
              <a:rPr lang="en-JO" sz="2000" dirty="0">
                <a:solidFill>
                  <a:schemeClr val="accent2">
                    <a:lumMod val="50000"/>
                  </a:schemeClr>
                </a:solidFill>
                <a:effectLst/>
                <a:latin typeface="+mj-lt"/>
                <a:ea typeface="Times New Roman" panose="02020603050405020304" pitchFamily="18" charset="0"/>
              </a:rPr>
              <a:t>.</a:t>
            </a:r>
          </a:p>
          <a:p>
            <a:pPr marL="285750" indent="-285750">
              <a:lnSpc>
                <a:spcPct val="150000"/>
              </a:lnSpc>
              <a:buFont typeface="Arial" panose="020B0604020202020204" pitchFamily="34" charset="0"/>
              <a:buChar char="•"/>
            </a:pPr>
            <a:r>
              <a:rPr lang="en-US" sz="2000" dirty="0">
                <a:solidFill>
                  <a:schemeClr val="accent2">
                    <a:lumMod val="50000"/>
                  </a:schemeClr>
                </a:solidFill>
                <a:effectLst/>
                <a:latin typeface="+mj-lt"/>
                <a:ea typeface="Times New Roman" panose="02020603050405020304" pitchFamily="18" charset="0"/>
              </a:rPr>
              <a:t>Mobile application.</a:t>
            </a:r>
          </a:p>
          <a:p>
            <a:pPr marL="285750" indent="-285750">
              <a:lnSpc>
                <a:spcPct val="150000"/>
              </a:lnSpc>
              <a:buFont typeface="Arial" panose="020B0604020202020204" pitchFamily="34" charset="0"/>
              <a:buChar char="•"/>
            </a:pPr>
            <a:r>
              <a:rPr lang="en-US" sz="2000" dirty="0">
                <a:solidFill>
                  <a:schemeClr val="accent2">
                    <a:lumMod val="50000"/>
                  </a:schemeClr>
                </a:solidFill>
                <a:effectLst/>
                <a:latin typeface="+mj-lt"/>
                <a:ea typeface="Times New Roman" panose="02020603050405020304" pitchFamily="18" charset="0"/>
              </a:rPr>
              <a:t>Geolocation feature.</a:t>
            </a:r>
            <a:endParaRPr lang="en-US" sz="2000" dirty="0"/>
          </a:p>
        </p:txBody>
      </p:sp>
    </p:spTree>
    <p:extLst>
      <p:ext uri="{BB962C8B-B14F-4D97-AF65-F5344CB8AC3E}">
        <p14:creationId xmlns:p14="http://schemas.microsoft.com/office/powerpoint/2010/main" val="700209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8" name="Date Placeholder 37">
            <a:extLst>
              <a:ext uri="{FF2B5EF4-FFF2-40B4-BE49-F238E27FC236}">
                <a16:creationId xmlns:a16="http://schemas.microsoft.com/office/drawing/2014/main" id="{44BB509D-E79A-48CF-9C7A-2B385FD379AF}"/>
              </a:ext>
            </a:extLst>
          </p:cNvPr>
          <p:cNvSpPr>
            <a:spLocks noGrp="1"/>
          </p:cNvSpPr>
          <p:nvPr>
            <p:ph type="dt" sz="half" idx="2"/>
          </p:nvPr>
        </p:nvSpPr>
        <p:spPr/>
        <p:txBody>
          <a:bodyPr/>
          <a:lstStyle/>
          <a:p>
            <a:fld id="{478CD27B-109C-41C9-9CF4-85F532F66BBB}" type="datetime1">
              <a:rPr lang="en-US" smtClean="0"/>
              <a:t>7/27/2023</a:t>
            </a:fld>
            <a:endParaRPr lang="en-US" dirty="0"/>
          </a:p>
        </p:txBody>
      </p:sp>
      <p:sp>
        <p:nvSpPr>
          <p:cNvPr id="39" name="Slide Number Placeholder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11" name="Picture 10">
            <a:extLst>
              <a:ext uri="{FF2B5EF4-FFF2-40B4-BE49-F238E27FC236}">
                <a16:creationId xmlns:a16="http://schemas.microsoft.com/office/drawing/2014/main" id="{9DA71B21-B458-0893-0F4A-F8D0AE31947C}"/>
              </a:ext>
            </a:extLst>
          </p:cNvPr>
          <p:cNvPicPr>
            <a:picLocks noChangeAspect="1"/>
          </p:cNvPicPr>
          <p:nvPr/>
        </p:nvPicPr>
        <p:blipFill>
          <a:blip r:embed="rId2"/>
          <a:stretch>
            <a:fillRect/>
          </a:stretch>
        </p:blipFill>
        <p:spPr>
          <a:xfrm>
            <a:off x="2127250" y="2082800"/>
            <a:ext cx="7531100" cy="2362200"/>
          </a:xfrm>
          <a:prstGeom prst="rect">
            <a:avLst/>
          </a:prstGeom>
        </p:spPr>
      </p:pic>
    </p:spTree>
    <p:extLst>
      <p:ext uri="{BB962C8B-B14F-4D97-AF65-F5344CB8AC3E}">
        <p14:creationId xmlns:p14="http://schemas.microsoft.com/office/powerpoint/2010/main" val="344939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6" name="Date Placeholder 35">
            <a:extLst>
              <a:ext uri="{FF2B5EF4-FFF2-40B4-BE49-F238E27FC236}">
                <a16:creationId xmlns:a16="http://schemas.microsoft.com/office/drawing/2014/main" id="{8D56EBED-E2E8-4532-9D58-AEA4BF592BE1}"/>
              </a:ext>
            </a:extLst>
          </p:cNvPr>
          <p:cNvSpPr>
            <a:spLocks noGrp="1"/>
          </p:cNvSpPr>
          <p:nvPr>
            <p:ph type="dt" sz="half" idx="2"/>
          </p:nvPr>
        </p:nvSpPr>
        <p:spPr/>
        <p:txBody>
          <a:bodyPr/>
          <a:lstStyle/>
          <a:p>
            <a:fld id="{E2EFFCE6-B714-4312-995E-9A4A689D43F0}" type="datetime1">
              <a:rPr lang="en-US" smtClean="0"/>
              <a:t>7/27/2023</a:t>
            </a:fld>
            <a:endParaRPr lang="en-US" dirty="0"/>
          </a:p>
        </p:txBody>
      </p:sp>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4" name="Title 2">
            <a:extLst>
              <a:ext uri="{FF2B5EF4-FFF2-40B4-BE49-F238E27FC236}">
                <a16:creationId xmlns:a16="http://schemas.microsoft.com/office/drawing/2014/main" id="{248AB131-18F5-CBE7-26F4-A332E242C823}"/>
              </a:ext>
            </a:extLst>
          </p:cNvPr>
          <p:cNvSpPr txBox="1">
            <a:spLocks/>
          </p:cNvSpPr>
          <p:nvPr/>
        </p:nvSpPr>
        <p:spPr>
          <a:xfrm>
            <a:off x="3405455" y="341722"/>
            <a:ext cx="6674802" cy="655320"/>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lang="en-US" sz="7200" kern="1200">
                <a:solidFill>
                  <a:schemeClr val="accent2">
                    <a:lumMod val="50000"/>
                  </a:schemeClr>
                </a:solidFill>
                <a:latin typeface="+mn-lt"/>
                <a:ea typeface="+mn-ea"/>
                <a:cs typeface="+mn-cs"/>
              </a:defRPr>
            </a:lvl1pPr>
          </a:lstStyle>
          <a:p>
            <a:r>
              <a:rPr lang="en-US" dirty="0"/>
              <a:t>Conclusion</a:t>
            </a:r>
          </a:p>
        </p:txBody>
      </p:sp>
      <p:sp>
        <p:nvSpPr>
          <p:cNvPr id="5" name="TextBox 4">
            <a:extLst>
              <a:ext uri="{FF2B5EF4-FFF2-40B4-BE49-F238E27FC236}">
                <a16:creationId xmlns:a16="http://schemas.microsoft.com/office/drawing/2014/main" id="{A5F208BA-64F6-6C14-6A1A-4BDBAD3D6D53}"/>
              </a:ext>
            </a:extLst>
          </p:cNvPr>
          <p:cNvSpPr txBox="1"/>
          <p:nvPr/>
        </p:nvSpPr>
        <p:spPr>
          <a:xfrm>
            <a:off x="624155" y="2187770"/>
            <a:ext cx="5562600" cy="18904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accent2">
                    <a:lumMod val="50000"/>
                  </a:schemeClr>
                </a:solidFill>
                <a:effectLst/>
                <a:ea typeface="Times New Roman" panose="02020603050405020304" pitchFamily="18" charset="0"/>
              </a:rPr>
              <a:t>Excuse management system.</a:t>
            </a:r>
          </a:p>
          <a:p>
            <a:pPr marL="285750" indent="-285750">
              <a:lnSpc>
                <a:spcPct val="150000"/>
              </a:lnSpc>
              <a:buFont typeface="Arial" panose="020B0604020202020204" pitchFamily="34" charset="0"/>
              <a:buChar char="•"/>
            </a:pPr>
            <a:r>
              <a:rPr lang="en-US" sz="2000" dirty="0">
                <a:solidFill>
                  <a:schemeClr val="accent2">
                    <a:lumMod val="50000"/>
                  </a:schemeClr>
                </a:solidFill>
                <a:effectLst/>
                <a:latin typeface="+mj-lt"/>
                <a:ea typeface="Times New Roman" panose="02020603050405020304" pitchFamily="18" charset="0"/>
              </a:rPr>
              <a:t>Automatic generation of unique QR codes.</a:t>
            </a:r>
          </a:p>
          <a:p>
            <a:pPr marL="285750" indent="-285750">
              <a:lnSpc>
                <a:spcPct val="150000"/>
              </a:lnSpc>
              <a:buFont typeface="Arial" panose="020B0604020202020204" pitchFamily="34" charset="0"/>
              <a:buChar char="•"/>
            </a:pPr>
            <a:r>
              <a:rPr lang="en-US" sz="2000" dirty="0">
                <a:solidFill>
                  <a:schemeClr val="accent2">
                    <a:lumMod val="50000"/>
                  </a:schemeClr>
                </a:solidFill>
                <a:effectLst/>
                <a:ea typeface="Times New Roman" panose="02020603050405020304" pitchFamily="18" charset="0"/>
              </a:rPr>
              <a:t>Easy-to-use attendance system.</a:t>
            </a:r>
            <a:endParaRPr lang="en-JO" sz="2000" dirty="0">
              <a:solidFill>
                <a:schemeClr val="accent2">
                  <a:lumMod val="50000"/>
                </a:schemeClr>
              </a:solidFill>
            </a:endParaRPr>
          </a:p>
        </p:txBody>
      </p:sp>
    </p:spTree>
    <p:extLst>
      <p:ext uri="{BB962C8B-B14F-4D97-AF65-F5344CB8AC3E}">
        <p14:creationId xmlns:p14="http://schemas.microsoft.com/office/powerpoint/2010/main" val="44507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Road map</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a:xfrm>
            <a:off x="6894576" y="2000250"/>
            <a:ext cx="3487915" cy="3555598"/>
          </a:xfrm>
        </p:spPr>
        <p:txBody>
          <a:bodyPr/>
          <a:lstStyle/>
          <a:p>
            <a:r>
              <a:rPr lang="en-US" dirty="0"/>
              <a:t>01 Introduction</a:t>
            </a:r>
          </a:p>
          <a:p>
            <a:r>
              <a:rPr lang="en-US" dirty="0"/>
              <a:t>02 Design</a:t>
            </a:r>
          </a:p>
          <a:p>
            <a:r>
              <a:rPr lang="en-US" dirty="0"/>
              <a:t>03 Implementation</a:t>
            </a:r>
          </a:p>
          <a:p>
            <a:r>
              <a:rPr lang="en-US" dirty="0"/>
              <a:t>04 Future works&amp; Results</a:t>
            </a:r>
          </a:p>
          <a:p>
            <a:r>
              <a:rPr lang="en-US" dirty="0"/>
              <a:t>05 Conclusion</a:t>
            </a:r>
          </a:p>
          <a:p>
            <a:endParaRPr lang="en-US"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7/27/2023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p:txBody>
          <a:bodyPr/>
          <a:lstStyle/>
          <a:p>
            <a:r>
              <a:rPr lang="en-US" dirty="0"/>
              <a:t>01</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p:txBody>
          <a:bodyPr>
            <a:normAutofit fontScale="90000"/>
          </a:bodyPr>
          <a:lstStyle/>
          <a:p>
            <a:pPr algn="l" defTabSz="914400" rtl="1" eaLnBrk="1" latinLnBrk="0" hangingPunct="1">
              <a:lnSpc>
                <a:spcPct val="90000"/>
              </a:lnSpc>
              <a:spcBef>
                <a:spcPct val="0"/>
              </a:spcBef>
              <a:buNone/>
            </a:pPr>
            <a:r>
              <a:rPr lang="en-US" dirty="0"/>
              <a:t>Introduction</a:t>
            </a:r>
          </a:p>
        </p:txBody>
      </p:sp>
      <p:sp>
        <p:nvSpPr>
          <p:cNvPr id="4" name="TextBox 3">
            <a:extLst>
              <a:ext uri="{FF2B5EF4-FFF2-40B4-BE49-F238E27FC236}">
                <a16:creationId xmlns:a16="http://schemas.microsoft.com/office/drawing/2014/main" id="{FA708E7F-29C9-D728-8341-844402DA13B4}"/>
              </a:ext>
            </a:extLst>
          </p:cNvPr>
          <p:cNvSpPr txBox="1"/>
          <p:nvPr/>
        </p:nvSpPr>
        <p:spPr>
          <a:xfrm>
            <a:off x="5029842" y="3999123"/>
            <a:ext cx="2741456" cy="1200329"/>
          </a:xfrm>
          <a:prstGeom prst="rect">
            <a:avLst/>
          </a:prstGeom>
          <a:noFill/>
        </p:spPr>
        <p:txBody>
          <a:bodyPr wrap="none" rtlCol="0">
            <a:spAutoFit/>
          </a:bodyPr>
          <a:lstStyle/>
          <a:p>
            <a:pPr marL="342900" indent="-342900">
              <a:buFont typeface="Wingdings" pitchFamily="2" charset="2"/>
              <a:buChar char="Ø"/>
            </a:pPr>
            <a:r>
              <a:rPr lang="en-JO" sz="2400" dirty="0">
                <a:solidFill>
                  <a:schemeClr val="accent2">
                    <a:lumMod val="50000"/>
                  </a:schemeClr>
                </a:solidFill>
              </a:rPr>
              <a:t>What Tick Me?</a:t>
            </a:r>
          </a:p>
          <a:p>
            <a:pPr marL="342900" indent="-342900">
              <a:buFont typeface="Wingdings" pitchFamily="2" charset="2"/>
              <a:buChar char="Ø"/>
            </a:pPr>
            <a:endParaRPr lang="en-JO" sz="2400" dirty="0">
              <a:solidFill>
                <a:schemeClr val="accent2">
                  <a:lumMod val="50000"/>
                </a:schemeClr>
              </a:solidFill>
            </a:endParaRPr>
          </a:p>
          <a:p>
            <a:pPr marL="342900" indent="-342900">
              <a:buFont typeface="Wingdings" pitchFamily="2" charset="2"/>
              <a:buChar char="Ø"/>
            </a:pPr>
            <a:r>
              <a:rPr lang="en-JO" sz="2400" dirty="0">
                <a:solidFill>
                  <a:schemeClr val="accent2">
                    <a:lumMod val="50000"/>
                  </a:schemeClr>
                </a:solidFill>
              </a:rPr>
              <a:t>Why Tick Me?</a:t>
            </a:r>
          </a:p>
        </p:txBody>
      </p:sp>
    </p:spTree>
    <p:extLst>
      <p:ext uri="{BB962C8B-B14F-4D97-AF65-F5344CB8AC3E}">
        <p14:creationId xmlns:p14="http://schemas.microsoft.com/office/powerpoint/2010/main" val="206408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465137"/>
            <a:ext cx="4406371" cy="1340615"/>
          </a:xfrm>
        </p:spPr>
        <p:txBody>
          <a:bodyPr/>
          <a:lstStyle/>
          <a:p>
            <a:r>
              <a:rPr lang="en-US" dirty="0"/>
              <a:t>What Tick Me?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p:txBody>
          <a:bodyPr>
            <a:normAutofit/>
          </a:bodyPr>
          <a:lstStyle/>
          <a:p>
            <a:pPr eaLnBrk="1" hangingPunct="1"/>
            <a:r>
              <a:rPr lang="en-US" sz="2000" dirty="0">
                <a:latin typeface="+mn-lt"/>
              </a:rPr>
              <a:t>Tick Me a university website To take attendance and absence electronically, with its full approval on the QR code. </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7/27/2023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4" name="Picture 3" descr="A black background with white text and red cross&#10;&#10;Description automatically generated">
            <a:extLst>
              <a:ext uri="{FF2B5EF4-FFF2-40B4-BE49-F238E27FC236}">
                <a16:creationId xmlns:a16="http://schemas.microsoft.com/office/drawing/2014/main" id="{C28A9BAF-1B2C-4B6F-94D4-DA227B5DBA34}"/>
              </a:ext>
            </a:extLst>
          </p:cNvPr>
          <p:cNvPicPr>
            <a:picLocks noChangeAspect="1"/>
          </p:cNvPicPr>
          <p:nvPr/>
        </p:nvPicPr>
        <p:blipFill>
          <a:blip r:embed="rId2"/>
          <a:stretch>
            <a:fillRect/>
          </a:stretch>
        </p:blipFill>
        <p:spPr>
          <a:xfrm>
            <a:off x="3718477" y="-2291181"/>
            <a:ext cx="8778163" cy="8778163"/>
          </a:xfrm>
          <a:prstGeom prst="rect">
            <a:avLst/>
          </a:prstGeom>
        </p:spPr>
      </p:pic>
      <p:pic>
        <p:nvPicPr>
          <p:cNvPr id="16" name="Picture Placeholder 15" descr="A green check mark in a square&#10;&#10;Description automatically generated">
            <a:extLst>
              <a:ext uri="{FF2B5EF4-FFF2-40B4-BE49-F238E27FC236}">
                <a16:creationId xmlns:a16="http://schemas.microsoft.com/office/drawing/2014/main" id="{DF03942D-D1CF-054A-EA60-0B64FC89CD2A}"/>
              </a:ext>
            </a:extLst>
          </p:cNvPr>
          <p:cNvPicPr>
            <a:picLocks noGrp="1" noChangeAspect="1"/>
          </p:cNvPicPr>
          <p:nvPr>
            <p:ph type="pic" sz="quarter" idx="11"/>
          </p:nvPr>
        </p:nvPicPr>
        <p:blipFill>
          <a:blip r:embed="rId3">
            <a:extLst>
              <a:ext uri="{BEBA8EAE-BF5A-486C-A8C5-ECC9F3942E4B}">
                <a14:imgProps xmlns:a14="http://schemas.microsoft.com/office/drawing/2010/main">
                  <a14:imgLayer r:embed="rId4">
                    <a14:imgEffect>
                      <a14:backgroundRemoval t="8621" b="90805" l="14533" r="84775">
                        <a14:foregroundMark x1="39792" y1="56322" x2="39792" y2="56322"/>
                        <a14:foregroundMark x1="57785" y1="13218" x2="26990" y2="12644"/>
                        <a14:foregroundMark x1="26990" y1="12644" x2="23875" y2="25287"/>
                        <a14:foregroundMark x1="23875" y1="25287" x2="23542" y2="29163"/>
                        <a14:foregroundMark x1="70601" y1="85057" x2="70588" y2="85632"/>
                        <a14:foregroundMark x1="70633" y1="83610" x2="70601" y2="85057"/>
                        <a14:foregroundMark x1="71280" y1="54023" x2="70748" y2="78325"/>
                        <a14:foregroundMark x1="67024" y1="90186" x2="66614" y2="90710"/>
                        <a14:foregroundMark x1="70588" y1="85632" x2="67932" y2="89026"/>
                        <a14:foregroundMark x1="74048" y1="10345" x2="73356" y2="8621"/>
                        <a14:backgroundMark x1="22491" y1="28736" x2="22145" y2="31034"/>
                        <a14:backgroundMark x1="65398" y1="85057" x2="65398" y2="85057"/>
                        <a14:backgroundMark x1="65398" y1="85057" x2="67474" y2="86782"/>
                        <a14:backgroundMark x1="66090" y1="84483" x2="67820" y2="86782"/>
                        <a14:backgroundMark x1="67128" y1="86207" x2="65398" y2="84483"/>
                        <a14:backgroundMark x1="65398" y1="84483" x2="68512" y2="87356"/>
                      </a14:backgroundRemoval>
                    </a14:imgEffect>
                  </a14:imgLayer>
                </a14:imgProps>
              </a:ext>
            </a:extLst>
          </a:blip>
          <a:srcRect l="5671" r="5671"/>
          <a:stretch>
            <a:fillRect/>
          </a:stretch>
        </p:blipFill>
        <p:spPr>
          <a:xfrm>
            <a:off x="5435071" y="2777788"/>
            <a:ext cx="5844867" cy="3983038"/>
          </a:xfrm>
        </p:spPr>
      </p:pic>
    </p:spTree>
    <p:extLst>
      <p:ext uri="{BB962C8B-B14F-4D97-AF65-F5344CB8AC3E}">
        <p14:creationId xmlns:p14="http://schemas.microsoft.com/office/powerpoint/2010/main" val="237129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B6AECC8-0C5A-2B4F-2511-9AAB97C1032D}"/>
              </a:ext>
            </a:extLst>
          </p:cNvPr>
          <p:cNvSpPr>
            <a:spLocks noGrp="1"/>
          </p:cNvSpPr>
          <p:nvPr>
            <p:ph type="body" sz="quarter" idx="13"/>
          </p:nvPr>
        </p:nvSpPr>
        <p:spPr>
          <a:xfrm>
            <a:off x="1040129" y="2009775"/>
            <a:ext cx="4434695" cy="4078509"/>
          </a:xfrm>
        </p:spPr>
        <p:txBody>
          <a:bodyPr>
            <a:normAutofit/>
          </a:bodyPr>
          <a:lstStyle/>
          <a:p>
            <a:pPr marL="285750" indent="-285750">
              <a:buFont typeface="Arial" panose="020B0604020202020204" pitchFamily="34" charset="0"/>
              <a:buChar char="•"/>
            </a:pPr>
            <a:r>
              <a:rPr lang="en-US" sz="1800" dirty="0">
                <a:effectLst/>
                <a:ea typeface="Times New Roman" panose="02020603050405020304" pitchFamily="18" charset="0"/>
                <a:cs typeface="Times New Roman" panose="02020603050405020304" pitchFamily="18" charset="0"/>
              </a:rPr>
              <a:t>To speed up take attendance and absence process.</a:t>
            </a:r>
          </a:p>
          <a:p>
            <a:pPr marL="285750" indent="-285750">
              <a:buFont typeface="Arial" panose="020B0604020202020204" pitchFamily="34" charset="0"/>
              <a:buChar char="•"/>
            </a:pPr>
            <a:r>
              <a:rPr lang="en-US" sz="1800" dirty="0">
                <a:effectLst/>
                <a:ea typeface="Times New Roman" panose="02020603050405020304" pitchFamily="18" charset="0"/>
                <a:cs typeface="Times New Roman" panose="02020603050405020304" pitchFamily="18" charset="0"/>
              </a:rPr>
              <a:t> Save time .</a:t>
            </a:r>
          </a:p>
          <a:p>
            <a:pPr marL="285750" indent="-285750">
              <a:buFont typeface="Arial" panose="020B0604020202020204" pitchFamily="34" charset="0"/>
              <a:buChar char="•"/>
            </a:pPr>
            <a:r>
              <a:rPr lang="en-US" sz="1800" dirty="0">
                <a:effectLst/>
                <a:ea typeface="Times New Roman" panose="02020603050405020304" pitchFamily="18" charset="0"/>
                <a:cs typeface="Times New Roman" panose="02020603050405020304" pitchFamily="18" charset="0"/>
              </a:rPr>
              <a:t> Enhance the educational process.</a:t>
            </a:r>
            <a:endParaRPr lang="ar-SA" sz="1800" dirty="0">
              <a:effectLs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ea typeface="Times New Roman" panose="02020603050405020304" pitchFamily="18" charset="0"/>
                <a:cs typeface="Times New Roman" panose="02020603050405020304" pitchFamily="18" charset="0"/>
              </a:rPr>
              <a:t>Ensure the accuracy of attendance and absence data .</a:t>
            </a:r>
            <a:endParaRPr lang="en-JO" dirty="0"/>
          </a:p>
        </p:txBody>
      </p:sp>
      <p:sp>
        <p:nvSpPr>
          <p:cNvPr id="7" name="Date Placeholder 6">
            <a:extLst>
              <a:ext uri="{FF2B5EF4-FFF2-40B4-BE49-F238E27FC236}">
                <a16:creationId xmlns:a16="http://schemas.microsoft.com/office/drawing/2014/main" id="{5609B9FC-C402-7A39-3796-3159E83156FE}"/>
              </a:ext>
            </a:extLst>
          </p:cNvPr>
          <p:cNvSpPr>
            <a:spLocks noGrp="1"/>
          </p:cNvSpPr>
          <p:nvPr>
            <p:ph type="dt" sz="half" idx="2"/>
          </p:nvPr>
        </p:nvSpPr>
        <p:spPr/>
        <p:txBody>
          <a:bodyPr/>
          <a:lstStyle/>
          <a:p>
            <a:fld id="{C7C81873-7D47-483D-BCB4-50DD9806C720}" type="datetime1">
              <a:rPr lang="en-US" smtClean="0"/>
              <a:t>7/27/2023</a:t>
            </a:fld>
            <a:endParaRPr lang="en-US" dirty="0"/>
          </a:p>
        </p:txBody>
      </p:sp>
      <p:sp>
        <p:nvSpPr>
          <p:cNvPr id="8" name="Slide Number Placeholder 7">
            <a:extLst>
              <a:ext uri="{FF2B5EF4-FFF2-40B4-BE49-F238E27FC236}">
                <a16:creationId xmlns:a16="http://schemas.microsoft.com/office/drawing/2014/main" id="{7DAB8670-9EA0-3DFE-8D17-BF2EFA5882AA}"/>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9" name="Title 8">
            <a:extLst>
              <a:ext uri="{FF2B5EF4-FFF2-40B4-BE49-F238E27FC236}">
                <a16:creationId xmlns:a16="http://schemas.microsoft.com/office/drawing/2014/main" id="{700E56BC-40AA-32DE-5377-E80CE09E5675}"/>
              </a:ext>
            </a:extLst>
          </p:cNvPr>
          <p:cNvSpPr>
            <a:spLocks noGrp="1"/>
          </p:cNvSpPr>
          <p:nvPr>
            <p:ph type="title"/>
          </p:nvPr>
        </p:nvSpPr>
        <p:spPr>
          <a:xfrm>
            <a:off x="1028700" y="474281"/>
            <a:ext cx="4816515" cy="1953971"/>
          </a:xfrm>
        </p:spPr>
        <p:txBody>
          <a:bodyPr/>
          <a:lstStyle/>
          <a:p>
            <a:r>
              <a:rPr lang="en-JO" sz="4400" dirty="0">
                <a:solidFill>
                  <a:schemeClr val="accent2">
                    <a:lumMod val="50000"/>
                  </a:schemeClr>
                </a:solidFill>
              </a:rPr>
              <a:t>Why Tick Me?</a:t>
            </a:r>
            <a:br>
              <a:rPr lang="en-JO" sz="4400" dirty="0">
                <a:solidFill>
                  <a:schemeClr val="accent2">
                    <a:lumMod val="50000"/>
                  </a:schemeClr>
                </a:solidFill>
              </a:rPr>
            </a:br>
            <a:endParaRPr lang="en-JO" dirty="0"/>
          </a:p>
        </p:txBody>
      </p:sp>
      <p:pic>
        <p:nvPicPr>
          <p:cNvPr id="13" name="Picture Placeholder 15" descr="A green check mark in a square&#10;&#10;Description automatically generated">
            <a:extLst>
              <a:ext uri="{FF2B5EF4-FFF2-40B4-BE49-F238E27FC236}">
                <a16:creationId xmlns:a16="http://schemas.microsoft.com/office/drawing/2014/main" id="{954CFB48-B571-2506-BED5-C3F722B47CE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21" b="90805" l="14533" r="84775">
                        <a14:foregroundMark x1="39792" y1="56322" x2="39792" y2="56322"/>
                        <a14:foregroundMark x1="57785" y1="13218" x2="26990" y2="12644"/>
                        <a14:foregroundMark x1="26990" y1="12644" x2="23875" y2="25287"/>
                        <a14:foregroundMark x1="23875" y1="25287" x2="23542" y2="29163"/>
                        <a14:foregroundMark x1="70601" y1="85057" x2="70588" y2="85632"/>
                        <a14:foregroundMark x1="70633" y1="83610" x2="70601" y2="85057"/>
                        <a14:foregroundMark x1="71280" y1="54023" x2="70748" y2="78325"/>
                        <a14:foregroundMark x1="67024" y1="90186" x2="66614" y2="90710"/>
                        <a14:foregroundMark x1="70588" y1="85632" x2="67932" y2="89026"/>
                        <a14:foregroundMark x1="74048" y1="10345" x2="73356" y2="8621"/>
                        <a14:backgroundMark x1="22491" y1="28736" x2="22145" y2="31034"/>
                        <a14:backgroundMark x1="65398" y1="85057" x2="65398" y2="85057"/>
                        <a14:backgroundMark x1="65398" y1="85057" x2="67474" y2="86782"/>
                        <a14:backgroundMark x1="66090" y1="84483" x2="67820" y2="86782"/>
                        <a14:backgroundMark x1="67128" y1="86207" x2="65398" y2="84483"/>
                        <a14:backgroundMark x1="65398" y1="84483" x2="68512" y2="87356"/>
                      </a14:backgroundRemoval>
                    </a14:imgEffect>
                  </a14:imgLayer>
                </a14:imgProps>
              </a:ext>
            </a:extLst>
          </a:blip>
          <a:srcRect l="5671" r="5671"/>
          <a:stretch>
            <a:fillRect/>
          </a:stretch>
        </p:blipFill>
        <p:spPr>
          <a:xfrm>
            <a:off x="5486253" y="2686506"/>
            <a:ext cx="5844867" cy="3983038"/>
          </a:xfrm>
          <a:prstGeom prst="rect">
            <a:avLst/>
          </a:prstGeom>
        </p:spPr>
      </p:pic>
      <p:pic>
        <p:nvPicPr>
          <p:cNvPr id="16" name="Picture 15" descr="A black background with white text and red cross&#10;&#10;Description automatically generated">
            <a:extLst>
              <a:ext uri="{FF2B5EF4-FFF2-40B4-BE49-F238E27FC236}">
                <a16:creationId xmlns:a16="http://schemas.microsoft.com/office/drawing/2014/main" id="{57DD13F6-FC57-1DA3-22C7-B4385D3CB47D}"/>
              </a:ext>
            </a:extLst>
          </p:cNvPr>
          <p:cNvPicPr>
            <a:picLocks noChangeAspect="1"/>
          </p:cNvPicPr>
          <p:nvPr/>
        </p:nvPicPr>
        <p:blipFill>
          <a:blip r:embed="rId4"/>
          <a:stretch>
            <a:fillRect/>
          </a:stretch>
        </p:blipFill>
        <p:spPr>
          <a:xfrm>
            <a:off x="4243491" y="-2291181"/>
            <a:ext cx="8778163" cy="8778163"/>
          </a:xfrm>
          <a:prstGeom prst="rect">
            <a:avLst/>
          </a:prstGeom>
        </p:spPr>
      </p:pic>
    </p:spTree>
    <p:extLst>
      <p:ext uri="{BB962C8B-B14F-4D97-AF65-F5344CB8AC3E}">
        <p14:creationId xmlns:p14="http://schemas.microsoft.com/office/powerpoint/2010/main" val="46112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p:txBody>
          <a:bodyPr/>
          <a:lstStyle/>
          <a:p>
            <a:r>
              <a:rPr lang="en-US" dirty="0"/>
              <a:t>02</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p:txBody>
          <a:bodyPr>
            <a:normAutofit fontScale="90000"/>
          </a:bodyPr>
          <a:lstStyle/>
          <a:p>
            <a:pPr algn="l" defTabSz="914400" rtl="1" eaLnBrk="1" latinLnBrk="0" hangingPunct="1">
              <a:lnSpc>
                <a:spcPct val="90000"/>
              </a:lnSpc>
              <a:spcBef>
                <a:spcPct val="0"/>
              </a:spcBef>
              <a:buNone/>
            </a:pPr>
            <a:r>
              <a:rPr lang="en-US" dirty="0"/>
              <a:t>Design</a:t>
            </a:r>
          </a:p>
        </p:txBody>
      </p:sp>
    </p:spTree>
    <p:extLst>
      <p:ext uri="{BB962C8B-B14F-4D97-AF65-F5344CB8AC3E}">
        <p14:creationId xmlns:p14="http://schemas.microsoft.com/office/powerpoint/2010/main" val="191201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t>Design</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7/27/2023</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3" name="Content Placeholder 2">
            <a:extLst>
              <a:ext uri="{FF2B5EF4-FFF2-40B4-BE49-F238E27FC236}">
                <a16:creationId xmlns:a16="http://schemas.microsoft.com/office/drawing/2014/main" id="{80E5D301-2FEC-6551-C2F1-BF2B481584D8}"/>
              </a:ext>
            </a:extLst>
          </p:cNvPr>
          <p:cNvSpPr>
            <a:spLocks noGrp="1"/>
          </p:cNvSpPr>
          <p:nvPr>
            <p:ph sz="quarter" idx="11"/>
          </p:nvPr>
        </p:nvSpPr>
        <p:spPr>
          <a:xfrm>
            <a:off x="854076" y="1625600"/>
            <a:ext cx="5546724" cy="4549731"/>
          </a:xfrm>
        </p:spPr>
        <p:txBody>
          <a:bodyPr>
            <a:normAutofit/>
          </a:bodyPr>
          <a:lstStyle/>
          <a:p>
            <a:pPr marL="0" indent="0">
              <a:buNone/>
            </a:pPr>
            <a:endParaRPr lang="en-US" sz="1800" dirty="0">
              <a:effectLst/>
              <a:ea typeface="Times New Roman" panose="02020603050405020304" pitchFamily="18" charset="0"/>
            </a:endParaRPr>
          </a:p>
          <a:p>
            <a:pPr marL="0" indent="0">
              <a:buNone/>
              <a:defRPr/>
            </a:pPr>
            <a:r>
              <a:rPr kumimoji="0" lang="en-US" sz="1800" b="0" i="0" u="none" strike="noStrike" kern="1200" cap="none" spc="0" normalizeH="0" baseline="0" noProof="0" dirty="0">
                <a:ln>
                  <a:noFill/>
                </a:ln>
                <a:solidFill>
                  <a:srgbClr val="C0C9C2">
                    <a:lumMod val="50000"/>
                  </a:srgbClr>
                </a:solidFill>
                <a:effectLst/>
                <a:uLnTx/>
                <a:uFillTx/>
                <a:ea typeface="+mn-ea"/>
                <a:cs typeface="+mn-cs"/>
              </a:rPr>
              <a:t>On our website, the instructor can take attendance and absence electronically, easily and smoothly, without the need to exert effort and waste time, and evaluate the students based on their attendance, and it allows the students to track the days of their attendance, absence., and status in the course</a:t>
            </a:r>
            <a:r>
              <a:rPr kumimoji="0" lang="en-US" sz="1600" b="0" i="0" u="none" strike="noStrike" kern="1200" cap="none" spc="0" normalizeH="0" baseline="0" noProof="0" dirty="0">
                <a:ln>
                  <a:noFill/>
                </a:ln>
                <a:solidFill>
                  <a:srgbClr val="C0C9C2">
                    <a:lumMod val="50000"/>
                  </a:srgbClr>
                </a:solidFill>
                <a:effectLst/>
                <a:uLnTx/>
                <a:uFillTx/>
                <a:ea typeface="+mn-ea"/>
                <a:cs typeface="+mn-cs"/>
              </a:rPr>
              <a:t>.</a:t>
            </a:r>
            <a:endParaRPr lang="en-JO" dirty="0"/>
          </a:p>
        </p:txBody>
      </p:sp>
      <p:pic>
        <p:nvPicPr>
          <p:cNvPr id="6" name="Picture 5" descr="A diagram of a flowchart&#10;&#10;Description automatically generated">
            <a:extLst>
              <a:ext uri="{FF2B5EF4-FFF2-40B4-BE49-F238E27FC236}">
                <a16:creationId xmlns:a16="http://schemas.microsoft.com/office/drawing/2014/main" id="{294AA281-CB36-86CE-F59A-657745E526CE}"/>
              </a:ext>
            </a:extLst>
          </p:cNvPr>
          <p:cNvPicPr>
            <a:picLocks noChangeAspect="1"/>
          </p:cNvPicPr>
          <p:nvPr/>
        </p:nvPicPr>
        <p:blipFill>
          <a:blip r:embed="rId2"/>
          <a:stretch>
            <a:fillRect/>
          </a:stretch>
        </p:blipFill>
        <p:spPr>
          <a:xfrm>
            <a:off x="5920710" y="0"/>
            <a:ext cx="6531047" cy="6880445"/>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84AD5F-6A00-7955-7072-6B57636DE7E6}"/>
              </a:ext>
            </a:extLst>
          </p:cNvPr>
          <p:cNvSpPr>
            <a:spLocks noGrp="1"/>
          </p:cNvSpPr>
          <p:nvPr>
            <p:ph type="dt" sz="half" idx="2"/>
          </p:nvPr>
        </p:nvSpPr>
        <p:spPr/>
        <p:txBody>
          <a:bodyPr/>
          <a:lstStyle/>
          <a:p>
            <a:fld id="{C5DB74C9-B808-4394-A017-79C83B2524EF}" type="datetime1">
              <a:rPr lang="en-US" smtClean="0"/>
              <a:t>7/27/2023</a:t>
            </a:fld>
            <a:endParaRPr lang="en-US" dirty="0"/>
          </a:p>
        </p:txBody>
      </p:sp>
      <p:sp>
        <p:nvSpPr>
          <p:cNvPr id="3" name="Slide Number Placeholder 2">
            <a:extLst>
              <a:ext uri="{FF2B5EF4-FFF2-40B4-BE49-F238E27FC236}">
                <a16:creationId xmlns:a16="http://schemas.microsoft.com/office/drawing/2014/main" id="{87DB0C6F-BE1F-4D1C-118C-CCF733937E96}"/>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5" name="Title 4">
            <a:extLst>
              <a:ext uri="{FF2B5EF4-FFF2-40B4-BE49-F238E27FC236}">
                <a16:creationId xmlns:a16="http://schemas.microsoft.com/office/drawing/2014/main" id="{CB93565F-5A40-EEA5-3EA0-B9FBAF694775}"/>
              </a:ext>
            </a:extLst>
          </p:cNvPr>
          <p:cNvSpPr>
            <a:spLocks noGrp="1"/>
          </p:cNvSpPr>
          <p:nvPr>
            <p:ph type="title"/>
          </p:nvPr>
        </p:nvSpPr>
        <p:spPr/>
        <p:txBody>
          <a:bodyPr/>
          <a:lstStyle/>
          <a:p>
            <a:r>
              <a:rPr lang="en-US" dirty="0"/>
              <a:t>Design</a:t>
            </a:r>
            <a:endParaRPr lang="en-JO" dirty="0"/>
          </a:p>
        </p:txBody>
      </p:sp>
      <p:pic>
        <p:nvPicPr>
          <p:cNvPr id="6" name="Picture Placeholder 20" descr="A black background with a logo&#10;&#10;Description automatically generated">
            <a:extLst>
              <a:ext uri="{FF2B5EF4-FFF2-40B4-BE49-F238E27FC236}">
                <a16:creationId xmlns:a16="http://schemas.microsoft.com/office/drawing/2014/main" id="{9B9A0414-F71E-1AB1-8BF2-6C74CD4F4E88}"/>
              </a:ext>
            </a:extLst>
          </p:cNvPr>
          <p:cNvPicPr>
            <a:picLocks noChangeAspect="1"/>
          </p:cNvPicPr>
          <p:nvPr/>
        </p:nvPicPr>
        <p:blipFill>
          <a:blip r:embed="rId2"/>
          <a:srcRect t="15828" b="15828"/>
          <a:stretch>
            <a:fillRect/>
          </a:stretch>
        </p:blipFill>
        <p:spPr>
          <a:xfrm>
            <a:off x="10135904" y="1520036"/>
            <a:ext cx="1397305" cy="954973"/>
          </a:xfrm>
          <a:prstGeom prst="rect">
            <a:avLst/>
          </a:prstGeom>
        </p:spPr>
      </p:pic>
      <p:pic>
        <p:nvPicPr>
          <p:cNvPr id="7" name="Picture 6" descr="A purple hexagon with a white letter c and a black background&#10;&#10;Description automatically generated">
            <a:extLst>
              <a:ext uri="{FF2B5EF4-FFF2-40B4-BE49-F238E27FC236}">
                <a16:creationId xmlns:a16="http://schemas.microsoft.com/office/drawing/2014/main" id="{9724DD43-736F-5F47-4197-30D4BFAEE0E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61905" y1="53571" x2="63095" y2="52778"/>
                        <a14:backgroundMark x1="45635" y1="39286" x2="50397" y2="40079"/>
                        <a14:backgroundMark x1="65079" y1="51984" x2="63889" y2="51984"/>
                        <a14:backgroundMark x1="40476" y1="36508" x2="48413" y2="36905"/>
                        <a14:backgroundMark x1="38095" y1="46825" x2="35714" y2="52381"/>
                        <a14:backgroundMark x1="40476" y1="59127" x2="55159" y2="60317"/>
                        <a14:backgroundMark x1="69048" y1="48016" x2="69048" y2="48016"/>
                      </a14:backgroundRemoval>
                    </a14:imgEffect>
                  </a14:imgLayer>
                </a14:imgProps>
              </a:ext>
            </a:extLst>
          </a:blip>
          <a:stretch>
            <a:fillRect/>
          </a:stretch>
        </p:blipFill>
        <p:spPr>
          <a:xfrm>
            <a:off x="9900121" y="2717601"/>
            <a:ext cx="1853159" cy="1853159"/>
          </a:xfrm>
          <a:prstGeom prst="rect">
            <a:avLst/>
          </a:prstGeom>
        </p:spPr>
      </p:pic>
      <p:pic>
        <p:nvPicPr>
          <p:cNvPr id="8" name="Picture 7" descr="A blue and black logo&#10;&#10;Description automatically generated">
            <a:extLst>
              <a:ext uri="{FF2B5EF4-FFF2-40B4-BE49-F238E27FC236}">
                <a16:creationId xmlns:a16="http://schemas.microsoft.com/office/drawing/2014/main" id="{134DCEED-B832-D441-1DB8-31887C3F09F1}"/>
              </a:ext>
            </a:extLst>
          </p:cNvPr>
          <p:cNvPicPr>
            <a:picLocks noChangeAspect="1"/>
          </p:cNvPicPr>
          <p:nvPr/>
        </p:nvPicPr>
        <p:blipFill rotWithShape="1">
          <a:blip r:embed="rId5"/>
          <a:srcRect l="36045" b="10872"/>
          <a:stretch/>
        </p:blipFill>
        <p:spPr>
          <a:xfrm>
            <a:off x="8607844" y="4881794"/>
            <a:ext cx="2899660" cy="1290402"/>
          </a:xfrm>
          <a:prstGeom prst="rect">
            <a:avLst/>
          </a:prstGeom>
        </p:spPr>
      </p:pic>
      <p:pic>
        <p:nvPicPr>
          <p:cNvPr id="9" name="Picture 8">
            <a:extLst>
              <a:ext uri="{FF2B5EF4-FFF2-40B4-BE49-F238E27FC236}">
                <a16:creationId xmlns:a16="http://schemas.microsoft.com/office/drawing/2014/main" id="{500CFCB5-2736-DA44-A59B-538C1306C377}"/>
              </a:ext>
            </a:extLst>
          </p:cNvPr>
          <p:cNvPicPr>
            <a:picLocks noChangeAspect="1"/>
          </p:cNvPicPr>
          <p:nvPr/>
        </p:nvPicPr>
        <p:blipFill rotWithShape="1">
          <a:blip r:embed="rId5"/>
          <a:srcRect l="-21009" t="-1122" r="73544" b="8414"/>
          <a:stretch/>
        </p:blipFill>
        <p:spPr>
          <a:xfrm>
            <a:off x="7531830" y="3051434"/>
            <a:ext cx="2152025" cy="1342244"/>
          </a:xfrm>
          <a:prstGeom prst="rect">
            <a:avLst/>
          </a:prstGeom>
        </p:spPr>
      </p:pic>
      <p:sp>
        <p:nvSpPr>
          <p:cNvPr id="10" name="TextBox 9">
            <a:extLst>
              <a:ext uri="{FF2B5EF4-FFF2-40B4-BE49-F238E27FC236}">
                <a16:creationId xmlns:a16="http://schemas.microsoft.com/office/drawing/2014/main" id="{F9ABD6EB-3057-8CE1-5570-75DA082CA3C3}"/>
              </a:ext>
            </a:extLst>
          </p:cNvPr>
          <p:cNvSpPr txBox="1"/>
          <p:nvPr/>
        </p:nvSpPr>
        <p:spPr>
          <a:xfrm>
            <a:off x="864874" y="1574646"/>
            <a:ext cx="5172788" cy="3708708"/>
          </a:xfrm>
          <a:prstGeom prst="rect">
            <a:avLst/>
          </a:prstGeom>
          <a:noFill/>
        </p:spPr>
        <p:txBody>
          <a:bodyPr wrap="square" rtlCol="0">
            <a:spAutoFit/>
          </a:bodyPr>
          <a:lstStyle/>
          <a:p>
            <a:pPr>
              <a:lnSpc>
                <a:spcPct val="150000"/>
              </a:lnSpc>
            </a:pPr>
            <a:r>
              <a:rPr kumimoji="0" lang="en-US" sz="3000" b="0" i="0" u="none" strike="noStrike" kern="1200" cap="none" spc="0" normalizeH="0" baseline="0" noProof="0" dirty="0">
                <a:ln>
                  <a:noFill/>
                </a:ln>
                <a:solidFill>
                  <a:srgbClr val="C0C9C2">
                    <a:lumMod val="50000"/>
                  </a:srgbClr>
                </a:solidFill>
                <a:effectLst/>
                <a:uLnTx/>
                <a:uFillTx/>
                <a:ea typeface="+mn-ea"/>
                <a:cs typeface="+mn-cs"/>
              </a:rPr>
              <a:t>We use :</a:t>
            </a:r>
          </a:p>
          <a:p>
            <a:pPr marL="571500" indent="-571500">
              <a:lnSpc>
                <a:spcPct val="150000"/>
              </a:lnSpc>
              <a:buFont typeface="Arial" panose="020B0604020202020204" pitchFamily="34" charset="0"/>
              <a:buChar char="•"/>
            </a:pPr>
            <a:r>
              <a:rPr lang="en-US" sz="2000" dirty="0">
                <a:solidFill>
                  <a:srgbClr val="C0C9C2">
                    <a:lumMod val="50000"/>
                  </a:srgbClr>
                </a:solidFill>
              </a:rPr>
              <a:t>HTML ,CSS and JS to program front end.</a:t>
            </a:r>
          </a:p>
          <a:p>
            <a:pPr marL="571500" indent="-571500">
              <a:lnSpc>
                <a:spcPct val="150000"/>
              </a:lnSpc>
              <a:buFont typeface="Arial" panose="020B0604020202020204" pitchFamily="34" charset="0"/>
              <a:buChar char="•"/>
            </a:pPr>
            <a:r>
              <a:rPr lang="en-US" sz="2000" dirty="0">
                <a:solidFill>
                  <a:srgbClr val="C0C9C2">
                    <a:lumMod val="50000"/>
                  </a:srgbClr>
                </a:solidFill>
              </a:rPr>
              <a:t>Asp. Net(C#) to program back end.</a:t>
            </a:r>
          </a:p>
          <a:p>
            <a:pPr marL="571500" indent="-571500">
              <a:lnSpc>
                <a:spcPct val="150000"/>
              </a:lnSpc>
              <a:buFont typeface="Arial" panose="020B0604020202020204" pitchFamily="34" charset="0"/>
              <a:buChar char="•"/>
            </a:pPr>
            <a:r>
              <a:rPr kumimoji="0" lang="en-US" sz="2000" b="0" i="0" u="none" strike="noStrike" kern="1200" cap="none" spc="0" normalizeH="0" baseline="0" noProof="0" dirty="0">
                <a:ln>
                  <a:noFill/>
                </a:ln>
                <a:solidFill>
                  <a:srgbClr val="C0C9C2">
                    <a:lumMod val="50000"/>
                  </a:srgbClr>
                </a:solidFill>
                <a:effectLst/>
                <a:uLnTx/>
                <a:uFillTx/>
                <a:ea typeface="+mn-ea"/>
                <a:cs typeface="+mn-cs"/>
              </a:rPr>
              <a:t>SQL to store all data for website </a:t>
            </a:r>
            <a:r>
              <a:rPr lang="en-US" sz="2000" dirty="0">
                <a:solidFill>
                  <a:srgbClr val="C0C9C2">
                    <a:lumMod val="50000"/>
                  </a:srgbClr>
                </a:solidFill>
              </a:rPr>
              <a:t> users and information's</a:t>
            </a:r>
            <a:endParaRPr kumimoji="0" lang="en-US" sz="2000" b="0" i="0" u="none" strike="noStrike" kern="1200" cap="none" spc="0" normalizeH="0" baseline="0" noProof="0" dirty="0">
              <a:ln>
                <a:noFill/>
              </a:ln>
              <a:solidFill>
                <a:srgbClr val="C0C9C2">
                  <a:lumMod val="50000"/>
                </a:srgbClr>
              </a:solidFill>
              <a:effectLst/>
              <a:uLnTx/>
              <a:uFillTx/>
              <a:ea typeface="+mn-ea"/>
              <a:cs typeface="+mn-cs"/>
            </a:endParaRPr>
          </a:p>
          <a:p>
            <a:endParaRPr lang="en-JO" sz="4000" dirty="0"/>
          </a:p>
        </p:txBody>
      </p:sp>
      <p:pic>
        <p:nvPicPr>
          <p:cNvPr id="11" name="Picture 2" descr="SQL logo illustration, Microsoft Azure SQL Database ...">
            <a:extLst>
              <a:ext uri="{FF2B5EF4-FFF2-40B4-BE49-F238E27FC236}">
                <a16:creationId xmlns:a16="http://schemas.microsoft.com/office/drawing/2014/main" id="{69E9001F-5182-8DCB-AA63-47418100CD0B}"/>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667" b="98056" l="3333" r="95278">
                        <a14:foregroundMark x1="14444" y1="30833" x2="7500" y2="26667"/>
                        <a14:foregroundMark x1="13333" y1="7778" x2="17500" y2="5833"/>
                        <a14:foregroundMark x1="56944" y1="6944" x2="50556" y2="5278"/>
                        <a14:foregroundMark x1="41389" y1="2222" x2="30000" y2="3333"/>
                        <a14:foregroundMark x1="34722" y1="48611" x2="34722" y2="50833"/>
                        <a14:foregroundMark x1="55556" y1="65833" x2="56944" y2="65000"/>
                        <a14:foregroundMark x1="92500" y1="97500" x2="90556" y2="98333"/>
                        <a14:foregroundMark x1="95278" y1="91667" x2="94722" y2="93889"/>
                        <a14:foregroundMark x1="5833" y1="52778" x2="3333" y2="51944"/>
                      </a14:backgroundRemoval>
                    </a14:imgEffect>
                  </a14:imgLayer>
                </a14:imgProps>
              </a:ext>
              <a:ext uri="{28A0092B-C50C-407E-A947-70E740481C1C}">
                <a14:useLocalDpi xmlns:a14="http://schemas.microsoft.com/office/drawing/2010/main" val="0"/>
              </a:ext>
            </a:extLst>
          </a:blip>
          <a:srcRect/>
          <a:stretch>
            <a:fillRect/>
          </a:stretch>
        </p:blipFill>
        <p:spPr bwMode="auto">
          <a:xfrm>
            <a:off x="8607843" y="1487306"/>
            <a:ext cx="1076012" cy="107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833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8" name="Text Placeholder 57">
            <a:extLst>
              <a:ext uri="{FF2B5EF4-FFF2-40B4-BE49-F238E27FC236}">
                <a16:creationId xmlns:a16="http://schemas.microsoft.com/office/drawing/2014/main" id="{C6655028-4C8E-4A3F-A17E-06A507BFF4F4}"/>
              </a:ext>
            </a:extLst>
          </p:cNvPr>
          <p:cNvSpPr>
            <a:spLocks noGrp="1"/>
          </p:cNvSpPr>
          <p:nvPr>
            <p:ph type="body" sz="quarter" idx="21"/>
          </p:nvPr>
        </p:nvSpPr>
        <p:spPr>
          <a:xfrm>
            <a:off x="2428671" y="2095500"/>
            <a:ext cx="3108960" cy="1333500"/>
          </a:xfrm>
        </p:spPr>
        <p:txBody>
          <a:bodyPr/>
          <a:lstStyle/>
          <a:p>
            <a:r>
              <a:rPr lang="en-US" dirty="0"/>
              <a:t>03</a:t>
            </a:r>
          </a:p>
        </p:txBody>
      </p:sp>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2718314" y="2229035"/>
            <a:ext cx="8991563" cy="1005839"/>
          </a:xfrm>
        </p:spPr>
        <p:txBody>
          <a:bodyPr/>
          <a:lstStyle/>
          <a:p>
            <a:r>
              <a:rPr lang="en-US" dirty="0"/>
              <a:t>Implementation</a:t>
            </a: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fld id="{E65208FE-0220-403B-8209-06D9990EA4C9}" type="datetime1">
              <a:rPr lang="en-US" smtClean="0"/>
              <a:pPr/>
              <a:t>7/27/2023</a:t>
            </a:fld>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2" name="TextBox 1">
            <a:extLst>
              <a:ext uri="{FF2B5EF4-FFF2-40B4-BE49-F238E27FC236}">
                <a16:creationId xmlns:a16="http://schemas.microsoft.com/office/drawing/2014/main" id="{533039F3-C6D2-4226-996F-3FFCA6E8FDE3}"/>
              </a:ext>
            </a:extLst>
          </p:cNvPr>
          <p:cNvSpPr txBox="1"/>
          <p:nvPr/>
        </p:nvSpPr>
        <p:spPr>
          <a:xfrm>
            <a:off x="4554071" y="3711388"/>
            <a:ext cx="3621741" cy="1890454"/>
          </a:xfrm>
          <a:prstGeom prst="rect">
            <a:avLst/>
          </a:prstGeom>
          <a:noFill/>
        </p:spPr>
        <p:txBody>
          <a:bodyPr wrap="square" rtlCol="0">
            <a:spAutoFit/>
          </a:bodyPr>
          <a:lstStyle/>
          <a:p>
            <a:pPr marL="799200" lvl="1" indent="-342900">
              <a:lnSpc>
                <a:spcPct val="150000"/>
              </a:lnSpc>
              <a:buFont typeface="Wingdings" pitchFamily="2" charset="2"/>
              <a:buChar char="Ø"/>
            </a:pPr>
            <a:r>
              <a:rPr lang="en-GB" sz="2000" dirty="0">
                <a:solidFill>
                  <a:schemeClr val="accent2">
                    <a:lumMod val="50000"/>
                  </a:schemeClr>
                </a:solidFill>
                <a:cs typeface="Times New Roman" panose="02020603050405020304" pitchFamily="18" charset="0"/>
              </a:rPr>
              <a:t>Authentication</a:t>
            </a:r>
          </a:p>
          <a:p>
            <a:pPr marL="817200" lvl="1" indent="-342900" algn="just">
              <a:lnSpc>
                <a:spcPct val="150000"/>
              </a:lnSpc>
              <a:buFont typeface="Arial" panose="020B0604020202020204" pitchFamily="34" charset="0"/>
              <a:buChar char="•"/>
            </a:pPr>
            <a:r>
              <a:rPr lang="en-GB" sz="2000" dirty="0">
                <a:solidFill>
                  <a:schemeClr val="accent2">
                    <a:lumMod val="50000"/>
                  </a:schemeClr>
                </a:solidFill>
                <a:cs typeface="Times New Roman" panose="02020603050405020304" pitchFamily="18" charset="0"/>
              </a:rPr>
              <a:t>Login</a:t>
            </a:r>
          </a:p>
          <a:p>
            <a:pPr marL="800100" lvl="1" indent="-342900">
              <a:lnSpc>
                <a:spcPct val="150000"/>
              </a:lnSpc>
              <a:buFont typeface="Arial" panose="020B0604020202020204" pitchFamily="34" charset="0"/>
              <a:buChar char="•"/>
            </a:pPr>
            <a:r>
              <a:rPr lang="en-GB" sz="2000" b="0" dirty="0">
                <a:solidFill>
                  <a:schemeClr val="accent2">
                    <a:lumMod val="50000"/>
                  </a:schemeClr>
                </a:solidFill>
                <a:cs typeface="Times New Roman" panose="02020603050405020304" pitchFamily="18" charset="0"/>
              </a:rPr>
              <a:t>Reset Your Password </a:t>
            </a:r>
          </a:p>
          <a:p>
            <a:pPr marL="800100" lvl="1" indent="-342900">
              <a:lnSpc>
                <a:spcPct val="150000"/>
              </a:lnSpc>
              <a:buFont typeface="Wingdings" pitchFamily="2" charset="2"/>
              <a:buChar char="Ø"/>
            </a:pPr>
            <a:r>
              <a:rPr kumimoji="0" lang="en-GB" sz="2000" b="0" i="0" u="none" strike="noStrike" kern="1200" cap="none" spc="0" normalizeH="0" baseline="0" noProof="0" dirty="0">
                <a:ln>
                  <a:noFill/>
                </a:ln>
                <a:solidFill>
                  <a:srgbClr val="C0C9C2">
                    <a:lumMod val="50000"/>
                  </a:srgbClr>
                </a:solidFill>
                <a:effectLst/>
                <a:uLnTx/>
                <a:uFillTx/>
                <a:latin typeface="Biome Light"/>
                <a:ea typeface="+mn-ea"/>
                <a:cs typeface="Times New Roman" panose="02020603050405020304" pitchFamily="18" charset="0"/>
              </a:rPr>
              <a:t>Services</a:t>
            </a:r>
            <a:endParaRPr lang="en-GB" sz="2000" b="0" dirty="0">
              <a:solidFill>
                <a:schemeClr val="accent2">
                  <a:lumMod val="50000"/>
                </a:schemeClr>
              </a:solidFill>
              <a:cs typeface="Times New Roman" panose="02020603050405020304" pitchFamily="18" charset="0"/>
            </a:endParaRPr>
          </a:p>
        </p:txBody>
      </p:sp>
    </p:spTree>
    <p:extLst>
      <p:ext uri="{BB962C8B-B14F-4D97-AF65-F5344CB8AC3E}">
        <p14:creationId xmlns:p14="http://schemas.microsoft.com/office/powerpoint/2010/main" val="4083546591"/>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987C6688CAE6545A47058A4110DD941" ma:contentTypeVersion="2" ma:contentTypeDescription="Create a new document." ma:contentTypeScope="" ma:versionID="b5e3cee8a6338f3738374d13b0706b6a">
  <xsd:schema xmlns:xsd="http://www.w3.org/2001/XMLSchema" xmlns:xs="http://www.w3.org/2001/XMLSchema" xmlns:p="http://schemas.microsoft.com/office/2006/metadata/properties" xmlns:ns3="17384445-392b-468c-8488-10e8415eacfa" targetNamespace="http://schemas.microsoft.com/office/2006/metadata/properties" ma:root="true" ma:fieldsID="12d3e8ddb8c4c99d50dae670b7b8dfdd" ns3:_="">
    <xsd:import namespace="17384445-392b-468c-8488-10e8415eacf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384445-392b-468c-8488-10e8415eac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2.xml><?xml version="1.0" encoding="utf-8"?>
<ds:datastoreItem xmlns:ds="http://schemas.openxmlformats.org/officeDocument/2006/customXml" ds:itemID="{D0976319-4513-485C-AD3A-E56C39927A38}">
  <ds:schemaRefs>
    <ds:schemaRef ds:uri="http://purl.org/dc/terms/"/>
    <ds:schemaRef ds:uri="http://schemas.microsoft.com/office/infopath/2007/PartnerControls"/>
    <ds:schemaRef ds:uri="http://purl.org/dc/elements/1.1/"/>
    <ds:schemaRef ds:uri="http://schemas.microsoft.com/office/2006/documentManagement/types"/>
    <ds:schemaRef ds:uri="http://purl.org/dc/dcmitype/"/>
    <ds:schemaRef ds:uri="http://schemas.microsoft.com/office/2006/metadata/properties"/>
    <ds:schemaRef ds:uri="http://schemas.openxmlformats.org/package/2006/metadata/core-properties"/>
    <ds:schemaRef ds:uri="17384445-392b-468c-8488-10e8415eacfa"/>
    <ds:schemaRef ds:uri="http://www.w3.org/XML/1998/namespace"/>
  </ds:schemaRefs>
</ds:datastoreItem>
</file>

<file path=customXml/itemProps3.xml><?xml version="1.0" encoding="utf-8"?>
<ds:datastoreItem xmlns:ds="http://schemas.openxmlformats.org/officeDocument/2006/customXml" ds:itemID="{6A43EC8C-CEB0-4132-AD8A-C5979D4D8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384445-392b-468c-8488-10e8415eac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671</TotalTime>
  <Words>378</Words>
  <Application>Microsoft Office PowerPoint</Application>
  <PresentationFormat>Widescreen</PresentationFormat>
  <Paragraphs>104</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Biome</vt:lpstr>
      <vt:lpstr>Biome Light</vt:lpstr>
      <vt:lpstr>Biome Light (Headings)</vt:lpstr>
      <vt:lpstr>Calibri</vt:lpstr>
      <vt:lpstr>Wingdings</vt:lpstr>
      <vt:lpstr>Office Theme</vt:lpstr>
      <vt:lpstr>Student attendance system using QR code and MAC address</vt:lpstr>
      <vt:lpstr>Road map</vt:lpstr>
      <vt:lpstr>Introduction</vt:lpstr>
      <vt:lpstr>What Tick Me?</vt:lpstr>
      <vt:lpstr>Why Tick Me? </vt:lpstr>
      <vt:lpstr>Design</vt:lpstr>
      <vt:lpstr>Design</vt:lpstr>
      <vt:lpstr>Design</vt:lpstr>
      <vt:lpstr>Implementation</vt:lpstr>
      <vt:lpstr>PowerPoint Presentation</vt:lpstr>
      <vt:lpstr>Implementation </vt:lpstr>
      <vt:lpstr>Implementation </vt:lpstr>
      <vt:lpstr> Implementation</vt:lpstr>
      <vt:lpstr>Implementation</vt:lpstr>
      <vt:lpstr>Future works&amp; Results</vt:lpstr>
      <vt:lpstr>Future works&amp; 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attendance system using QR code and MAC address</dc:title>
  <dc:creator>جنى عمر احمد مساعده</dc:creator>
  <cp:lastModifiedBy>جنى عمر احمد مساعده</cp:lastModifiedBy>
  <cp:revision>10</cp:revision>
  <dcterms:created xsi:type="dcterms:W3CDTF">2023-07-25T18:41:39Z</dcterms:created>
  <dcterms:modified xsi:type="dcterms:W3CDTF">2023-07-26T23:33:56Z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0x0101006987C6688CAE6545A47058A4110DD941</vt:lpwstr>
  </property>
  <property fmtid="{D5CDD505-2E9C-101B-9397-08002B2CF9AE}" pid="3" name="MSIP_Label_284e309d-6359-4367-9d03-e248bac620e6_Enabled">
    <vt:lpwstr>true</vt:lpwstr>
  </property>
  <property fmtid="{D5CDD505-2E9C-101B-9397-08002B2CF9AE}" pid="4" name="MSIP_Label_284e309d-6359-4367-9d03-e248bac620e6_SetDate">
    <vt:lpwstr>2023-07-25T18:46:20Z</vt:lpwstr>
  </property>
  <property fmtid="{D5CDD505-2E9C-101B-9397-08002B2CF9AE}" pid="5" name="MSIP_Label_284e309d-6359-4367-9d03-e248bac620e6_Method">
    <vt:lpwstr>Standard</vt:lpwstr>
  </property>
  <property fmtid="{D5CDD505-2E9C-101B-9397-08002B2CF9AE}" pid="6" name="MSIP_Label_284e309d-6359-4367-9d03-e248bac620e6_Name">
    <vt:lpwstr>defa4170-0d19-0005-0004-bc88714345d2</vt:lpwstr>
  </property>
  <property fmtid="{D5CDD505-2E9C-101B-9397-08002B2CF9AE}" pid="7" name="MSIP_Label_284e309d-6359-4367-9d03-e248bac620e6_SiteId">
    <vt:lpwstr>4bf7cbc0-71a9-4cae-9625-6dc374768c3e</vt:lpwstr>
  </property>
  <property fmtid="{D5CDD505-2E9C-101B-9397-08002B2CF9AE}" pid="8" name="MSIP_Label_284e309d-6359-4367-9d03-e248bac620e6_ActionId">
    <vt:lpwstr>140d2f27-2270-4e0d-a720-88a155115013</vt:lpwstr>
  </property>
  <property fmtid="{D5CDD505-2E9C-101B-9397-08002B2CF9AE}" pid="9" name="MSIP_Label_284e309d-6359-4367-9d03-e248bac620e6_ContentBits">
    <vt:lpwstr>0</vt:lpwstr>
  </property>
</Properties>
</file>