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IdLst>
    <p:sldId id="256" r:id="rId2"/>
  </p:sldIdLst>
  <p:sldSz cx="35999738" cy="35999738"/>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9">
          <p15:clr>
            <a:srgbClr val="A4A3A4"/>
          </p15:clr>
        </p15:guide>
        <p15:guide id="2" pos="113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0" d="100"/>
          <a:sy n="20" d="100"/>
        </p:scale>
        <p:origin x="1742" y="48"/>
      </p:cViewPr>
      <p:guideLst>
        <p:guide orient="horz" pos="11339"/>
        <p:guide pos="113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5891626"/>
            <a:ext cx="30599777" cy="12533242"/>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4499967" y="18908198"/>
            <a:ext cx="26999804" cy="8691601"/>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7079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538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916653"/>
            <a:ext cx="7762444"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916653"/>
            <a:ext cx="228373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4370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5314029" y="0"/>
            <a:ext cx="685709" cy="359997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6" name="Rectangle 15"/>
          <p:cNvSpPr/>
          <p:nvPr userDrawn="1"/>
        </p:nvSpPr>
        <p:spPr>
          <a:xfrm>
            <a:off x="-1" y="0"/>
            <a:ext cx="685709" cy="359997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7" name="Rectangle 16"/>
          <p:cNvSpPr/>
          <p:nvPr userDrawn="1"/>
        </p:nvSpPr>
        <p:spPr>
          <a:xfrm>
            <a:off x="0" y="0"/>
            <a:ext cx="35999738" cy="44999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8" name="Rectangle 17"/>
          <p:cNvSpPr/>
          <p:nvPr userDrawn="1"/>
        </p:nvSpPr>
        <p:spPr>
          <a:xfrm>
            <a:off x="0" y="31499771"/>
            <a:ext cx="35999738" cy="44999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96669" y="35720941"/>
            <a:ext cx="5297435" cy="185928"/>
          </a:xfrm>
          <a:prstGeom prst="rect">
            <a:avLst/>
          </a:prstGeom>
        </p:spPr>
      </p:pic>
    </p:spTree>
    <p:extLst>
      <p:ext uri="{BB962C8B-B14F-4D97-AF65-F5344CB8AC3E}">
        <p14:creationId xmlns:p14="http://schemas.microsoft.com/office/powerpoint/2010/main" val="249917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7699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8974945"/>
            <a:ext cx="31049774" cy="14974888"/>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456234" y="24091502"/>
            <a:ext cx="31049774" cy="7874940"/>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4635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6066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916661"/>
            <a:ext cx="31049774"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8824938"/>
            <a:ext cx="15229574"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4" name="Content Placeholder 3"/>
          <p:cNvSpPr>
            <a:spLocks noGrp="1"/>
          </p:cNvSpPr>
          <p:nvPr>
            <p:ph sz="half" idx="2"/>
          </p:nvPr>
        </p:nvSpPr>
        <p:spPr>
          <a:xfrm>
            <a:off x="2479675" y="13149904"/>
            <a:ext cx="15229574"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8824938"/>
            <a:ext cx="15304578"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6" name="Content Placeholder 5"/>
          <p:cNvSpPr>
            <a:spLocks noGrp="1"/>
          </p:cNvSpPr>
          <p:nvPr>
            <p:ph sz="quarter" idx="4"/>
          </p:nvPr>
        </p:nvSpPr>
        <p:spPr>
          <a:xfrm>
            <a:off x="18224869" y="13149904"/>
            <a:ext cx="15304578"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5784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8362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839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5304578" y="5183304"/>
            <a:ext cx="18224867" cy="25583147"/>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8816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5183304"/>
            <a:ext cx="18224867" cy="25583147"/>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a:t>Click icon to add picture</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1265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916661"/>
            <a:ext cx="31049774"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9583264"/>
            <a:ext cx="31049774"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33366432"/>
            <a:ext cx="8099941" cy="1916653"/>
          </a:xfrm>
          <a:prstGeom prst="rect">
            <a:avLst/>
          </a:prstGeom>
        </p:spPr>
        <p:txBody>
          <a:bodyPr vert="horz" lIns="91440" tIns="45720" rIns="91440" bIns="45720" rtlCol="0" anchor="ctr"/>
          <a:lstStyle>
            <a:lvl1pPr algn="l">
              <a:defRPr sz="4724">
                <a:solidFill>
                  <a:schemeClr val="tx1">
                    <a:tint val="75000"/>
                  </a:schemeClr>
                </a:solidFill>
              </a:defRPr>
            </a:lvl1pPr>
          </a:lstStyle>
          <a:p>
            <a:fld id="{985D6BDF-9D0E-4E2B-85B8-D8F4790360C9}" type="datetimeFigureOut">
              <a:rPr lang="en-US" smtClean="0"/>
              <a:t>7/22/2023</a:t>
            </a:fld>
            <a:endParaRPr lang="en-US" dirty="0"/>
          </a:p>
        </p:txBody>
      </p:sp>
      <p:sp>
        <p:nvSpPr>
          <p:cNvPr id="5" name="Footer Placeholder 4"/>
          <p:cNvSpPr>
            <a:spLocks noGrp="1"/>
          </p:cNvSpPr>
          <p:nvPr>
            <p:ph type="ftr" sz="quarter" idx="3"/>
          </p:nvPr>
        </p:nvSpPr>
        <p:spPr>
          <a:xfrm>
            <a:off x="11924913" y="33366432"/>
            <a:ext cx="12149912" cy="1916653"/>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424815" y="33366432"/>
            <a:ext cx="8099941" cy="1916653"/>
          </a:xfrm>
          <a:prstGeom prst="rect">
            <a:avLst/>
          </a:prstGeom>
        </p:spPr>
        <p:txBody>
          <a:bodyPr vert="horz" lIns="91440" tIns="45720" rIns="91440" bIns="45720" rtlCol="0" anchor="ctr"/>
          <a:lstStyle>
            <a:lvl1pPr algn="r">
              <a:defRPr sz="4724">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5992016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999957" y="-43352"/>
            <a:ext cx="23999825" cy="306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49969" tIns="374922" rIns="149969" bIns="37492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500" b="1" dirty="0">
                <a:solidFill>
                  <a:schemeClr val="accent3">
                    <a:lumMod val="20000"/>
                    <a:lumOff val="80000"/>
                  </a:schemeClr>
                </a:solidFill>
                <a:latin typeface="+mn-lt"/>
              </a:rPr>
              <a:t>Students Attendance System based on QR Code and MAC Address</a:t>
            </a:r>
          </a:p>
        </p:txBody>
      </p:sp>
      <p:sp>
        <p:nvSpPr>
          <p:cNvPr id="5" name="Text Box 123"/>
          <p:cNvSpPr txBox="1">
            <a:spLocks noChangeArrowheads="1"/>
          </p:cNvSpPr>
          <p:nvPr/>
        </p:nvSpPr>
        <p:spPr bwMode="auto">
          <a:xfrm>
            <a:off x="5999956" y="2338852"/>
            <a:ext cx="23999825" cy="242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49969" tIns="149969" rIns="149969" bIns="149969"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500" dirty="0">
                <a:solidFill>
                  <a:schemeClr val="accent3">
                    <a:lumMod val="20000"/>
                    <a:lumOff val="80000"/>
                  </a:schemeClr>
                </a:solidFill>
                <a:latin typeface="+mn-lt"/>
              </a:rPr>
              <a:t>Dana Mustafa and Jana Massadeh</a:t>
            </a:r>
            <a:endParaRPr lang="en-US" sz="4500" baseline="30000" dirty="0">
              <a:solidFill>
                <a:schemeClr val="accent3">
                  <a:lumMod val="20000"/>
                  <a:lumOff val="80000"/>
                </a:schemeClr>
              </a:solidFill>
              <a:latin typeface="+mn-lt"/>
            </a:endParaRPr>
          </a:p>
          <a:p>
            <a:pPr algn="ctr" eaLnBrk="1" hangingPunct="1"/>
            <a:r>
              <a:rPr lang="en-US" sz="4500" dirty="0">
                <a:solidFill>
                  <a:schemeClr val="accent3">
                    <a:lumMod val="20000"/>
                    <a:lumOff val="80000"/>
                  </a:schemeClr>
                </a:solidFill>
                <a:latin typeface="+mn-lt"/>
              </a:rPr>
              <a:t>Supervisor: Prof. Amin Alqudah</a:t>
            </a:r>
          </a:p>
        </p:txBody>
      </p:sp>
      <p:sp>
        <p:nvSpPr>
          <p:cNvPr id="26" name="TextBox 25"/>
          <p:cNvSpPr txBox="1"/>
          <p:nvPr/>
        </p:nvSpPr>
        <p:spPr>
          <a:xfrm>
            <a:off x="9999927" y="32188821"/>
            <a:ext cx="15999884" cy="3198421"/>
          </a:xfrm>
          <a:prstGeom prst="rect">
            <a:avLst/>
          </a:prstGeom>
          <a:noFill/>
        </p:spPr>
        <p:txBody>
          <a:bodyPr wrap="square" lIns="74984" tIns="74984" rIns="74984" bIns="74984" numCol="1" spcCol="374922" rtlCol="0">
            <a:spAutoFit/>
          </a:bodyPr>
          <a:lstStyle/>
          <a:p>
            <a:pPr algn="ctr"/>
            <a:r>
              <a:rPr lang="en-US" sz="6600" b="1" dirty="0" err="1">
                <a:effectLst>
                  <a:outerShdw blurRad="38100" dist="38100" dir="2700000" algn="tl">
                    <a:srgbClr val="000000">
                      <a:alpha val="43137"/>
                    </a:srgbClr>
                  </a:outerShdw>
                </a:effectLst>
              </a:rPr>
              <a:t>Hijjawi</a:t>
            </a:r>
            <a:r>
              <a:rPr lang="en-US" sz="6600" b="1" dirty="0">
                <a:effectLst>
                  <a:outerShdw blurRad="38100" dist="38100" dir="2700000" algn="tl">
                    <a:srgbClr val="000000">
                      <a:alpha val="43137"/>
                    </a:srgbClr>
                  </a:outerShdw>
                </a:effectLst>
              </a:rPr>
              <a:t> Faculty for Engineering Technology</a:t>
            </a:r>
          </a:p>
          <a:p>
            <a:pPr algn="ctr"/>
            <a:r>
              <a:rPr lang="en-US" sz="6600" b="1" dirty="0">
                <a:effectLst>
                  <a:outerShdw blurRad="38100" dist="38100" dir="2700000" algn="tl">
                    <a:srgbClr val="000000">
                      <a:alpha val="43137"/>
                    </a:srgbClr>
                  </a:outerShdw>
                </a:effectLst>
              </a:rPr>
              <a:t>Computer Engineering Department</a:t>
            </a:r>
          </a:p>
          <a:p>
            <a:pPr algn="ctr"/>
            <a:r>
              <a:rPr lang="en-US" sz="6600" b="1" dirty="0">
                <a:effectLst>
                  <a:outerShdw blurRad="38100" dist="38100" dir="2700000" algn="tl">
                    <a:srgbClr val="000000">
                      <a:alpha val="43137"/>
                    </a:srgbClr>
                  </a:outerShdw>
                </a:effectLst>
              </a:rPr>
              <a:t>Graduation Projects – 2</a:t>
            </a:r>
            <a:r>
              <a:rPr lang="en-US" sz="6600" b="1" baseline="30000" dirty="0">
                <a:effectLst>
                  <a:outerShdw blurRad="38100" dist="38100" dir="2700000" algn="tl">
                    <a:srgbClr val="000000">
                      <a:alpha val="43137"/>
                    </a:srgbClr>
                  </a:outerShdw>
                </a:effectLst>
              </a:rPr>
              <a:t>nd</a:t>
            </a:r>
            <a:r>
              <a:rPr lang="en-US" sz="6600" b="1" dirty="0">
                <a:effectLst>
                  <a:outerShdw blurRad="38100" dist="38100" dir="2700000" algn="tl">
                    <a:srgbClr val="000000">
                      <a:alpha val="43137"/>
                    </a:srgbClr>
                  </a:outerShdw>
                </a:effectLst>
              </a:rPr>
              <a:t> </a:t>
            </a:r>
            <a:r>
              <a:rPr lang="en-GB" sz="6600" b="1" dirty="0">
                <a:effectLst>
                  <a:outerShdw blurRad="38100" dist="38100" dir="2700000" algn="tl">
                    <a:srgbClr val="000000">
                      <a:alpha val="43137"/>
                    </a:srgbClr>
                  </a:outerShdw>
                </a:effectLst>
              </a:rPr>
              <a:t>semester</a:t>
            </a:r>
            <a:r>
              <a:rPr lang="en-US" sz="6600" b="1" dirty="0">
                <a:effectLst>
                  <a:outerShdw blurRad="38100" dist="38100" dir="2700000" algn="tl">
                    <a:srgbClr val="000000">
                      <a:alpha val="43137"/>
                    </a:srgbClr>
                  </a:outerShdw>
                </a:effectLst>
              </a:rPr>
              <a:t> 2023</a:t>
            </a:r>
          </a:p>
        </p:txBody>
      </p:sp>
      <p:sp>
        <p:nvSpPr>
          <p:cNvPr id="10" name="Text Box 189"/>
          <p:cNvSpPr txBox="1">
            <a:spLocks noChangeArrowheads="1"/>
          </p:cNvSpPr>
          <p:nvPr/>
        </p:nvSpPr>
        <p:spPr bwMode="auto">
          <a:xfrm>
            <a:off x="854869" y="5999957"/>
            <a:ext cx="10628494" cy="1226197"/>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TickMe a university website To take attendance and absence electronically, with its full approval on the QR code. </a:t>
            </a:r>
          </a:p>
        </p:txBody>
      </p:sp>
      <p:sp>
        <p:nvSpPr>
          <p:cNvPr id="32" name="Rectangle 31"/>
          <p:cNvSpPr/>
          <p:nvPr/>
        </p:nvSpPr>
        <p:spPr>
          <a:xfrm>
            <a:off x="854869" y="5249962"/>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Abstract</a:t>
            </a:r>
          </a:p>
        </p:txBody>
      </p:sp>
      <p:sp>
        <p:nvSpPr>
          <p:cNvPr id="15" name="Text Box 194"/>
          <p:cNvSpPr txBox="1">
            <a:spLocks noChangeArrowheads="1"/>
          </p:cNvSpPr>
          <p:nvPr/>
        </p:nvSpPr>
        <p:spPr bwMode="auto">
          <a:xfrm>
            <a:off x="23334319" y="15720724"/>
            <a:ext cx="10726207" cy="2611191"/>
          </a:xfrm>
          <a:prstGeom prst="rect">
            <a:avLst/>
          </a:prstGeom>
          <a:solidFill>
            <a:schemeClr val="bg1"/>
          </a:solidFill>
          <a:ln w="12700">
            <a:solidFill>
              <a:schemeClr val="accent1">
                <a:lumMod val="75000"/>
              </a:schemeClr>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Several programming language are used in our website (TickMe) with Asp.net Framework.</a:t>
            </a:r>
          </a:p>
          <a:p>
            <a:pPr eaLnBrk="1" hangingPunct="1"/>
            <a:r>
              <a:rPr lang="en-US" sz="3000" dirty="0">
                <a:latin typeface="Calibri" pitchFamily="34" charset="0"/>
              </a:rPr>
              <a:t>-On the front end (user side), we used Html,CSS and JavaScript.</a:t>
            </a:r>
          </a:p>
          <a:p>
            <a:pPr eaLnBrk="1" hangingPunct="1"/>
            <a:r>
              <a:rPr lang="en-US" sz="3000" dirty="0">
                <a:latin typeface="Calibri" pitchFamily="34" charset="0"/>
              </a:rPr>
              <a:t>-On the backend (server side), we used C#.</a:t>
            </a:r>
          </a:p>
          <a:p>
            <a:pPr eaLnBrk="1" hangingPunct="1"/>
            <a:r>
              <a:rPr lang="en-US" sz="3000" dirty="0">
                <a:latin typeface="Calibri" pitchFamily="34" charset="0"/>
              </a:rPr>
              <a:t>For the database ,we use SQL server management studio (SSMS).</a:t>
            </a:r>
          </a:p>
        </p:txBody>
      </p:sp>
      <p:sp>
        <p:nvSpPr>
          <p:cNvPr id="33" name="Rectangle 32"/>
          <p:cNvSpPr/>
          <p:nvPr/>
        </p:nvSpPr>
        <p:spPr>
          <a:xfrm>
            <a:off x="854869" y="7597609"/>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854869" y="21647431"/>
            <a:ext cx="10628494" cy="2611191"/>
          </a:xfrm>
          <a:prstGeom prst="rect">
            <a:avLst/>
          </a:prstGeom>
          <a:solidFill>
            <a:schemeClr val="bg1"/>
          </a:solidFill>
          <a:ln w="12700">
            <a:solidFill>
              <a:schemeClr val="accent1">
                <a:lumMod val="75000"/>
              </a:schemeClr>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l"/>
            <a:r>
              <a:rPr lang="en-US" sz="3000" b="0" i="0" dirty="0">
                <a:solidFill>
                  <a:srgbClr val="374151"/>
                </a:solidFill>
                <a:effectLst/>
                <a:latin typeface="+mn-lt"/>
              </a:rPr>
              <a:t>On our website, the instructor can take attendance and absence electronically, easily and smoothly, without the need to exert effort and waste time, and evaluate the student based on his attendance, and it allows the student to track the days of his attendance, absence., and his status in the course. </a:t>
            </a:r>
            <a:endParaRPr lang="en-US" sz="3000" dirty="0">
              <a:latin typeface="+mn-lt"/>
            </a:endParaRPr>
          </a:p>
        </p:txBody>
      </p:sp>
      <p:sp>
        <p:nvSpPr>
          <p:cNvPr id="34" name="Rectangle 33"/>
          <p:cNvSpPr/>
          <p:nvPr/>
        </p:nvSpPr>
        <p:spPr>
          <a:xfrm>
            <a:off x="854869" y="20848036"/>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Design</a:t>
            </a:r>
          </a:p>
        </p:txBody>
      </p:sp>
      <p:sp>
        <p:nvSpPr>
          <p:cNvPr id="12" name="Text Box 191"/>
          <p:cNvSpPr txBox="1">
            <a:spLocks noChangeArrowheads="1"/>
          </p:cNvSpPr>
          <p:nvPr/>
        </p:nvSpPr>
        <p:spPr bwMode="auto">
          <a:xfrm>
            <a:off x="23384835" y="19341561"/>
            <a:ext cx="10726206" cy="2611191"/>
          </a:xfrm>
          <a:prstGeom prst="rect">
            <a:avLst/>
          </a:prstGeom>
          <a:solidFill>
            <a:schemeClr val="bg1"/>
          </a:solidFill>
          <a:ln w="12700">
            <a:solidFill>
              <a:schemeClr val="accent1">
                <a:lumMod val="75000"/>
              </a:schemeClr>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1-Save time and effort and use it to give the lecture</a:t>
            </a:r>
          </a:p>
          <a:p>
            <a:pPr eaLnBrk="1" hangingPunct="1"/>
            <a:r>
              <a:rPr lang="en-US" sz="3000" dirty="0">
                <a:latin typeface="Calibri" pitchFamily="34" charset="0"/>
              </a:rPr>
              <a:t>2-Follow the student's attendance with ease. and evaluate it. </a:t>
            </a:r>
          </a:p>
          <a:p>
            <a:pPr eaLnBrk="1" hangingPunct="1"/>
            <a:r>
              <a:rPr lang="en-US" sz="3000" dirty="0">
                <a:latin typeface="Calibri" pitchFamily="34" charset="0"/>
              </a:rPr>
              <a:t>3.Facilitating the student to present his excuses for not attending his lectures or exams.</a:t>
            </a:r>
          </a:p>
          <a:p>
            <a:pPr eaLnBrk="1" hangingPunct="1"/>
            <a:r>
              <a:rPr lang="en-US" sz="3000" dirty="0">
                <a:latin typeface="Calibri" pitchFamily="34" charset="0"/>
              </a:rPr>
              <a:t>4-Taking attendance and absence daily.</a:t>
            </a:r>
          </a:p>
        </p:txBody>
      </p:sp>
      <p:sp>
        <p:nvSpPr>
          <p:cNvPr id="35" name="Rectangle 34"/>
          <p:cNvSpPr/>
          <p:nvPr/>
        </p:nvSpPr>
        <p:spPr>
          <a:xfrm>
            <a:off x="23334319" y="18683622"/>
            <a:ext cx="10726206" cy="6579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Results and Discussion</a:t>
            </a:r>
          </a:p>
        </p:txBody>
      </p:sp>
      <p:sp>
        <p:nvSpPr>
          <p:cNvPr id="14" name="Text Box 193"/>
          <p:cNvSpPr txBox="1">
            <a:spLocks noChangeArrowheads="1"/>
          </p:cNvSpPr>
          <p:nvPr/>
        </p:nvSpPr>
        <p:spPr bwMode="auto">
          <a:xfrm>
            <a:off x="23384835" y="23363050"/>
            <a:ext cx="10628494" cy="3996186"/>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000" dirty="0">
                <a:latin typeface="Calibri" pitchFamily="34" charset="0"/>
              </a:rPr>
              <a:t>The main contributions of this work include the development and implementation of a comprehensive gym application. This application offers a user-friendly feature such as sign-in/sign-up pages, a main page with class schedules, a forgot password page with OTP verification, and an administrative dashboard for managing member details, class registrations, and payments. Overall, the main contributions of this work lie in the successful design and implementation of an efficient gym system application.</a:t>
            </a:r>
            <a:endParaRPr lang="en-US" sz="3000" dirty="0">
              <a:latin typeface="Calibri" pitchFamily="34" charset="0"/>
            </a:endParaRPr>
          </a:p>
        </p:txBody>
      </p:sp>
      <p:sp>
        <p:nvSpPr>
          <p:cNvPr id="36" name="Rectangle 35"/>
          <p:cNvSpPr/>
          <p:nvPr/>
        </p:nvSpPr>
        <p:spPr>
          <a:xfrm>
            <a:off x="23384835" y="22609087"/>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Conclusions</a:t>
            </a:r>
          </a:p>
        </p:txBody>
      </p:sp>
      <p:sp>
        <p:nvSpPr>
          <p:cNvPr id="11" name="Text Box 190"/>
          <p:cNvSpPr txBox="1">
            <a:spLocks noChangeArrowheads="1"/>
          </p:cNvSpPr>
          <p:nvPr/>
        </p:nvSpPr>
        <p:spPr bwMode="auto">
          <a:xfrm>
            <a:off x="854869" y="8332762"/>
            <a:ext cx="10628494" cy="3534521"/>
          </a:xfrm>
          <a:prstGeom prst="rect">
            <a:avLst/>
          </a:prstGeom>
          <a:solidFill>
            <a:schemeClr val="bg1"/>
          </a:solidFill>
          <a:ln w="12700">
            <a:solidFill>
              <a:schemeClr val="accent1">
                <a:lumMod val="75000"/>
              </a:schemeClr>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It is an idea based on an easy-to-use website with many uses Tick me. Where each student needs to scan the QR code using the phone's camera to confirm his attendance, the site will also verify the identity of the student through the IP address For each phone and the site will automatically create different QR code different every five seconds, and thus we have achieved the prevention of false registrations.</a:t>
            </a:r>
          </a:p>
        </p:txBody>
      </p:sp>
      <p:sp>
        <p:nvSpPr>
          <p:cNvPr id="45" name="Rectangle 44"/>
          <p:cNvSpPr/>
          <p:nvPr/>
        </p:nvSpPr>
        <p:spPr>
          <a:xfrm>
            <a:off x="23334320" y="15048053"/>
            <a:ext cx="10726207" cy="6726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Implementation</a:t>
            </a:r>
          </a:p>
        </p:txBody>
      </p:sp>
      <p:sp>
        <p:nvSpPr>
          <p:cNvPr id="51" name="Text Box 180"/>
          <p:cNvSpPr txBox="1">
            <a:spLocks noChangeArrowheads="1"/>
          </p:cNvSpPr>
          <p:nvPr/>
        </p:nvSpPr>
        <p:spPr bwMode="auto">
          <a:xfrm>
            <a:off x="2985889" y="19893206"/>
            <a:ext cx="5262960" cy="475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984" tIns="37492" rIns="74984" bIns="37492">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600" b="1" dirty="0">
                <a:latin typeface="Calibri" pitchFamily="34" charset="0"/>
              </a:rPr>
              <a:t>Figure 1: The Proposed Methodology</a:t>
            </a:r>
            <a:endParaRPr lang="en-US" sz="2600" dirty="0">
              <a:latin typeface="Calibri" pitchFamily="34" charset="0"/>
            </a:endParaRPr>
          </a:p>
        </p:txBody>
      </p:sp>
      <p:pic>
        <p:nvPicPr>
          <p:cNvPr id="8" name="Picture 7">
            <a:extLst>
              <a:ext uri="{FF2B5EF4-FFF2-40B4-BE49-F238E27FC236}">
                <a16:creationId xmlns:a16="http://schemas.microsoft.com/office/drawing/2014/main" id="{EA93A9C5-0240-4B8C-8F14-E7631F0115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9258"/>
            <a:ext cx="4385729" cy="4615626"/>
          </a:xfrm>
          <a:prstGeom prst="rect">
            <a:avLst/>
          </a:prstGeom>
        </p:spPr>
      </p:pic>
      <p:pic>
        <p:nvPicPr>
          <p:cNvPr id="19" name="Picture 18">
            <a:extLst>
              <a:ext uri="{FF2B5EF4-FFF2-40B4-BE49-F238E27FC236}">
                <a16:creationId xmlns:a16="http://schemas.microsoft.com/office/drawing/2014/main" id="{B64CBE2D-9F2D-90C3-40D9-E71255877B6C}"/>
              </a:ext>
            </a:extLst>
          </p:cNvPr>
          <p:cNvPicPr>
            <a:picLocks noChangeAspect="1"/>
          </p:cNvPicPr>
          <p:nvPr/>
        </p:nvPicPr>
        <p:blipFill>
          <a:blip r:embed="rId3"/>
          <a:stretch>
            <a:fillRect/>
          </a:stretch>
        </p:blipFill>
        <p:spPr>
          <a:xfrm>
            <a:off x="854869" y="12196022"/>
            <a:ext cx="10628494" cy="7368444"/>
          </a:xfrm>
          <a:prstGeom prst="rect">
            <a:avLst/>
          </a:prstGeom>
        </p:spPr>
      </p:pic>
      <p:pic>
        <p:nvPicPr>
          <p:cNvPr id="37" name="Picture 36" descr="A computer screen shot of a computer">
            <a:extLst>
              <a:ext uri="{FF2B5EF4-FFF2-40B4-BE49-F238E27FC236}">
                <a16:creationId xmlns:a16="http://schemas.microsoft.com/office/drawing/2014/main" id="{7294E799-1763-B6EB-A880-495FF1B672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80598" y="5142991"/>
            <a:ext cx="10726207" cy="9568087"/>
          </a:xfrm>
          <a:prstGeom prst="rect">
            <a:avLst/>
          </a:prstGeom>
        </p:spPr>
      </p:pic>
      <p:pic>
        <p:nvPicPr>
          <p:cNvPr id="41" name="Picture 40" descr="A screenshot of a building">
            <a:extLst>
              <a:ext uri="{FF2B5EF4-FFF2-40B4-BE49-F238E27FC236}">
                <a16:creationId xmlns:a16="http://schemas.microsoft.com/office/drawing/2014/main" id="{AB257813-54C5-EB3A-C68F-EE734E89DF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985" y="24975539"/>
            <a:ext cx="10628494" cy="5024241"/>
          </a:xfrm>
          <a:prstGeom prst="rect">
            <a:avLst/>
          </a:prstGeom>
        </p:spPr>
      </p:pic>
      <p:pic>
        <p:nvPicPr>
          <p:cNvPr id="43" name="Picture 42" descr="A diagram of orange circles&#10;&#10;Description automatically generated">
            <a:extLst>
              <a:ext uri="{FF2B5EF4-FFF2-40B4-BE49-F238E27FC236}">
                <a16:creationId xmlns:a16="http://schemas.microsoft.com/office/drawing/2014/main" id="{E0BF52F7-A251-A472-2383-AEF7F1476C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73287" y="5142991"/>
            <a:ext cx="10989884" cy="8115217"/>
          </a:xfrm>
          <a:prstGeom prst="rect">
            <a:avLst/>
          </a:prstGeom>
        </p:spPr>
      </p:pic>
      <p:pic>
        <p:nvPicPr>
          <p:cNvPr id="47" name="Picture 46" descr="A green and white screen with icons">
            <a:extLst>
              <a:ext uri="{FF2B5EF4-FFF2-40B4-BE49-F238E27FC236}">
                <a16:creationId xmlns:a16="http://schemas.microsoft.com/office/drawing/2014/main" id="{BB498CFB-C3DD-A7EA-6C5A-3170780B26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87564" y="13964108"/>
            <a:ext cx="10843788" cy="5043271"/>
          </a:xfrm>
          <a:prstGeom prst="rect">
            <a:avLst/>
          </a:prstGeom>
        </p:spPr>
      </p:pic>
      <p:pic>
        <p:nvPicPr>
          <p:cNvPr id="49" name="Picture 48" descr="A screenshot of a phone&#10;&#10;Description automatically generated">
            <a:extLst>
              <a:ext uri="{FF2B5EF4-FFF2-40B4-BE49-F238E27FC236}">
                <a16:creationId xmlns:a16="http://schemas.microsoft.com/office/drawing/2014/main" id="{B8CB73E0-D7EE-7040-12D7-1A918C8638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87564" y="19682843"/>
            <a:ext cx="11546755" cy="5529813"/>
          </a:xfrm>
          <a:prstGeom prst="rect">
            <a:avLst/>
          </a:prstGeom>
        </p:spPr>
      </p:pic>
      <p:sp>
        <p:nvSpPr>
          <p:cNvPr id="56" name="TextBox 55">
            <a:extLst>
              <a:ext uri="{FF2B5EF4-FFF2-40B4-BE49-F238E27FC236}">
                <a16:creationId xmlns:a16="http://schemas.microsoft.com/office/drawing/2014/main" id="{84639E91-A16D-5098-3C9B-FEAFF12FA2C4}"/>
              </a:ext>
            </a:extLst>
          </p:cNvPr>
          <p:cNvSpPr txBox="1"/>
          <p:nvPr/>
        </p:nvSpPr>
        <p:spPr>
          <a:xfrm>
            <a:off x="15850435" y="18819077"/>
            <a:ext cx="3457251" cy="892552"/>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3: Admin Home.</a:t>
            </a:r>
          </a:p>
          <a:p>
            <a:endParaRPr lang="en-US" sz="2600" dirty="0"/>
          </a:p>
        </p:txBody>
      </p:sp>
      <p:sp>
        <p:nvSpPr>
          <p:cNvPr id="58" name="TextBox 57">
            <a:extLst>
              <a:ext uri="{FF2B5EF4-FFF2-40B4-BE49-F238E27FC236}">
                <a16:creationId xmlns:a16="http://schemas.microsoft.com/office/drawing/2014/main" id="{20566AB5-AD84-E1D2-F4FA-C2F6FC5EA376}"/>
              </a:ext>
            </a:extLst>
          </p:cNvPr>
          <p:cNvSpPr txBox="1"/>
          <p:nvPr/>
        </p:nvSpPr>
        <p:spPr>
          <a:xfrm>
            <a:off x="16249889" y="24480132"/>
            <a:ext cx="2740580" cy="369332"/>
          </a:xfrm>
          <a:prstGeom prst="rect">
            <a:avLst/>
          </a:prstGeom>
          <a:noFill/>
        </p:spPr>
        <p:txBody>
          <a:bodyPr wrap="square">
            <a:spAutoFit/>
          </a:bodyPr>
          <a:lstStyle/>
          <a:p>
            <a:r>
              <a:rPr lang="en-US" sz="1800" b="1" dirty="0">
                <a:effectLst/>
                <a:ea typeface="Times New Roman" panose="02020603050405020304" pitchFamily="18" charset="0"/>
                <a:cs typeface="Times New Roman" panose="02020603050405020304" pitchFamily="18" charset="0"/>
              </a:rPr>
              <a:t>Figure </a:t>
            </a:r>
            <a:r>
              <a:rPr lang="en-US" b="1" dirty="0">
                <a:effectLst/>
                <a:ea typeface="Times New Roman" panose="02020603050405020304" pitchFamily="18" charset="0"/>
                <a:cs typeface="Times New Roman" panose="02020603050405020304" pitchFamily="18" charset="0"/>
              </a:rPr>
              <a:t>4:</a:t>
            </a:r>
            <a:r>
              <a:rPr lang="en-US" sz="1800" b="1" dirty="0">
                <a:effectLst/>
                <a:ea typeface="Times New Roman" panose="02020603050405020304" pitchFamily="18" charset="0"/>
                <a:cs typeface="Times New Roman" panose="02020603050405020304" pitchFamily="18" charset="0"/>
              </a:rPr>
              <a:t> Instructor Home.</a:t>
            </a:r>
          </a:p>
        </p:txBody>
      </p:sp>
      <p:sp>
        <p:nvSpPr>
          <p:cNvPr id="60" name="TextBox 59">
            <a:extLst>
              <a:ext uri="{FF2B5EF4-FFF2-40B4-BE49-F238E27FC236}">
                <a16:creationId xmlns:a16="http://schemas.microsoft.com/office/drawing/2014/main" id="{270E6B62-B52E-055D-BD35-8CC29A3121DD}"/>
              </a:ext>
            </a:extLst>
          </p:cNvPr>
          <p:cNvSpPr txBox="1"/>
          <p:nvPr/>
        </p:nvSpPr>
        <p:spPr>
          <a:xfrm>
            <a:off x="4774992" y="30188611"/>
            <a:ext cx="2788247" cy="369332"/>
          </a:xfrm>
          <a:prstGeom prst="rect">
            <a:avLst/>
          </a:prstGeom>
          <a:noFill/>
        </p:spPr>
        <p:txBody>
          <a:bodyPr wrap="square">
            <a:spAutoFit/>
          </a:bodyPr>
          <a:lstStyle/>
          <a:p>
            <a:r>
              <a:rPr lang="en-US" sz="1800" b="1" dirty="0">
                <a:effectLst/>
                <a:ea typeface="Times New Roman" panose="02020603050405020304" pitchFamily="18" charset="0"/>
                <a:cs typeface="Times New Roman" panose="02020603050405020304" pitchFamily="18" charset="0"/>
              </a:rPr>
              <a:t>Figure </a:t>
            </a:r>
            <a:r>
              <a:rPr lang="en-US" sz="1800" b="1" dirty="0">
                <a:ea typeface="Times New Roman" panose="02020603050405020304" pitchFamily="18" charset="0"/>
                <a:cs typeface="Times New Roman" panose="02020603050405020304" pitchFamily="18" charset="0"/>
              </a:rPr>
              <a:t>2</a:t>
            </a:r>
            <a:r>
              <a:rPr lang="en-US" sz="1800" b="1" dirty="0">
                <a:effectLst/>
                <a:ea typeface="Times New Roman" panose="02020603050405020304" pitchFamily="18" charset="0"/>
                <a:cs typeface="Times New Roman" panose="02020603050405020304" pitchFamily="18" charset="0"/>
              </a:rPr>
              <a:t>: Home</a:t>
            </a:r>
          </a:p>
        </p:txBody>
      </p:sp>
      <p:sp>
        <p:nvSpPr>
          <p:cNvPr id="62" name="TextBox 61">
            <a:extLst>
              <a:ext uri="{FF2B5EF4-FFF2-40B4-BE49-F238E27FC236}">
                <a16:creationId xmlns:a16="http://schemas.microsoft.com/office/drawing/2014/main" id="{93F15AD5-66D8-1585-5B14-C831A597DCAB}"/>
              </a:ext>
            </a:extLst>
          </p:cNvPr>
          <p:cNvSpPr txBox="1"/>
          <p:nvPr/>
        </p:nvSpPr>
        <p:spPr>
          <a:xfrm>
            <a:off x="16039234" y="13070472"/>
            <a:ext cx="2951235" cy="492443"/>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a:t>
            </a:r>
            <a:r>
              <a:rPr lang="en-US" sz="2600" b="1" dirty="0">
                <a:ea typeface="Times New Roman" panose="02020603050405020304" pitchFamily="18" charset="0"/>
                <a:cs typeface="Times New Roman" panose="02020603050405020304" pitchFamily="18" charset="0"/>
              </a:rPr>
              <a:t>2</a:t>
            </a:r>
            <a:r>
              <a:rPr lang="en-US" sz="2600" b="1" dirty="0">
                <a:effectLst/>
                <a:ea typeface="Times New Roman" panose="02020603050405020304" pitchFamily="18" charset="0"/>
                <a:cs typeface="Times New Roman" panose="02020603050405020304" pitchFamily="18" charset="0"/>
              </a:rPr>
              <a:t>: Use case.</a:t>
            </a:r>
          </a:p>
        </p:txBody>
      </p:sp>
      <p:sp>
        <p:nvSpPr>
          <p:cNvPr id="67" name="Rectangle 66">
            <a:extLst>
              <a:ext uri="{FF2B5EF4-FFF2-40B4-BE49-F238E27FC236}">
                <a16:creationId xmlns:a16="http://schemas.microsoft.com/office/drawing/2014/main" id="{430C16CA-5902-7C75-481D-441698C74F23}"/>
              </a:ext>
            </a:extLst>
          </p:cNvPr>
          <p:cNvSpPr/>
          <p:nvPr/>
        </p:nvSpPr>
        <p:spPr>
          <a:xfrm>
            <a:off x="4741069" y="12584988"/>
            <a:ext cx="1752600" cy="158870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30E861E6-AEC5-B295-6890-296B3B7429B2}"/>
              </a:ext>
            </a:extLst>
          </p:cNvPr>
          <p:cNvSpPr txBox="1"/>
          <p:nvPr/>
        </p:nvSpPr>
        <p:spPr>
          <a:xfrm>
            <a:off x="4969669" y="13162805"/>
            <a:ext cx="1295400" cy="400110"/>
          </a:xfrm>
          <a:prstGeom prst="rect">
            <a:avLst/>
          </a:prstGeom>
          <a:noFill/>
        </p:spPr>
        <p:txBody>
          <a:bodyPr wrap="square" rtlCol="0">
            <a:spAutoFit/>
          </a:bodyPr>
          <a:lstStyle/>
          <a:p>
            <a:r>
              <a:rPr lang="en-US" sz="2000" b="1" dirty="0"/>
              <a:t>Instructor</a:t>
            </a:r>
          </a:p>
        </p:txBody>
      </p:sp>
      <p:pic>
        <p:nvPicPr>
          <p:cNvPr id="70" name="Picture 69" descr="A screenshot of a green screen&#10;&#10;Description automatically generated">
            <a:extLst>
              <a:ext uri="{FF2B5EF4-FFF2-40B4-BE49-F238E27FC236}">
                <a16:creationId xmlns:a16="http://schemas.microsoft.com/office/drawing/2014/main" id="{AFC25959-BE1E-84EF-96A7-9130ECF994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87564" y="24975539"/>
            <a:ext cx="11597271" cy="5617428"/>
          </a:xfrm>
          <a:prstGeom prst="rect">
            <a:avLst/>
          </a:prstGeom>
        </p:spPr>
      </p:pic>
      <p:sp>
        <p:nvSpPr>
          <p:cNvPr id="72" name="TextBox 71">
            <a:extLst>
              <a:ext uri="{FF2B5EF4-FFF2-40B4-BE49-F238E27FC236}">
                <a16:creationId xmlns:a16="http://schemas.microsoft.com/office/drawing/2014/main" id="{F2C6E5ED-AF7A-B479-48E9-7339A9AF051F}"/>
              </a:ext>
            </a:extLst>
          </p:cNvPr>
          <p:cNvSpPr txBox="1"/>
          <p:nvPr/>
        </p:nvSpPr>
        <p:spPr>
          <a:xfrm>
            <a:off x="15968279" y="30142489"/>
            <a:ext cx="2788343" cy="369332"/>
          </a:xfrm>
          <a:prstGeom prst="rect">
            <a:avLst/>
          </a:prstGeom>
          <a:noFill/>
        </p:spPr>
        <p:txBody>
          <a:bodyPr wrap="square">
            <a:spAutoFit/>
          </a:bodyPr>
          <a:lstStyle/>
          <a:p>
            <a:r>
              <a:rPr lang="en-US" sz="1800" b="1" dirty="0">
                <a:effectLst/>
                <a:ea typeface="Times New Roman" panose="02020603050405020304" pitchFamily="18" charset="0"/>
                <a:cs typeface="Times New Roman" panose="02020603050405020304" pitchFamily="18" charset="0"/>
              </a:rPr>
              <a:t>Figure 5: Student Home.</a:t>
            </a:r>
          </a:p>
        </p:txBody>
      </p:sp>
      <p:sp>
        <p:nvSpPr>
          <p:cNvPr id="74" name="TextBox 73">
            <a:extLst>
              <a:ext uri="{FF2B5EF4-FFF2-40B4-BE49-F238E27FC236}">
                <a16:creationId xmlns:a16="http://schemas.microsoft.com/office/drawing/2014/main" id="{69304416-F077-6B07-710B-DAF70C1ABFBF}"/>
              </a:ext>
            </a:extLst>
          </p:cNvPr>
          <p:cNvSpPr txBox="1"/>
          <p:nvPr/>
        </p:nvSpPr>
        <p:spPr>
          <a:xfrm>
            <a:off x="27360025" y="14477467"/>
            <a:ext cx="2775825" cy="369332"/>
          </a:xfrm>
          <a:prstGeom prst="rect">
            <a:avLst/>
          </a:prstGeom>
          <a:noFill/>
        </p:spPr>
        <p:txBody>
          <a:bodyPr wrap="square">
            <a:spAutoFit/>
          </a:bodyPr>
          <a:lstStyle/>
          <a:p>
            <a:r>
              <a:rPr lang="en-US" sz="1800" b="1" dirty="0">
                <a:effectLst/>
                <a:ea typeface="Times New Roman" panose="02020603050405020304" pitchFamily="18" charset="0"/>
                <a:cs typeface="Times New Roman" panose="02020603050405020304" pitchFamily="18" charset="0"/>
              </a:rPr>
              <a:t>Figure 6: Database.</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2934</TotalTime>
  <Words>422</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1m x 1m</dc:title>
  <dc:creator>Jay Larson</dc:creator>
  <dc:description>Quality poster printing
www.genigraphics.com
1-800-790-4001</dc:description>
  <cp:lastModifiedBy>جنى عمر احمد مساعده</cp:lastModifiedBy>
  <cp:revision>97</cp:revision>
  <cp:lastPrinted>2013-02-12T02:21:55Z</cp:lastPrinted>
  <dcterms:created xsi:type="dcterms:W3CDTF">2013-02-10T21:14:48Z</dcterms:created>
  <dcterms:modified xsi:type="dcterms:W3CDTF">2023-07-22T15:36:46Z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84e309d-6359-4367-9d03-e248bac620e6_Enabled">
    <vt:lpwstr>true</vt:lpwstr>
  </property>
  <property fmtid="{D5CDD505-2E9C-101B-9397-08002B2CF9AE}" pid="3" name="MSIP_Label_284e309d-6359-4367-9d03-e248bac620e6_SetDate">
    <vt:lpwstr>2023-07-22T10:53:26Z</vt:lpwstr>
  </property>
  <property fmtid="{D5CDD505-2E9C-101B-9397-08002B2CF9AE}" pid="4" name="MSIP_Label_284e309d-6359-4367-9d03-e248bac620e6_Method">
    <vt:lpwstr>Standard</vt:lpwstr>
  </property>
  <property fmtid="{D5CDD505-2E9C-101B-9397-08002B2CF9AE}" pid="5" name="MSIP_Label_284e309d-6359-4367-9d03-e248bac620e6_Name">
    <vt:lpwstr>defa4170-0d19-0005-0004-bc88714345d2</vt:lpwstr>
  </property>
  <property fmtid="{D5CDD505-2E9C-101B-9397-08002B2CF9AE}" pid="6" name="MSIP_Label_284e309d-6359-4367-9d03-e248bac620e6_SiteId">
    <vt:lpwstr>4bf7cbc0-71a9-4cae-9625-6dc374768c3e</vt:lpwstr>
  </property>
  <property fmtid="{D5CDD505-2E9C-101B-9397-08002B2CF9AE}" pid="7" name="MSIP_Label_284e309d-6359-4367-9d03-e248bac620e6_ActionId">
    <vt:lpwstr>c2b76175-14f4-4fd4-8c43-ec2f58eed6c6</vt:lpwstr>
  </property>
  <property fmtid="{D5CDD505-2E9C-101B-9397-08002B2CF9AE}" pid="8" name="MSIP_Label_284e309d-6359-4367-9d03-e248bac620e6_ContentBits">
    <vt:lpwstr>0</vt:lpwstr>
  </property>
</Properties>
</file>