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5"/>
  </p:notesMasterIdLst>
  <p:sldIdLst>
    <p:sldId id="256" r:id="rId2"/>
    <p:sldId id="257" r:id="rId3"/>
    <p:sldId id="258" r:id="rId4"/>
    <p:sldId id="261" r:id="rId5"/>
    <p:sldId id="262" r:id="rId6"/>
    <p:sldId id="263" r:id="rId7"/>
    <p:sldId id="267"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5A2A0F-632F-453C-8A44-90AEAE190C8B}">
          <p14:sldIdLst>
            <p14:sldId id="256"/>
            <p14:sldId id="257"/>
            <p14:sldId id="258"/>
            <p14:sldId id="261"/>
            <p14:sldId id="262"/>
            <p14:sldId id="263"/>
            <p14:sldId id="267"/>
            <p14:sldId id="264"/>
            <p14:sldId id="265"/>
            <p14:sldId id="266"/>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6F6F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3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59E88-5BF2-41EA-B8D3-0B1FEEFD2E0C}"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12CCB-366D-4832-9D4B-5A888AC04D05}" type="slidenum">
              <a:rPr lang="en-IN" smtClean="0"/>
              <a:t>‹#›</a:t>
            </a:fld>
            <a:endParaRPr lang="en-IN"/>
          </a:p>
        </p:txBody>
      </p:sp>
    </p:spTree>
    <p:extLst>
      <p:ext uri="{BB962C8B-B14F-4D97-AF65-F5344CB8AC3E}">
        <p14:creationId xmlns:p14="http://schemas.microsoft.com/office/powerpoint/2010/main" val="79630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012CCB-366D-4832-9D4B-5A888AC04D05}" type="slidenum">
              <a:rPr lang="en-IN" smtClean="0"/>
              <a:t>10</a:t>
            </a:fld>
            <a:endParaRPr lang="en-IN"/>
          </a:p>
        </p:txBody>
      </p:sp>
    </p:spTree>
    <p:extLst>
      <p:ext uri="{BB962C8B-B14F-4D97-AF65-F5344CB8AC3E}">
        <p14:creationId xmlns:p14="http://schemas.microsoft.com/office/powerpoint/2010/main" val="3487612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450B39-FB7B-40E6-AD49-4B63F0D4CC6B}"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82564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309047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236804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3509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481842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450B39-FB7B-40E6-AD49-4B63F0D4CC6B}"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2710580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450B39-FB7B-40E6-AD49-4B63F0D4CC6B}"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1287918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50B39-FB7B-40E6-AD49-4B63F0D4CC6B}"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2582817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50B39-FB7B-40E6-AD49-4B63F0D4CC6B}"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357217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50B39-FB7B-40E6-AD49-4B63F0D4CC6B}"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53431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50B39-FB7B-40E6-AD49-4B63F0D4CC6B}"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112617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59455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50B39-FB7B-40E6-AD49-4B63F0D4CC6B}"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39866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50B39-FB7B-40E6-AD49-4B63F0D4CC6B}"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376936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E450B39-FB7B-40E6-AD49-4B63F0D4CC6B}"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277803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418953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50B39-FB7B-40E6-AD49-4B63F0D4CC6B}"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C691A-6EBC-4D00-90FE-DAA28D29738C}" type="slidenum">
              <a:rPr lang="en-IN" smtClean="0"/>
              <a:t>‹#›</a:t>
            </a:fld>
            <a:endParaRPr lang="en-IN"/>
          </a:p>
        </p:txBody>
      </p:sp>
    </p:spTree>
    <p:extLst>
      <p:ext uri="{BB962C8B-B14F-4D97-AF65-F5344CB8AC3E}">
        <p14:creationId xmlns:p14="http://schemas.microsoft.com/office/powerpoint/2010/main" val="19135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E450B39-FB7B-40E6-AD49-4B63F0D4CC6B}" type="datetimeFigureOut">
              <a:rPr lang="en-IN" smtClean="0"/>
              <a:t>22-07-2024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0DC691A-6EBC-4D00-90FE-DAA28D29738C}" type="slidenum">
              <a:rPr lang="en-IN" smtClean="0"/>
              <a:t>‹#›</a:t>
            </a:fld>
            <a:endParaRPr lang="en-IN"/>
          </a:p>
        </p:txBody>
      </p:sp>
    </p:spTree>
    <p:extLst>
      <p:ext uri="{BB962C8B-B14F-4D97-AF65-F5344CB8AC3E}">
        <p14:creationId xmlns:p14="http://schemas.microsoft.com/office/powerpoint/2010/main" val="124849797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mailto:118.36bhp@5500rpm" TargetMode="Externa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7000" b="-4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2350-6EBD-94C0-E0A5-EC2C9828A714}"/>
              </a:ext>
            </a:extLst>
          </p:cNvPr>
          <p:cNvSpPr>
            <a:spLocks noGrp="1"/>
          </p:cNvSpPr>
          <p:nvPr>
            <p:ph type="ctrTitle"/>
          </p:nvPr>
        </p:nvSpPr>
        <p:spPr>
          <a:xfrm>
            <a:off x="1248695" y="96137"/>
            <a:ext cx="10019071" cy="1929307"/>
          </a:xfrm>
        </p:spPr>
        <p:txBody>
          <a:bodyPr>
            <a:normAutofit/>
          </a:bodyPr>
          <a:lstStyle/>
          <a:p>
            <a:r>
              <a:rPr lang="en-US" b="1" dirty="0"/>
              <a:t>CAR INSURANCE CLAIM PREDICTION</a:t>
            </a:r>
            <a:endParaRPr lang="en-IN" b="1" dirty="0"/>
          </a:p>
        </p:txBody>
      </p:sp>
      <p:sp>
        <p:nvSpPr>
          <p:cNvPr id="6" name="TextBox 5">
            <a:extLst>
              <a:ext uri="{FF2B5EF4-FFF2-40B4-BE49-F238E27FC236}">
                <a16:creationId xmlns:a16="http://schemas.microsoft.com/office/drawing/2014/main" id="{D584C930-7181-FE15-7892-C36C4611B383}"/>
              </a:ext>
            </a:extLst>
          </p:cNvPr>
          <p:cNvSpPr txBox="1"/>
          <p:nvPr/>
        </p:nvSpPr>
        <p:spPr>
          <a:xfrm>
            <a:off x="7885473" y="1799303"/>
            <a:ext cx="3962400" cy="461665"/>
          </a:xfrm>
          <a:prstGeom prst="rect">
            <a:avLst/>
          </a:prstGeom>
          <a:noFill/>
        </p:spPr>
        <p:txBody>
          <a:bodyPr wrap="square" rtlCol="0">
            <a:spAutoFit/>
          </a:bodyPr>
          <a:lstStyle/>
          <a:p>
            <a:r>
              <a:rPr lang="en-US" sz="2400" dirty="0"/>
              <a:t>- A comprehensive model</a:t>
            </a:r>
            <a:endParaRPr lang="en-IN" sz="2400" dirty="0"/>
          </a:p>
        </p:txBody>
      </p:sp>
      <p:sp>
        <p:nvSpPr>
          <p:cNvPr id="3" name="TextBox 2">
            <a:extLst>
              <a:ext uri="{FF2B5EF4-FFF2-40B4-BE49-F238E27FC236}">
                <a16:creationId xmlns:a16="http://schemas.microsoft.com/office/drawing/2014/main" id="{83C8F230-EEF5-95B1-7DE3-F7BE7D8AD4F3}"/>
              </a:ext>
            </a:extLst>
          </p:cNvPr>
          <p:cNvSpPr txBox="1"/>
          <p:nvPr/>
        </p:nvSpPr>
        <p:spPr>
          <a:xfrm>
            <a:off x="157316" y="6056672"/>
            <a:ext cx="3677264" cy="646331"/>
          </a:xfrm>
          <a:prstGeom prst="rect">
            <a:avLst/>
          </a:prstGeom>
          <a:noFill/>
        </p:spPr>
        <p:txBody>
          <a:bodyPr wrap="square" rtlCol="0">
            <a:spAutoFit/>
          </a:bodyPr>
          <a:lstStyle/>
          <a:p>
            <a:r>
              <a:rPr lang="en-US" b="1" dirty="0"/>
              <a:t>- Janardhan Reddy Illuru</a:t>
            </a:r>
          </a:p>
          <a:p>
            <a:r>
              <a:rPr lang="en-US" b="1" dirty="0"/>
              <a:t>- Advanced Data Science and AI</a:t>
            </a:r>
          </a:p>
        </p:txBody>
      </p:sp>
    </p:spTree>
    <p:extLst>
      <p:ext uri="{BB962C8B-B14F-4D97-AF65-F5344CB8AC3E}">
        <p14:creationId xmlns:p14="http://schemas.microsoft.com/office/powerpoint/2010/main" val="354403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72145804-79C4-AF12-9BF7-97CF9733D89C}"/>
              </a:ext>
            </a:extLst>
          </p:cNvPr>
          <p:cNvSpPr/>
          <p:nvPr/>
        </p:nvSpPr>
        <p:spPr>
          <a:xfrm>
            <a:off x="29494" y="29495"/>
            <a:ext cx="5358583" cy="673889"/>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5. </a:t>
            </a:r>
            <a:r>
              <a:rPr lang="en-US" sz="2800" b="1" u="sng" dirty="0"/>
              <a:t>Feature Engineering:</a:t>
            </a:r>
            <a:endParaRPr lang="en-IN" sz="2800" b="1" u="sng" dirty="0"/>
          </a:p>
        </p:txBody>
      </p:sp>
      <p:pic>
        <p:nvPicPr>
          <p:cNvPr id="5" name="Picture 4">
            <a:extLst>
              <a:ext uri="{FF2B5EF4-FFF2-40B4-BE49-F238E27FC236}">
                <a16:creationId xmlns:a16="http://schemas.microsoft.com/office/drawing/2014/main" id="{85F75417-8242-8E52-BC15-DFBCB1DF0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9" y="930952"/>
            <a:ext cx="4305901" cy="947009"/>
          </a:xfrm>
          <a:prstGeom prst="rect">
            <a:avLst/>
          </a:prstGeom>
        </p:spPr>
      </p:pic>
      <p:sp>
        <p:nvSpPr>
          <p:cNvPr id="6" name="TextBox 5">
            <a:extLst>
              <a:ext uri="{FF2B5EF4-FFF2-40B4-BE49-F238E27FC236}">
                <a16:creationId xmlns:a16="http://schemas.microsoft.com/office/drawing/2014/main" id="{BC1D98E2-325E-A2AE-3968-2787283BFC6C}"/>
              </a:ext>
            </a:extLst>
          </p:cNvPr>
          <p:cNvSpPr txBox="1"/>
          <p:nvPr/>
        </p:nvSpPr>
        <p:spPr>
          <a:xfrm>
            <a:off x="4444181" y="943898"/>
            <a:ext cx="7747819"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We created a feature called "</a:t>
            </a:r>
            <a:r>
              <a:rPr lang="en-US" b="1" dirty="0" err="1"/>
              <a:t>unit_weight</a:t>
            </a:r>
            <a:r>
              <a:rPr lang="en-US" dirty="0"/>
              <a:t>" using the </a:t>
            </a:r>
            <a:r>
              <a:rPr lang="en-US" b="1" dirty="0"/>
              <a:t>length, width, height, and gross weight</a:t>
            </a:r>
            <a:r>
              <a:rPr lang="en-US" dirty="0"/>
              <a:t> of the car. This new feature effectively represents the combined information of these four attributes.</a:t>
            </a:r>
            <a:endParaRPr lang="en-IN" dirty="0"/>
          </a:p>
        </p:txBody>
      </p:sp>
      <p:sp>
        <p:nvSpPr>
          <p:cNvPr id="7" name="TextBox 6">
            <a:extLst>
              <a:ext uri="{FF2B5EF4-FFF2-40B4-BE49-F238E27FC236}">
                <a16:creationId xmlns:a16="http://schemas.microsoft.com/office/drawing/2014/main" id="{ECF7A89A-F9E6-F196-48CB-D9627ADB4DB6}"/>
              </a:ext>
            </a:extLst>
          </p:cNvPr>
          <p:cNvSpPr txBox="1"/>
          <p:nvPr/>
        </p:nvSpPr>
        <p:spPr>
          <a:xfrm>
            <a:off x="108156" y="1976284"/>
            <a:ext cx="11916696"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We dropped the following columns:</a:t>
            </a:r>
          </a:p>
          <a:p>
            <a:pPr marL="742950" lvl="1" indent="-285750" algn="just">
              <a:buFont typeface="Wingdings" panose="05000000000000000000" pitchFamily="2" charset="2"/>
              <a:buChar char="Ø"/>
            </a:pPr>
            <a:r>
              <a:rPr lang="en-US" b="1" dirty="0"/>
              <a:t>"</a:t>
            </a:r>
            <a:r>
              <a:rPr lang="en-US" b="1" dirty="0" err="1"/>
              <a:t>policy_id</a:t>
            </a:r>
            <a:r>
              <a:rPr lang="en-US" b="1" dirty="0"/>
              <a:t>"</a:t>
            </a:r>
            <a:r>
              <a:rPr lang="en-US" dirty="0"/>
              <a:t> is a unique identifier.</a:t>
            </a:r>
          </a:p>
          <a:p>
            <a:pPr marL="742950" lvl="1" indent="-285750" algn="just">
              <a:buFont typeface="Wingdings" panose="05000000000000000000" pitchFamily="2" charset="2"/>
              <a:buChar char="Ø"/>
            </a:pPr>
            <a:r>
              <a:rPr lang="en-US" b="1" dirty="0"/>
              <a:t>"length"</a:t>
            </a:r>
            <a:r>
              <a:rPr lang="en-US" dirty="0"/>
              <a:t>, </a:t>
            </a:r>
            <a:r>
              <a:rPr lang="en-US" b="1" dirty="0"/>
              <a:t>"width"</a:t>
            </a:r>
            <a:r>
              <a:rPr lang="en-US" dirty="0"/>
              <a:t>, </a:t>
            </a:r>
            <a:r>
              <a:rPr lang="en-US" b="1" dirty="0"/>
              <a:t>"height"</a:t>
            </a:r>
            <a:r>
              <a:rPr lang="en-US" dirty="0"/>
              <a:t>, and </a:t>
            </a:r>
            <a:r>
              <a:rPr lang="en-US" b="1" dirty="0"/>
              <a:t>"</a:t>
            </a:r>
            <a:r>
              <a:rPr lang="en-US" b="1" dirty="0" err="1"/>
              <a:t>gross_weight</a:t>
            </a:r>
            <a:r>
              <a:rPr lang="en-US" b="1" dirty="0"/>
              <a:t>"</a:t>
            </a:r>
            <a:r>
              <a:rPr lang="en-US" dirty="0"/>
              <a:t> are now represented by the "</a:t>
            </a:r>
            <a:r>
              <a:rPr lang="en-US" dirty="0" err="1"/>
              <a:t>unit_weight</a:t>
            </a:r>
            <a:r>
              <a:rPr lang="en-US" dirty="0"/>
              <a:t>" feature.</a:t>
            </a:r>
          </a:p>
          <a:p>
            <a:pPr marL="742950" lvl="1" indent="-285750" algn="just">
              <a:buFont typeface="Wingdings" panose="05000000000000000000" pitchFamily="2" charset="2"/>
              <a:buChar char="Ø"/>
            </a:pPr>
            <a:r>
              <a:rPr lang="en-US" b="1" dirty="0" err="1"/>
              <a:t>is_rear_window_wiper</a:t>
            </a:r>
            <a:r>
              <a:rPr lang="en-US" b="1" dirty="0"/>
              <a:t>"</a:t>
            </a:r>
            <a:r>
              <a:rPr lang="en-US" dirty="0"/>
              <a:t> and </a:t>
            </a:r>
            <a:r>
              <a:rPr lang="en-US" b="1" dirty="0"/>
              <a:t>"</a:t>
            </a:r>
            <a:r>
              <a:rPr lang="en-US" b="1" dirty="0" err="1"/>
              <a:t>is_power_door_locks</a:t>
            </a:r>
            <a:r>
              <a:rPr lang="en-US" b="1" dirty="0"/>
              <a:t>"</a:t>
            </a:r>
            <a:r>
              <a:rPr lang="en-US" dirty="0"/>
              <a:t> have their mutually exclusive counterparts: "</a:t>
            </a:r>
            <a:r>
              <a:rPr lang="en-US" dirty="0" err="1"/>
              <a:t>is_rear_window_washer</a:t>
            </a:r>
            <a:r>
              <a:rPr lang="en-US" dirty="0"/>
              <a:t>" and "</a:t>
            </a:r>
            <a:r>
              <a:rPr lang="en-US" dirty="0" err="1"/>
              <a:t>is_central_locking</a:t>
            </a:r>
            <a:r>
              <a:rPr lang="en-US" dirty="0"/>
              <a:t>", respectively, so we selected one from each pair.</a:t>
            </a:r>
            <a:endParaRPr lang="en-IN" dirty="0"/>
          </a:p>
          <a:p>
            <a:pPr marL="742950" lvl="1" indent="-285750" algn="just">
              <a:buFont typeface="Wingdings" panose="05000000000000000000" pitchFamily="2" charset="2"/>
              <a:buChar char="Ø"/>
            </a:pPr>
            <a:r>
              <a:rPr lang="en-US" b="1" dirty="0"/>
              <a:t>"</a:t>
            </a:r>
            <a:r>
              <a:rPr lang="en-US" b="1" dirty="0" err="1"/>
              <a:t>area_cluster</a:t>
            </a:r>
            <a:r>
              <a:rPr lang="en-US" b="1" dirty="0"/>
              <a:t>"</a:t>
            </a:r>
            <a:r>
              <a:rPr lang="en-US" dirty="0"/>
              <a:t> is represented by "</a:t>
            </a:r>
            <a:r>
              <a:rPr lang="en-US" dirty="0" err="1"/>
              <a:t>population_density</a:t>
            </a:r>
            <a:r>
              <a:rPr lang="en-US" dirty="0"/>
              <a:t>".</a:t>
            </a:r>
          </a:p>
        </p:txBody>
      </p:sp>
      <p:sp>
        <p:nvSpPr>
          <p:cNvPr id="16" name="Rectangle 7">
            <a:extLst>
              <a:ext uri="{FF2B5EF4-FFF2-40B4-BE49-F238E27FC236}">
                <a16:creationId xmlns:a16="http://schemas.microsoft.com/office/drawing/2014/main" id="{8DB80C88-8EE7-2D1E-2EF1-9A803D5C10BD}"/>
              </a:ext>
            </a:extLst>
          </p:cNvPr>
          <p:cNvSpPr>
            <a:spLocks noChangeArrowheads="1"/>
          </p:cNvSpPr>
          <p:nvPr/>
        </p:nvSpPr>
        <p:spPr bwMode="auto">
          <a:xfrm>
            <a:off x="0" y="3832826"/>
            <a:ext cx="118837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w Cen MT (Body)"/>
              </a:rPr>
              <a:t>We changed the data type of </a:t>
            </a:r>
            <a:r>
              <a:rPr kumimoji="0" lang="en-US" altLang="en-US" sz="1800" b="1" i="0" u="none" strike="noStrike" cap="none" normalizeH="0" baseline="0" dirty="0">
                <a:ln>
                  <a:noFill/>
                </a:ln>
                <a:solidFill>
                  <a:schemeClr val="tx1"/>
                </a:solidFill>
                <a:effectLst/>
                <a:latin typeface="Tw Cen MT (Body)"/>
              </a:rPr>
              <a:t>"make", "airbags", "cylinder", "</a:t>
            </a:r>
            <a:r>
              <a:rPr kumimoji="0" lang="en-US" altLang="en-US" sz="1800" b="1" i="0" u="none" strike="noStrike" cap="none" normalizeH="0" baseline="0" dirty="0" err="1">
                <a:ln>
                  <a:noFill/>
                </a:ln>
                <a:solidFill>
                  <a:schemeClr val="tx1"/>
                </a:solidFill>
                <a:effectLst/>
                <a:latin typeface="Tw Cen MT (Body)"/>
              </a:rPr>
              <a:t>gear_box</a:t>
            </a:r>
            <a:r>
              <a:rPr kumimoji="0" lang="en-US" altLang="en-US" sz="1800" b="1" i="0" u="none" strike="noStrike" cap="none" normalizeH="0" baseline="0" dirty="0">
                <a:ln>
                  <a:noFill/>
                </a:ln>
                <a:solidFill>
                  <a:schemeClr val="tx1"/>
                </a:solidFill>
                <a:effectLst/>
                <a:latin typeface="Tw Cen MT (Body)"/>
              </a:rPr>
              <a:t>", and "</a:t>
            </a:r>
            <a:r>
              <a:rPr kumimoji="0" lang="en-US" altLang="en-US" sz="1800" b="1" i="0" u="none" strike="noStrike" cap="none" normalizeH="0" baseline="0" dirty="0" err="1">
                <a:ln>
                  <a:noFill/>
                </a:ln>
                <a:solidFill>
                  <a:schemeClr val="tx1"/>
                </a:solidFill>
                <a:effectLst/>
                <a:latin typeface="Tw Cen MT (Body)"/>
              </a:rPr>
              <a:t>ncap_rating</a:t>
            </a:r>
            <a:r>
              <a:rPr kumimoji="0" lang="en-US" altLang="en-US" sz="1800" b="1" i="0" u="none" strike="noStrike" cap="none" normalizeH="0" baseline="0" dirty="0">
                <a:ln>
                  <a:noFill/>
                </a:ln>
                <a:solidFill>
                  <a:schemeClr val="tx1"/>
                </a:solidFill>
                <a:effectLst/>
                <a:latin typeface="Tw Cen MT (Body)"/>
              </a:rPr>
              <a:t>" </a:t>
            </a:r>
            <a:r>
              <a:rPr kumimoji="0" lang="en-US" altLang="en-US" sz="1800" b="0" i="0" u="none" strike="noStrike" cap="none" normalizeH="0" baseline="0" dirty="0">
                <a:ln>
                  <a:noFill/>
                </a:ln>
                <a:solidFill>
                  <a:schemeClr val="tx1"/>
                </a:solidFill>
                <a:effectLst/>
                <a:latin typeface="Tw Cen MT (Body)"/>
              </a:rPr>
              <a:t>to </a:t>
            </a:r>
            <a:r>
              <a:rPr kumimoji="0" lang="en-US" altLang="en-US" sz="1800" b="1" i="0" u="none" strike="noStrike" cap="none" normalizeH="0" baseline="0" dirty="0">
                <a:ln>
                  <a:noFill/>
                </a:ln>
                <a:solidFill>
                  <a:schemeClr val="tx1"/>
                </a:solidFill>
                <a:effectLst/>
                <a:latin typeface="Tw Cen MT (Body)"/>
              </a:rPr>
              <a:t>object</a:t>
            </a:r>
            <a:r>
              <a:rPr kumimoji="0" lang="en-US" altLang="en-US" sz="1800" b="0" i="0" u="none" strike="noStrike" cap="none" normalizeH="0" baseline="0" dirty="0">
                <a:ln>
                  <a:noFill/>
                </a:ln>
                <a:solidFill>
                  <a:schemeClr val="tx1"/>
                </a:solidFill>
                <a:effectLst/>
                <a:latin typeface="Tw Cen MT (Body)"/>
              </a:rPr>
              <a:t>,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w Cen MT (Body)"/>
              </a:rPr>
              <a:t>    these are categorical values that were previously defined as integers.</a:t>
            </a:r>
          </a:p>
        </p:txBody>
      </p:sp>
      <p:pic>
        <p:nvPicPr>
          <p:cNvPr id="4" name="Picture 3">
            <a:extLst>
              <a:ext uri="{FF2B5EF4-FFF2-40B4-BE49-F238E27FC236}">
                <a16:creationId xmlns:a16="http://schemas.microsoft.com/office/drawing/2014/main" id="{76C9E584-4B4B-01A5-F631-8121D2D80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12" y="4573347"/>
            <a:ext cx="9135750" cy="2024098"/>
          </a:xfrm>
          <a:prstGeom prst="rect">
            <a:avLst/>
          </a:prstGeom>
        </p:spPr>
      </p:pic>
    </p:spTree>
    <p:extLst>
      <p:ext uri="{BB962C8B-B14F-4D97-AF65-F5344CB8AC3E}">
        <p14:creationId xmlns:p14="http://schemas.microsoft.com/office/powerpoint/2010/main" val="19253681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5444D425-9DE2-AFBE-4501-B40533F8E87C}"/>
              </a:ext>
            </a:extLst>
          </p:cNvPr>
          <p:cNvSpPr/>
          <p:nvPr/>
        </p:nvSpPr>
        <p:spPr>
          <a:xfrm>
            <a:off x="29494" y="29495"/>
            <a:ext cx="5358583" cy="673889"/>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6. </a:t>
            </a:r>
            <a:r>
              <a:rPr lang="en-US" sz="2800" b="1" u="sng" dirty="0"/>
              <a:t>Data Preparation:</a:t>
            </a:r>
            <a:endParaRPr lang="en-IN" sz="2800" b="1" u="sng" dirty="0"/>
          </a:p>
        </p:txBody>
      </p:sp>
      <p:pic>
        <p:nvPicPr>
          <p:cNvPr id="6" name="Picture 5">
            <a:extLst>
              <a:ext uri="{FF2B5EF4-FFF2-40B4-BE49-F238E27FC236}">
                <a16:creationId xmlns:a16="http://schemas.microsoft.com/office/drawing/2014/main" id="{0DCFE40E-A354-2761-6A02-5DF168443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0" y="1337311"/>
            <a:ext cx="12054348" cy="3146197"/>
          </a:xfrm>
          <a:prstGeom prst="rect">
            <a:avLst/>
          </a:prstGeom>
        </p:spPr>
      </p:pic>
      <p:sp>
        <p:nvSpPr>
          <p:cNvPr id="7" name="TextBox 6">
            <a:extLst>
              <a:ext uri="{FF2B5EF4-FFF2-40B4-BE49-F238E27FC236}">
                <a16:creationId xmlns:a16="http://schemas.microsoft.com/office/drawing/2014/main" id="{DE99FDB3-A502-7D3F-FBBF-D851202BC6BF}"/>
              </a:ext>
            </a:extLst>
          </p:cNvPr>
          <p:cNvSpPr txBox="1"/>
          <p:nvPr/>
        </p:nvSpPr>
        <p:spPr>
          <a:xfrm>
            <a:off x="88490" y="943897"/>
            <a:ext cx="825909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t>Feature Transformation and Encoding:</a:t>
            </a:r>
          </a:p>
        </p:txBody>
      </p:sp>
      <p:sp>
        <p:nvSpPr>
          <p:cNvPr id="8" name="TextBox 7">
            <a:extLst>
              <a:ext uri="{FF2B5EF4-FFF2-40B4-BE49-F238E27FC236}">
                <a16:creationId xmlns:a16="http://schemas.microsoft.com/office/drawing/2014/main" id="{EB7D2E24-258D-1530-D71D-8D0D5AAD1021}"/>
              </a:ext>
            </a:extLst>
          </p:cNvPr>
          <p:cNvSpPr txBox="1"/>
          <p:nvPr/>
        </p:nvSpPr>
        <p:spPr>
          <a:xfrm>
            <a:off x="78659" y="4601497"/>
            <a:ext cx="1190686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Correlation:</a:t>
            </a:r>
          </a:p>
          <a:p>
            <a:pPr marL="742950" lvl="1" indent="-285750" algn="just">
              <a:buFont typeface="Wingdings" panose="05000000000000000000" pitchFamily="2" charset="2"/>
              <a:buChar char="Ø"/>
            </a:pPr>
            <a:r>
              <a:rPr lang="en-US" dirty="0"/>
              <a:t>Most correlations are below 0.05 with p-values also below 0.05, indicating weak linear relationships. Considering dropping features would leave only 5 to 6 which will oversimplify the data and our understandings. So, we didn’t made any conclusions from correlation.</a:t>
            </a:r>
            <a:endParaRPr lang="en-US" b="1" dirty="0"/>
          </a:p>
          <a:p>
            <a:pPr marL="285750" indent="-285750" algn="just">
              <a:buFont typeface="Wingdings" panose="05000000000000000000" pitchFamily="2" charset="2"/>
              <a:buChar char="Ø"/>
            </a:pPr>
            <a:r>
              <a:rPr lang="en-US" b="1" dirty="0"/>
              <a:t>Balancing Data Using SMOTE Technique :</a:t>
            </a:r>
          </a:p>
          <a:p>
            <a:pPr marL="742950" lvl="1" indent="-285750" algn="just">
              <a:buFont typeface="Wingdings" panose="05000000000000000000" pitchFamily="2" charset="2"/>
              <a:buChar char="Ø"/>
            </a:pPr>
            <a:r>
              <a:rPr lang="en-IN" dirty="0"/>
              <a:t>As a result of applying the SMOTE technique, the dataset now has equal number of instances for each class label (“</a:t>
            </a:r>
            <a:r>
              <a:rPr lang="en-IN" dirty="0" err="1"/>
              <a:t>is_claim</a:t>
            </a:r>
            <a:r>
              <a:rPr lang="en-IN" dirty="0"/>
              <a:t>”): 54,844 instance labelled as 0 and 54,844 instances labelled as 1.</a:t>
            </a:r>
          </a:p>
        </p:txBody>
      </p:sp>
    </p:spTree>
    <p:extLst>
      <p:ext uri="{BB962C8B-B14F-4D97-AF65-F5344CB8AC3E}">
        <p14:creationId xmlns:p14="http://schemas.microsoft.com/office/powerpoint/2010/main" val="115415660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arn(inVertic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arn(inVertical)">
                                      <p:cBhvr>
                                        <p:cTn id="23" dur="500"/>
                                        <p:tgtEl>
                                          <p:spTgt spid="8">
                                            <p:txEl>
                                              <p:pRg st="2" end="2"/>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barn(inVertical)">
                                      <p:cBhvr>
                                        <p:cTn id="2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6F38A73B-8B5B-B315-69CD-A6F7204106F0}"/>
              </a:ext>
            </a:extLst>
          </p:cNvPr>
          <p:cNvSpPr/>
          <p:nvPr/>
        </p:nvSpPr>
        <p:spPr>
          <a:xfrm>
            <a:off x="29494" y="29495"/>
            <a:ext cx="5358583" cy="673889"/>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7. </a:t>
            </a:r>
            <a:r>
              <a:rPr lang="en-US" sz="2800" b="1" u="sng" dirty="0"/>
              <a:t>Building Best Model:</a:t>
            </a:r>
            <a:endParaRPr lang="en-IN" sz="2800" b="1" u="sng" dirty="0"/>
          </a:p>
        </p:txBody>
      </p:sp>
      <p:pic>
        <p:nvPicPr>
          <p:cNvPr id="6" name="Picture 5">
            <a:extLst>
              <a:ext uri="{FF2B5EF4-FFF2-40B4-BE49-F238E27FC236}">
                <a16:creationId xmlns:a16="http://schemas.microsoft.com/office/drawing/2014/main" id="{CFFE6DB1-6846-3877-60E5-ACD845433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4" y="781808"/>
            <a:ext cx="11818374" cy="2669315"/>
          </a:xfrm>
          <a:prstGeom prst="rect">
            <a:avLst/>
          </a:prstGeom>
        </p:spPr>
      </p:pic>
      <p:sp>
        <p:nvSpPr>
          <p:cNvPr id="7" name="TextBox 6">
            <a:extLst>
              <a:ext uri="{FF2B5EF4-FFF2-40B4-BE49-F238E27FC236}">
                <a16:creationId xmlns:a16="http://schemas.microsoft.com/office/drawing/2014/main" id="{F6A5C392-A46A-D2B5-1488-019DB1A19F16}"/>
              </a:ext>
            </a:extLst>
          </p:cNvPr>
          <p:cNvSpPr txBox="1"/>
          <p:nvPr/>
        </p:nvSpPr>
        <p:spPr>
          <a:xfrm>
            <a:off x="196645" y="3480622"/>
            <a:ext cx="11808542"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Logistic Regression</a:t>
            </a:r>
            <a:r>
              <a:rPr lang="en-US" dirty="0"/>
              <a:t> shows consistent but low performance across both train and test sets, indicating limited predictive power on this dataset.</a:t>
            </a:r>
          </a:p>
          <a:p>
            <a:pPr marL="285750" indent="-285750" algn="just">
              <a:buFont typeface="Wingdings" panose="05000000000000000000" pitchFamily="2" charset="2"/>
              <a:buChar char="Ø"/>
            </a:pPr>
            <a:r>
              <a:rPr lang="en-US" b="1" dirty="0"/>
              <a:t>Decision Tree</a:t>
            </a:r>
            <a:r>
              <a:rPr lang="en-US" dirty="0"/>
              <a:t> shows perfect performance on the training set but a significant drop on the test set, indicating overfitting.</a:t>
            </a:r>
          </a:p>
          <a:p>
            <a:pPr marL="285750" indent="-285750" algn="just">
              <a:buFont typeface="Wingdings" panose="05000000000000000000" pitchFamily="2" charset="2"/>
              <a:buChar char="Ø"/>
            </a:pPr>
            <a:r>
              <a:rPr lang="en-US" b="1" dirty="0"/>
              <a:t>Random Forest</a:t>
            </a:r>
            <a:r>
              <a:rPr lang="en-US" dirty="0"/>
              <a:t> also shows perfect training performance but better generalization than the Decision Tree, indicating strong predictive power with some overfitting.</a:t>
            </a:r>
          </a:p>
          <a:p>
            <a:pPr marL="285750" indent="-285750" algn="just">
              <a:buFont typeface="Wingdings" panose="05000000000000000000" pitchFamily="2" charset="2"/>
              <a:buChar char="Ø"/>
            </a:pPr>
            <a:r>
              <a:rPr lang="en-US" b="1" dirty="0"/>
              <a:t>KNN</a:t>
            </a:r>
            <a:r>
              <a:rPr lang="en-US" dirty="0"/>
              <a:t> shows good training performance but lower test performance, suggesting moderate overfitting.</a:t>
            </a:r>
          </a:p>
          <a:p>
            <a:pPr marL="285750" indent="-285750" algn="just">
              <a:buFont typeface="Wingdings" panose="05000000000000000000" pitchFamily="2" charset="2"/>
              <a:buChar char="Ø"/>
            </a:pPr>
            <a:r>
              <a:rPr lang="en-US" b="1" dirty="0"/>
              <a:t>AdaBoost</a:t>
            </a:r>
            <a:r>
              <a:rPr lang="en-US" dirty="0"/>
              <a:t> shows moderate performance with consistent results across training and testing sets.</a:t>
            </a:r>
          </a:p>
          <a:p>
            <a:pPr marL="285750" indent="-285750" algn="just">
              <a:buFont typeface="Wingdings" panose="05000000000000000000" pitchFamily="2" charset="2"/>
              <a:buChar char="Ø"/>
            </a:pPr>
            <a:r>
              <a:rPr lang="en-US" b="1" dirty="0"/>
              <a:t>Gradient Boosting</a:t>
            </a:r>
            <a:r>
              <a:rPr lang="en-US" dirty="0"/>
              <a:t> shows strong performance with good generalization, indicating robust predictive power.</a:t>
            </a:r>
          </a:p>
          <a:p>
            <a:pPr marL="285750" indent="-285750" algn="just">
              <a:buFont typeface="Wingdings" panose="05000000000000000000" pitchFamily="2" charset="2"/>
              <a:buChar char="Ø"/>
            </a:pPr>
            <a:r>
              <a:rPr lang="en-US" b="1" dirty="0" err="1"/>
              <a:t>XGBoost</a:t>
            </a:r>
            <a:r>
              <a:rPr lang="en-US" dirty="0"/>
              <a:t> shows excellent performance with strong generalization.</a:t>
            </a:r>
          </a:p>
          <a:p>
            <a:pPr marL="285750" indent="-285750" algn="just">
              <a:buFont typeface="Wingdings" panose="05000000000000000000" pitchFamily="2" charset="2"/>
              <a:buChar char="Ø"/>
            </a:pPr>
            <a:r>
              <a:rPr lang="en-US" b="1" dirty="0"/>
              <a:t>Tunned Logistic Regression</a:t>
            </a:r>
            <a:r>
              <a:rPr lang="en-US" dirty="0"/>
              <a:t> shows similar performance to the first instance of Logistic Regression.</a:t>
            </a:r>
          </a:p>
          <a:p>
            <a:pPr marL="285750" indent="-285750" algn="just">
              <a:buFont typeface="Wingdings" panose="05000000000000000000" pitchFamily="2" charset="2"/>
              <a:buChar char="Ø"/>
            </a:pPr>
            <a:r>
              <a:rPr lang="en-US" b="1" dirty="0"/>
              <a:t>Tunned AdaBoost</a:t>
            </a:r>
            <a:r>
              <a:rPr lang="en-US" dirty="0"/>
              <a:t> shows better performance than the first instance, with consistent results across training and testing sets.</a:t>
            </a:r>
          </a:p>
        </p:txBody>
      </p:sp>
      <p:sp>
        <p:nvSpPr>
          <p:cNvPr id="8" name="Rectangle 7">
            <a:extLst>
              <a:ext uri="{FF2B5EF4-FFF2-40B4-BE49-F238E27FC236}">
                <a16:creationId xmlns:a16="http://schemas.microsoft.com/office/drawing/2014/main" id="{D06E8B92-E9DF-5C78-EEA7-C2C31759031D}"/>
              </a:ext>
            </a:extLst>
          </p:cNvPr>
          <p:cNvSpPr/>
          <p:nvPr/>
        </p:nvSpPr>
        <p:spPr>
          <a:xfrm>
            <a:off x="344129" y="1189703"/>
            <a:ext cx="11520000"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2D152B6-A467-F8D0-22F0-421BF44837A3}"/>
              </a:ext>
            </a:extLst>
          </p:cNvPr>
          <p:cNvSpPr/>
          <p:nvPr/>
        </p:nvSpPr>
        <p:spPr>
          <a:xfrm>
            <a:off x="344129" y="1445341"/>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519DFD1-3EDE-B407-352C-8023FFDE73B5}"/>
              </a:ext>
            </a:extLst>
          </p:cNvPr>
          <p:cNvSpPr/>
          <p:nvPr/>
        </p:nvSpPr>
        <p:spPr>
          <a:xfrm>
            <a:off x="344128" y="1691148"/>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9834344-C709-F970-AE62-FCAA0300078B}"/>
              </a:ext>
            </a:extLst>
          </p:cNvPr>
          <p:cNvSpPr/>
          <p:nvPr/>
        </p:nvSpPr>
        <p:spPr>
          <a:xfrm>
            <a:off x="353960" y="1936955"/>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434FB60-FE23-E297-9AF6-C29774D37BB8}"/>
              </a:ext>
            </a:extLst>
          </p:cNvPr>
          <p:cNvSpPr/>
          <p:nvPr/>
        </p:nvSpPr>
        <p:spPr>
          <a:xfrm>
            <a:off x="353960" y="2174305"/>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2A28FEC-DA34-05F7-5A77-8BB1D9950BB8}"/>
              </a:ext>
            </a:extLst>
          </p:cNvPr>
          <p:cNvSpPr/>
          <p:nvPr/>
        </p:nvSpPr>
        <p:spPr>
          <a:xfrm>
            <a:off x="334295" y="2412639"/>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58B4D4B-2A84-BE49-1001-C8683178E3CB}"/>
              </a:ext>
            </a:extLst>
          </p:cNvPr>
          <p:cNvSpPr/>
          <p:nvPr/>
        </p:nvSpPr>
        <p:spPr>
          <a:xfrm>
            <a:off x="344126" y="2654709"/>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89701983-20FE-82C3-3B38-5C2856A93D3E}"/>
              </a:ext>
            </a:extLst>
          </p:cNvPr>
          <p:cNvSpPr/>
          <p:nvPr/>
        </p:nvSpPr>
        <p:spPr>
          <a:xfrm>
            <a:off x="347862" y="2893043"/>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7B9ADC2C-E2D5-B5AD-48AC-04ACE2556E5E}"/>
              </a:ext>
            </a:extLst>
          </p:cNvPr>
          <p:cNvSpPr/>
          <p:nvPr/>
        </p:nvSpPr>
        <p:spPr>
          <a:xfrm>
            <a:off x="353960" y="3135113"/>
            <a:ext cx="11523406" cy="216310"/>
          </a:xfrm>
          <a:prstGeom prst="rect">
            <a:avLst/>
          </a:prstGeom>
          <a:noFill/>
          <a:ln w="1270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84390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heel(1)">
                                      <p:cBhvr>
                                        <p:cTn id="36" dur="20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heel(1)">
                                      <p:cBhvr>
                                        <p:cTn id="54" dur="20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20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heel(1)">
                                      <p:cBhvr>
                                        <p:cTn id="72" dur="20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1" presetClass="entr" presetSubtype="1"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heel(1)">
                                      <p:cBhvr>
                                        <p:cTn id="81" dur="20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1" presetClass="entr" presetSubtype="1"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heel(1)">
                                      <p:cBhvr>
                                        <p:cTn id="9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01A08F68-8FC5-FD65-784F-8FAD5E3B39FE}"/>
              </a:ext>
            </a:extLst>
          </p:cNvPr>
          <p:cNvSpPr/>
          <p:nvPr/>
        </p:nvSpPr>
        <p:spPr>
          <a:xfrm>
            <a:off x="29494" y="29495"/>
            <a:ext cx="5358583" cy="673889"/>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8. </a:t>
            </a:r>
            <a:r>
              <a:rPr lang="en-US" sz="2800" b="1" u="sng" dirty="0"/>
              <a:t>Conclusion:</a:t>
            </a:r>
            <a:endParaRPr lang="en-IN" sz="2800" b="1" u="sng" dirty="0"/>
          </a:p>
        </p:txBody>
      </p:sp>
      <p:sp>
        <p:nvSpPr>
          <p:cNvPr id="3" name="TextBox 2">
            <a:extLst>
              <a:ext uri="{FF2B5EF4-FFF2-40B4-BE49-F238E27FC236}">
                <a16:creationId xmlns:a16="http://schemas.microsoft.com/office/drawing/2014/main" id="{B31C5CC5-9E13-F122-6A78-BF59998F58EC}"/>
              </a:ext>
            </a:extLst>
          </p:cNvPr>
          <p:cNvSpPr txBox="1"/>
          <p:nvPr/>
        </p:nvSpPr>
        <p:spPr>
          <a:xfrm>
            <a:off x="0" y="857545"/>
            <a:ext cx="11956025"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CONCLUSION:</a:t>
            </a:r>
          </a:p>
          <a:p>
            <a:pPr marL="742950" lvl="1" indent="-285750" algn="just">
              <a:buFont typeface="Wingdings" panose="05000000000000000000" pitchFamily="2" charset="2"/>
              <a:buChar char="Ø"/>
            </a:pPr>
            <a:r>
              <a:rPr lang="en-US" b="1" dirty="0"/>
              <a:t>Best Performing Model</a:t>
            </a:r>
            <a:r>
              <a:rPr lang="en-US" dirty="0"/>
              <a:t>: </a:t>
            </a:r>
            <a:r>
              <a:rPr lang="en-US" b="1" dirty="0" err="1"/>
              <a:t>XGBoost</a:t>
            </a:r>
            <a:r>
              <a:rPr lang="en-US" b="1" dirty="0"/>
              <a:t> Classifier</a:t>
            </a:r>
            <a:r>
              <a:rPr lang="en-US" dirty="0"/>
              <a:t> stands out as the best performing model with the highest test accuracy (0.933) and test AUC-ROC (0.933), indicating strong predictive power and generalization with minimal overfitting.</a:t>
            </a:r>
          </a:p>
          <a:p>
            <a:pPr marL="742950" lvl="1" indent="-285750" algn="just">
              <a:buFont typeface="Wingdings" panose="05000000000000000000" pitchFamily="2" charset="2"/>
              <a:buChar char="Ø"/>
            </a:pPr>
            <a:r>
              <a:rPr lang="en-US" b="1" dirty="0"/>
              <a:t>Runner-Up Models</a:t>
            </a:r>
            <a:r>
              <a:rPr lang="en-US" dirty="0"/>
              <a:t>: </a:t>
            </a:r>
            <a:r>
              <a:rPr lang="en-US" b="1" dirty="0"/>
              <a:t>Random Forest Classifier</a:t>
            </a:r>
            <a:r>
              <a:rPr lang="en-US" dirty="0"/>
              <a:t> and </a:t>
            </a:r>
            <a:r>
              <a:rPr lang="en-US" b="1" dirty="0"/>
              <a:t>Gradient Boosting Classifier</a:t>
            </a:r>
            <a:r>
              <a:rPr lang="en-US" dirty="0"/>
              <a:t> also perform well, with Random Forest showing slight overfitting and Gradient Boosting demonstrating robust performance.</a:t>
            </a:r>
          </a:p>
          <a:p>
            <a:pPr marL="742950" lvl="1" indent="-285750" algn="just">
              <a:buFont typeface="Wingdings" panose="05000000000000000000" pitchFamily="2" charset="2"/>
              <a:buChar char="Ø"/>
            </a:pPr>
            <a:r>
              <a:rPr lang="en-US" b="1" dirty="0"/>
              <a:t>Overfitting Concern:</a:t>
            </a:r>
            <a:r>
              <a:rPr lang="en-US" dirty="0"/>
              <a:t> </a:t>
            </a:r>
            <a:r>
              <a:rPr lang="en-US" b="1" dirty="0"/>
              <a:t>Decision Tree Classifier</a:t>
            </a:r>
            <a:r>
              <a:rPr lang="en-US" dirty="0"/>
              <a:t> exhibits significant overfitting, as indicated by its perfect training metrics but much lower test metrics.</a:t>
            </a:r>
          </a:p>
          <a:p>
            <a:pPr marL="742950" lvl="1" indent="-285750" algn="just">
              <a:buFont typeface="Wingdings" panose="05000000000000000000" pitchFamily="2" charset="2"/>
              <a:buChar char="Ø"/>
            </a:pPr>
            <a:r>
              <a:rPr lang="en-US" b="1" dirty="0"/>
              <a:t>Consistent but Low Performance:</a:t>
            </a:r>
            <a:r>
              <a:rPr lang="en-US" dirty="0"/>
              <a:t> </a:t>
            </a:r>
            <a:r>
              <a:rPr lang="en-US" b="1" dirty="0"/>
              <a:t>Logistic Regression</a:t>
            </a:r>
            <a:r>
              <a:rPr lang="en-US" dirty="0"/>
              <a:t> consistently shows low performance, suggesting it may not be well-suited for this dataset.</a:t>
            </a:r>
          </a:p>
          <a:p>
            <a:pPr marL="742950" lvl="1" indent="-285750" algn="just">
              <a:buFont typeface="Wingdings" panose="05000000000000000000" pitchFamily="2" charset="2"/>
              <a:buChar char="Ø"/>
            </a:pPr>
            <a:r>
              <a:rPr lang="en-US" b="1" dirty="0"/>
              <a:t>Moderate Performance:</a:t>
            </a:r>
            <a:r>
              <a:rPr lang="en-US" dirty="0"/>
              <a:t> </a:t>
            </a:r>
            <a:r>
              <a:rPr lang="en-US" b="1" dirty="0"/>
              <a:t>AdaBoost</a:t>
            </a:r>
            <a:r>
              <a:rPr lang="en-US" dirty="0"/>
              <a:t> and </a:t>
            </a:r>
            <a:r>
              <a:rPr lang="en-US" b="1" dirty="0"/>
              <a:t>KNN classifiers</a:t>
            </a:r>
            <a:r>
              <a:rPr lang="en-US" dirty="0"/>
              <a:t> provide moderate performance with relatively consistent training and test metrics.</a:t>
            </a:r>
          </a:p>
        </p:txBody>
      </p:sp>
      <p:pic>
        <p:nvPicPr>
          <p:cNvPr id="7" name="Picture 6">
            <a:extLst>
              <a:ext uri="{FF2B5EF4-FFF2-40B4-BE49-F238E27FC236}">
                <a16:creationId xmlns:a16="http://schemas.microsoft.com/office/drawing/2014/main" id="{62687C6A-8ECC-C39C-FF10-577E1385656B}"/>
              </a:ext>
            </a:extLst>
          </p:cNvPr>
          <p:cNvPicPr>
            <a:picLocks noChangeAspect="1"/>
          </p:cNvPicPr>
          <p:nvPr/>
        </p:nvPicPr>
        <p:blipFill rotWithShape="1">
          <a:blip r:embed="rId2">
            <a:extLst>
              <a:ext uri="{28A0092B-C50C-407E-A947-70E740481C1C}">
                <a14:useLocalDpi xmlns:a14="http://schemas.microsoft.com/office/drawing/2010/main" val="0"/>
              </a:ext>
            </a:extLst>
          </a:blip>
          <a:srcRect l="4408" t="31541" r="6703" b="26165"/>
          <a:stretch/>
        </p:blipFill>
        <p:spPr>
          <a:xfrm>
            <a:off x="521110" y="3967316"/>
            <a:ext cx="11385755" cy="2787445"/>
          </a:xfrm>
          <a:prstGeom prst="ellipse">
            <a:avLst/>
          </a:prstGeom>
          <a:ln>
            <a:noFill/>
          </a:ln>
          <a:effectLst>
            <a:softEdge rad="112500"/>
          </a:effectLst>
        </p:spPr>
      </p:pic>
    </p:spTree>
    <p:extLst>
      <p:ext uri="{BB962C8B-B14F-4D97-AF65-F5344CB8AC3E}">
        <p14:creationId xmlns:p14="http://schemas.microsoft.com/office/powerpoint/2010/main" val="324076316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5D02B2F-CC2D-9351-34E1-993FD03E0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2" name="Picture 21">
            <a:extLst>
              <a:ext uri="{FF2B5EF4-FFF2-40B4-BE49-F238E27FC236}">
                <a16:creationId xmlns:a16="http://schemas.microsoft.com/office/drawing/2014/main" id="{2B69AF74-C1A5-E20B-810C-FCDCA42D5970}"/>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8354937" y="741418"/>
            <a:ext cx="338976" cy="473252"/>
          </a:xfrm>
          <a:prstGeom prst="rect">
            <a:avLst/>
          </a:prstGeom>
        </p:spPr>
      </p:pic>
      <p:pic>
        <p:nvPicPr>
          <p:cNvPr id="25" name="Picture 24">
            <a:extLst>
              <a:ext uri="{FF2B5EF4-FFF2-40B4-BE49-F238E27FC236}">
                <a16:creationId xmlns:a16="http://schemas.microsoft.com/office/drawing/2014/main" id="{E18E5113-9DFF-BB75-B887-7B4C6A7D89E7}"/>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6245322" y="951258"/>
            <a:ext cx="432619" cy="603989"/>
          </a:xfrm>
          <a:prstGeom prst="rect">
            <a:avLst/>
          </a:prstGeom>
        </p:spPr>
      </p:pic>
      <p:pic>
        <p:nvPicPr>
          <p:cNvPr id="30" name="Picture 29">
            <a:extLst>
              <a:ext uri="{FF2B5EF4-FFF2-40B4-BE49-F238E27FC236}">
                <a16:creationId xmlns:a16="http://schemas.microsoft.com/office/drawing/2014/main" id="{ABE86F12-4401-2BF3-269F-6EEB07420371}"/>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8815539" y="1268903"/>
            <a:ext cx="432619" cy="603989"/>
          </a:xfrm>
          <a:prstGeom prst="rect">
            <a:avLst/>
          </a:prstGeom>
        </p:spPr>
      </p:pic>
      <p:pic>
        <p:nvPicPr>
          <p:cNvPr id="31" name="Picture 30">
            <a:extLst>
              <a:ext uri="{FF2B5EF4-FFF2-40B4-BE49-F238E27FC236}">
                <a16:creationId xmlns:a16="http://schemas.microsoft.com/office/drawing/2014/main" id="{5006C6DE-DC05-1A98-18DC-BB35F80E2BA9}"/>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5966452" y="2160837"/>
            <a:ext cx="432619" cy="603989"/>
          </a:xfrm>
          <a:prstGeom prst="rect">
            <a:avLst/>
          </a:prstGeom>
        </p:spPr>
      </p:pic>
      <p:pic>
        <p:nvPicPr>
          <p:cNvPr id="33" name="Picture 32">
            <a:extLst>
              <a:ext uri="{FF2B5EF4-FFF2-40B4-BE49-F238E27FC236}">
                <a16:creationId xmlns:a16="http://schemas.microsoft.com/office/drawing/2014/main" id="{CBA28B51-E7DC-A66F-D746-97CEB58C97CC}"/>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9122716" y="3094785"/>
            <a:ext cx="432619" cy="603989"/>
          </a:xfrm>
          <a:prstGeom prst="rect">
            <a:avLst/>
          </a:prstGeom>
        </p:spPr>
      </p:pic>
      <p:pic>
        <p:nvPicPr>
          <p:cNvPr id="36" name="Picture 35">
            <a:extLst>
              <a:ext uri="{FF2B5EF4-FFF2-40B4-BE49-F238E27FC236}">
                <a16:creationId xmlns:a16="http://schemas.microsoft.com/office/drawing/2014/main" id="{CF261411-2E82-2462-B7B3-36C21B68E12B}"/>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4338944" y="4845468"/>
            <a:ext cx="432619" cy="603989"/>
          </a:xfrm>
          <a:prstGeom prst="rect">
            <a:avLst/>
          </a:prstGeom>
        </p:spPr>
      </p:pic>
      <p:pic>
        <p:nvPicPr>
          <p:cNvPr id="37" name="Picture 36">
            <a:extLst>
              <a:ext uri="{FF2B5EF4-FFF2-40B4-BE49-F238E27FC236}">
                <a16:creationId xmlns:a16="http://schemas.microsoft.com/office/drawing/2014/main" id="{70690D0D-26C9-8C58-BEE1-14088A86308B}"/>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7604874" y="4051863"/>
            <a:ext cx="432619" cy="603989"/>
          </a:xfrm>
          <a:prstGeom prst="rect">
            <a:avLst/>
          </a:prstGeom>
        </p:spPr>
      </p:pic>
      <p:sp>
        <p:nvSpPr>
          <p:cNvPr id="38" name="TextBox 37">
            <a:extLst>
              <a:ext uri="{FF2B5EF4-FFF2-40B4-BE49-F238E27FC236}">
                <a16:creationId xmlns:a16="http://schemas.microsoft.com/office/drawing/2014/main" id="{68E71625-76D6-B911-5419-C2757985090F}"/>
              </a:ext>
            </a:extLst>
          </p:cNvPr>
          <p:cNvSpPr txBox="1"/>
          <p:nvPr/>
        </p:nvSpPr>
        <p:spPr>
          <a:xfrm>
            <a:off x="9656682" y="244835"/>
            <a:ext cx="1678075"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 Introduction</a:t>
            </a:r>
            <a:endParaRPr lang="en-IN" b="1" dirty="0"/>
          </a:p>
        </p:txBody>
      </p:sp>
      <p:sp>
        <p:nvSpPr>
          <p:cNvPr id="40" name="TextBox 39">
            <a:extLst>
              <a:ext uri="{FF2B5EF4-FFF2-40B4-BE49-F238E27FC236}">
                <a16:creationId xmlns:a16="http://schemas.microsoft.com/office/drawing/2014/main" id="{2079B84E-8556-776D-D8B8-1F788E368CD0}"/>
              </a:ext>
            </a:extLst>
          </p:cNvPr>
          <p:cNvSpPr txBox="1"/>
          <p:nvPr/>
        </p:nvSpPr>
        <p:spPr>
          <a:xfrm>
            <a:off x="2606628" y="874747"/>
            <a:ext cx="2813539"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Exploring Dataset Details</a:t>
            </a:r>
            <a:endParaRPr lang="en-IN" b="1" dirty="0"/>
          </a:p>
        </p:txBody>
      </p:sp>
      <p:sp>
        <p:nvSpPr>
          <p:cNvPr id="41" name="TextBox 40">
            <a:extLst>
              <a:ext uri="{FF2B5EF4-FFF2-40B4-BE49-F238E27FC236}">
                <a16:creationId xmlns:a16="http://schemas.microsoft.com/office/drawing/2014/main" id="{7D04A350-9CDC-BA14-BF1F-7F8D8B4D6DBA}"/>
              </a:ext>
            </a:extLst>
          </p:cNvPr>
          <p:cNvSpPr txBox="1"/>
          <p:nvPr/>
        </p:nvSpPr>
        <p:spPr>
          <a:xfrm>
            <a:off x="9770347" y="1032820"/>
            <a:ext cx="2421653"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3. Descriptive analysis</a:t>
            </a:r>
            <a:endParaRPr lang="en-IN" b="1" dirty="0"/>
          </a:p>
        </p:txBody>
      </p:sp>
      <p:sp>
        <p:nvSpPr>
          <p:cNvPr id="42" name="TextBox 41">
            <a:extLst>
              <a:ext uri="{FF2B5EF4-FFF2-40B4-BE49-F238E27FC236}">
                <a16:creationId xmlns:a16="http://schemas.microsoft.com/office/drawing/2014/main" id="{492EAC76-7410-0ACF-E7BF-67598A2E48F6}"/>
              </a:ext>
            </a:extLst>
          </p:cNvPr>
          <p:cNvSpPr txBox="1"/>
          <p:nvPr/>
        </p:nvSpPr>
        <p:spPr>
          <a:xfrm>
            <a:off x="1714053" y="1786553"/>
            <a:ext cx="3724590"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4.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Insights into Customer Behaviour</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id="{309E48AF-1A5F-1DDE-694D-68F3F1E3F842}"/>
              </a:ext>
            </a:extLst>
          </p:cNvPr>
          <p:cNvSpPr txBox="1"/>
          <p:nvPr/>
        </p:nvSpPr>
        <p:spPr>
          <a:xfrm>
            <a:off x="9760298" y="2659017"/>
            <a:ext cx="2739851"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5</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IN" b="1" dirty="0"/>
          </a:p>
        </p:txBody>
      </p:sp>
      <p:sp>
        <p:nvSpPr>
          <p:cNvPr id="51" name="TextBox 50">
            <a:extLst>
              <a:ext uri="{FF2B5EF4-FFF2-40B4-BE49-F238E27FC236}">
                <a16:creationId xmlns:a16="http://schemas.microsoft.com/office/drawing/2014/main" id="{F89672A0-EDF5-782D-0521-74FB4DF5434E}"/>
              </a:ext>
            </a:extLst>
          </p:cNvPr>
          <p:cNvSpPr txBox="1"/>
          <p:nvPr/>
        </p:nvSpPr>
        <p:spPr>
          <a:xfrm>
            <a:off x="4552336" y="3572446"/>
            <a:ext cx="2035277"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6</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Preparation</a:t>
            </a:r>
            <a:endParaRPr lang="en-IN" b="1" dirty="0"/>
          </a:p>
        </p:txBody>
      </p:sp>
      <p:sp>
        <p:nvSpPr>
          <p:cNvPr id="52" name="TextBox 51">
            <a:extLst>
              <a:ext uri="{FF2B5EF4-FFF2-40B4-BE49-F238E27FC236}">
                <a16:creationId xmlns:a16="http://schemas.microsoft.com/office/drawing/2014/main" id="{340DE0A1-7D69-022E-F8E1-BA7B1B26DA3C}"/>
              </a:ext>
            </a:extLst>
          </p:cNvPr>
          <p:cNvSpPr txBox="1"/>
          <p:nvPr/>
        </p:nvSpPr>
        <p:spPr>
          <a:xfrm>
            <a:off x="448287" y="3908701"/>
            <a:ext cx="2816888"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7</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Building the Best Model</a:t>
            </a:r>
            <a:endParaRPr lang="en-IN" b="1" dirty="0"/>
          </a:p>
        </p:txBody>
      </p:sp>
      <p:cxnSp>
        <p:nvCxnSpPr>
          <p:cNvPr id="54" name="Connector: Elbow 53">
            <a:extLst>
              <a:ext uri="{FF2B5EF4-FFF2-40B4-BE49-F238E27FC236}">
                <a16:creationId xmlns:a16="http://schemas.microsoft.com/office/drawing/2014/main" id="{84686DD0-8C9F-D5E3-C799-EC6B66FA847B}"/>
              </a:ext>
            </a:extLst>
          </p:cNvPr>
          <p:cNvCxnSpPr>
            <a:cxnSpLocks/>
            <a:stCxn id="22" idx="3"/>
            <a:endCxn id="38" idx="1"/>
          </p:cNvCxnSpPr>
          <p:nvPr/>
        </p:nvCxnSpPr>
        <p:spPr>
          <a:xfrm flipV="1">
            <a:off x="8693913" y="429501"/>
            <a:ext cx="962769" cy="54854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8" name="Connector: Elbow 57">
            <a:extLst>
              <a:ext uri="{FF2B5EF4-FFF2-40B4-BE49-F238E27FC236}">
                <a16:creationId xmlns:a16="http://schemas.microsoft.com/office/drawing/2014/main" id="{4035B100-B91C-A486-98F0-D77861A0A3DF}"/>
              </a:ext>
            </a:extLst>
          </p:cNvPr>
          <p:cNvCxnSpPr>
            <a:cxnSpLocks/>
            <a:endCxn id="40" idx="3"/>
          </p:cNvCxnSpPr>
          <p:nvPr/>
        </p:nvCxnSpPr>
        <p:spPr>
          <a:xfrm rot="10800000">
            <a:off x="5420168" y="1059414"/>
            <a:ext cx="764325" cy="15979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0" name="Connector: Elbow 59">
            <a:extLst>
              <a:ext uri="{FF2B5EF4-FFF2-40B4-BE49-F238E27FC236}">
                <a16:creationId xmlns:a16="http://schemas.microsoft.com/office/drawing/2014/main" id="{3250FEDA-52EB-E420-7B67-D7420A26E96E}"/>
              </a:ext>
            </a:extLst>
          </p:cNvPr>
          <p:cNvCxnSpPr>
            <a:cxnSpLocks/>
            <a:stCxn id="30" idx="3"/>
            <a:endCxn id="41" idx="1"/>
          </p:cNvCxnSpPr>
          <p:nvPr/>
        </p:nvCxnSpPr>
        <p:spPr>
          <a:xfrm flipV="1">
            <a:off x="9248158" y="1217486"/>
            <a:ext cx="522189" cy="35341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36F6ADE6-4609-6563-95F1-599B8530F374}"/>
              </a:ext>
            </a:extLst>
          </p:cNvPr>
          <p:cNvCxnSpPr>
            <a:cxnSpLocks/>
            <a:stCxn id="37" idx="1"/>
            <a:endCxn id="51" idx="3"/>
          </p:cNvCxnSpPr>
          <p:nvPr/>
        </p:nvCxnSpPr>
        <p:spPr>
          <a:xfrm rot="10800000">
            <a:off x="6587614" y="3757112"/>
            <a:ext cx="1017261" cy="59674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8" name="Connector: Elbow 67">
            <a:extLst>
              <a:ext uri="{FF2B5EF4-FFF2-40B4-BE49-F238E27FC236}">
                <a16:creationId xmlns:a16="http://schemas.microsoft.com/office/drawing/2014/main" id="{D340AD65-C7ED-C350-46A8-388B9F0917FF}"/>
              </a:ext>
            </a:extLst>
          </p:cNvPr>
          <p:cNvCxnSpPr>
            <a:cxnSpLocks/>
            <a:stCxn id="36" idx="1"/>
            <a:endCxn id="52" idx="3"/>
          </p:cNvCxnSpPr>
          <p:nvPr/>
        </p:nvCxnSpPr>
        <p:spPr>
          <a:xfrm rot="10800000">
            <a:off x="3265176" y="4093367"/>
            <a:ext cx="1073769" cy="105409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3" name="Connector: Elbow 72">
            <a:extLst>
              <a:ext uri="{FF2B5EF4-FFF2-40B4-BE49-F238E27FC236}">
                <a16:creationId xmlns:a16="http://schemas.microsoft.com/office/drawing/2014/main" id="{03C30D45-B3EA-822A-FCE8-27AE44908D2D}"/>
              </a:ext>
            </a:extLst>
          </p:cNvPr>
          <p:cNvCxnSpPr>
            <a:cxnSpLocks/>
            <a:stCxn id="31" idx="1"/>
          </p:cNvCxnSpPr>
          <p:nvPr/>
        </p:nvCxnSpPr>
        <p:spPr>
          <a:xfrm rot="10800000">
            <a:off x="5437240" y="1976284"/>
            <a:ext cx="529213" cy="48654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7" name="Connector: Elbow 76">
            <a:extLst>
              <a:ext uri="{FF2B5EF4-FFF2-40B4-BE49-F238E27FC236}">
                <a16:creationId xmlns:a16="http://schemas.microsoft.com/office/drawing/2014/main" id="{ED8F9E92-60E6-6796-7621-14ECB947ECC7}"/>
              </a:ext>
            </a:extLst>
          </p:cNvPr>
          <p:cNvCxnSpPr>
            <a:cxnSpLocks/>
            <a:stCxn id="33" idx="3"/>
            <a:endCxn id="45" idx="1"/>
          </p:cNvCxnSpPr>
          <p:nvPr/>
        </p:nvCxnSpPr>
        <p:spPr>
          <a:xfrm flipV="1">
            <a:off x="9555335" y="2843683"/>
            <a:ext cx="204963" cy="55309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6" name="Arrow: Pentagon 5">
            <a:extLst>
              <a:ext uri="{FF2B5EF4-FFF2-40B4-BE49-F238E27FC236}">
                <a16:creationId xmlns:a16="http://schemas.microsoft.com/office/drawing/2014/main" id="{9FF3E150-88D3-CD5E-2AE2-DE8A226E2F1F}"/>
              </a:ext>
            </a:extLst>
          </p:cNvPr>
          <p:cNvSpPr/>
          <p:nvPr/>
        </p:nvSpPr>
        <p:spPr>
          <a:xfrm>
            <a:off x="29496" y="29496"/>
            <a:ext cx="4336026" cy="432620"/>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u="sng" dirty="0"/>
              <a:t>Table of contents:</a:t>
            </a:r>
            <a:endParaRPr lang="en-IN" sz="2800" b="1" u="sng" dirty="0"/>
          </a:p>
        </p:txBody>
      </p:sp>
      <p:pic>
        <p:nvPicPr>
          <p:cNvPr id="4" name="Picture 3">
            <a:extLst>
              <a:ext uri="{FF2B5EF4-FFF2-40B4-BE49-F238E27FC236}">
                <a16:creationId xmlns:a16="http://schemas.microsoft.com/office/drawing/2014/main" id="{A2358E62-6344-5D97-79BE-14A2E3A51339}"/>
              </a:ext>
            </a:extLst>
          </p:cNvPr>
          <p:cNvPicPr>
            <a:picLocks noChangeAspect="1"/>
          </p:cNvPicPr>
          <p:nvPr/>
        </p:nvPicPr>
        <p:blipFill rotWithShape="1">
          <a:blip r:embed="rId3">
            <a:extLst>
              <a:ext uri="{28A0092B-C50C-407E-A947-70E740481C1C}">
                <a14:useLocalDpi xmlns:a14="http://schemas.microsoft.com/office/drawing/2010/main" val="0"/>
              </a:ext>
            </a:extLst>
          </a:blip>
          <a:srcRect l="22289" t="10503" r="21825" b="16979"/>
          <a:stretch/>
        </p:blipFill>
        <p:spPr>
          <a:xfrm>
            <a:off x="3173335" y="5980931"/>
            <a:ext cx="432619" cy="603989"/>
          </a:xfrm>
          <a:prstGeom prst="rect">
            <a:avLst/>
          </a:prstGeom>
        </p:spPr>
      </p:pic>
      <p:sp>
        <p:nvSpPr>
          <p:cNvPr id="5" name="TextBox 4">
            <a:extLst>
              <a:ext uri="{FF2B5EF4-FFF2-40B4-BE49-F238E27FC236}">
                <a16:creationId xmlns:a16="http://schemas.microsoft.com/office/drawing/2014/main" id="{D1F509E1-1C01-FD94-E419-56AD23F3F21D}"/>
              </a:ext>
            </a:extLst>
          </p:cNvPr>
          <p:cNvSpPr txBox="1"/>
          <p:nvPr/>
        </p:nvSpPr>
        <p:spPr>
          <a:xfrm>
            <a:off x="6969667" y="5737500"/>
            <a:ext cx="2816888"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8</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Conclusion</a:t>
            </a:r>
          </a:p>
        </p:txBody>
      </p:sp>
      <p:cxnSp>
        <p:nvCxnSpPr>
          <p:cNvPr id="7" name="Connector: Elbow 6">
            <a:extLst>
              <a:ext uri="{FF2B5EF4-FFF2-40B4-BE49-F238E27FC236}">
                <a16:creationId xmlns:a16="http://schemas.microsoft.com/office/drawing/2014/main" id="{E7314396-0834-F1BC-9510-4B6380D5256F}"/>
              </a:ext>
            </a:extLst>
          </p:cNvPr>
          <p:cNvCxnSpPr>
            <a:cxnSpLocks/>
            <a:stCxn id="4" idx="3"/>
          </p:cNvCxnSpPr>
          <p:nvPr/>
        </p:nvCxnSpPr>
        <p:spPr>
          <a:xfrm flipV="1">
            <a:off x="3605954" y="5928527"/>
            <a:ext cx="3347505" cy="35439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87610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4"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4"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par>
                                <p:cTn id="17" presetID="2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par>
                                <p:cTn id="20" presetID="2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par>
                                <p:cTn id="29" presetID="2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down)">
                                      <p:cBhvr>
                                        <p:cTn id="36" dur="500"/>
                                        <p:tgtEl>
                                          <p:spTgt spid="58"/>
                                        </p:tgtEl>
                                      </p:cBhvr>
                                    </p:animEffect>
                                  </p:childTnLst>
                                </p:cTn>
                              </p:par>
                              <p:par>
                                <p:cTn id="37" presetID="2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22" presetClass="entr" presetSubtype="4"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down)">
                                      <p:cBhvr>
                                        <p:cTn id="42" dur="500"/>
                                        <p:tgtEl>
                                          <p:spTgt spid="54"/>
                                        </p:tgtEl>
                                      </p:cBhvr>
                                    </p:animEffect>
                                  </p:childTnLst>
                                </p:cTn>
                              </p:par>
                              <p:par>
                                <p:cTn id="43" presetID="22" presetClass="entr" presetSubtype="4"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wipe(down)">
                                      <p:cBhvr>
                                        <p:cTn id="45" dur="500"/>
                                        <p:tgtEl>
                                          <p:spTgt spid="73"/>
                                        </p:tgtEl>
                                      </p:cBhvr>
                                    </p:animEffect>
                                  </p:childTnLst>
                                </p:cTn>
                              </p:par>
                              <p:par>
                                <p:cTn id="46" presetID="22" presetClass="entr" presetSubtype="4"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down)">
                                      <p:cBhvr>
                                        <p:cTn id="48" dur="500"/>
                                        <p:tgtEl>
                                          <p:spTgt spid="77"/>
                                        </p:tgtEl>
                                      </p:cBhvr>
                                    </p:animEffect>
                                  </p:childTnLst>
                                </p:cTn>
                              </p:par>
                              <p:par>
                                <p:cTn id="49" presetID="22" presetClass="entr" presetSubtype="4"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down)">
                                      <p:cBhvr>
                                        <p:cTn id="51" dur="500"/>
                                        <p:tgtEl>
                                          <p:spTgt spid="67"/>
                                        </p:tgtEl>
                                      </p:cBhvr>
                                    </p:animEffect>
                                  </p:childTnLst>
                                </p:cTn>
                              </p:par>
                              <p:par>
                                <p:cTn id="52" presetID="22" presetClass="entr" presetSubtype="4"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down)">
                                      <p:cBhvr>
                                        <p:cTn id="54" dur="500"/>
                                        <p:tgtEl>
                                          <p:spTgt spid="68"/>
                                        </p:tgtEl>
                                      </p:cBhvr>
                                    </p:animEffect>
                                  </p:childTnLst>
                                </p:cTn>
                              </p:par>
                              <p:par>
                                <p:cTn id="55" presetID="22" presetClass="entr" presetSubtype="4"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inVertical)">
                                      <p:cBhvr>
                                        <p:cTn id="62" dur="500"/>
                                        <p:tgtEl>
                                          <p:spTgt spid="38"/>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barn(inVertical)">
                                      <p:cBhvr>
                                        <p:cTn id="65" dur="500"/>
                                        <p:tgtEl>
                                          <p:spTgt spid="40"/>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barn(inVertical)">
                                      <p:cBhvr>
                                        <p:cTn id="68" dur="500"/>
                                        <p:tgtEl>
                                          <p:spTgt spid="42"/>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barn(inVertical)">
                                      <p:cBhvr>
                                        <p:cTn id="71" dur="500"/>
                                        <p:tgtEl>
                                          <p:spTgt spid="5"/>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barn(inVertical)">
                                      <p:cBhvr>
                                        <p:cTn id="74" dur="500"/>
                                        <p:tgtEl>
                                          <p:spTgt spid="45"/>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barn(inVertical)">
                                      <p:cBhvr>
                                        <p:cTn id="77" dur="500"/>
                                        <p:tgtEl>
                                          <p:spTgt spid="41"/>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barn(inVertical)">
                                      <p:cBhvr>
                                        <p:cTn id="80" dur="500"/>
                                        <p:tgtEl>
                                          <p:spTgt spid="51"/>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barn(inVertical)">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2" grpId="0"/>
      <p:bldP spid="45" grpId="0"/>
      <p:bldP spid="51" grpId="0"/>
      <p:bldP spid="5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C3888096-AFC5-16DB-41E1-54C11D7C4C88}"/>
              </a:ext>
            </a:extLst>
          </p:cNvPr>
          <p:cNvSpPr/>
          <p:nvPr/>
        </p:nvSpPr>
        <p:spPr>
          <a:xfrm>
            <a:off x="29496" y="29496"/>
            <a:ext cx="4336026" cy="550606"/>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1. </a:t>
            </a:r>
            <a:r>
              <a:rPr lang="en-US" sz="2800" b="1" u="sng" dirty="0"/>
              <a:t>Introduction:</a:t>
            </a:r>
            <a:endParaRPr lang="en-IN" sz="2800" b="1" u="sng" dirty="0"/>
          </a:p>
        </p:txBody>
      </p:sp>
      <p:sp>
        <p:nvSpPr>
          <p:cNvPr id="4" name="TextBox 3">
            <a:extLst>
              <a:ext uri="{FF2B5EF4-FFF2-40B4-BE49-F238E27FC236}">
                <a16:creationId xmlns:a16="http://schemas.microsoft.com/office/drawing/2014/main" id="{5C0C6ADE-57A6-2521-B409-E305A2BE12F0}"/>
              </a:ext>
            </a:extLst>
          </p:cNvPr>
          <p:cNvSpPr txBox="1"/>
          <p:nvPr/>
        </p:nvSpPr>
        <p:spPr>
          <a:xfrm>
            <a:off x="0" y="707922"/>
            <a:ext cx="11828207"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Objective:</a:t>
            </a:r>
          </a:p>
          <a:p>
            <a:pPr algn="just"/>
            <a:r>
              <a:rPr lang="en-US" b="1" dirty="0"/>
              <a:t>	</a:t>
            </a:r>
            <a:r>
              <a:rPr lang="en-US" dirty="0"/>
              <a:t>The primary objective of this project is to develop a predictive model that accurately assesses the probability of insurance 	claims within a six-month period. By understanding the factors influencing claim frequency and severity, insurance 	companies can better evaluate risk and determine appropriate premiums for policyholders.</a:t>
            </a:r>
          </a:p>
          <a:p>
            <a:pPr algn="just"/>
            <a:endParaRPr lang="en-US" dirty="0"/>
          </a:p>
          <a:p>
            <a:pPr marL="285750" indent="-285750" algn="just">
              <a:buFont typeface="Wingdings" panose="05000000000000000000" pitchFamily="2" charset="2"/>
              <a:buChar char="Ø"/>
            </a:pPr>
            <a:r>
              <a:rPr lang="en-US" b="1" dirty="0"/>
              <a:t>Importance:</a:t>
            </a:r>
          </a:p>
          <a:p>
            <a:pPr algn="just"/>
            <a:r>
              <a:rPr lang="en-IN" b="1" dirty="0"/>
              <a:t>	</a:t>
            </a:r>
            <a:r>
              <a:rPr lang="en-US" dirty="0"/>
              <a:t>In the competitive landscape of the insurance industry, accurately predicting claims is critical for maintaining profitability 	and customer satisfaction. Traditional methods often fall short in capturing the complex interactions between various factors 	that contribute to claims. Our predictive model aims to bridge this gap by leveraging advanced data analysis and machine 	learning techniques.</a:t>
            </a:r>
            <a:endParaRPr lang="en-IN" b="1" dirty="0"/>
          </a:p>
        </p:txBody>
      </p:sp>
      <p:pic>
        <p:nvPicPr>
          <p:cNvPr id="5" name="Picture 4">
            <a:extLst>
              <a:ext uri="{FF2B5EF4-FFF2-40B4-BE49-F238E27FC236}">
                <a16:creationId xmlns:a16="http://schemas.microsoft.com/office/drawing/2014/main" id="{893B296B-21D5-C74F-FCC6-71F44B7D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1" y="3692781"/>
            <a:ext cx="11454581" cy="3017735"/>
          </a:xfrm>
          <a:prstGeom prst="rect">
            <a:avLst/>
          </a:prstGeom>
        </p:spPr>
      </p:pic>
    </p:spTree>
    <p:extLst>
      <p:ext uri="{BB962C8B-B14F-4D97-AF65-F5344CB8AC3E}">
        <p14:creationId xmlns:p14="http://schemas.microsoft.com/office/powerpoint/2010/main" val="158378627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14" presetClass="entr" presetSubtype="1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C3888096-AFC5-16DB-41E1-54C11D7C4C88}"/>
              </a:ext>
            </a:extLst>
          </p:cNvPr>
          <p:cNvSpPr/>
          <p:nvPr/>
        </p:nvSpPr>
        <p:spPr>
          <a:xfrm>
            <a:off x="29496" y="29496"/>
            <a:ext cx="4336026" cy="550606"/>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2. </a:t>
            </a:r>
            <a:r>
              <a:rPr lang="en-US" sz="2800" b="1" u="sng" dirty="0"/>
              <a:t>Exploring data details:</a:t>
            </a:r>
            <a:endParaRPr lang="en-IN" sz="2800" b="1" u="sng" dirty="0"/>
          </a:p>
        </p:txBody>
      </p:sp>
      <p:sp>
        <p:nvSpPr>
          <p:cNvPr id="7" name="TextBox 6">
            <a:extLst>
              <a:ext uri="{FF2B5EF4-FFF2-40B4-BE49-F238E27FC236}">
                <a16:creationId xmlns:a16="http://schemas.microsoft.com/office/drawing/2014/main" id="{AD88F841-D9F3-98C0-AAE2-0A568E008A01}"/>
              </a:ext>
            </a:extLst>
          </p:cNvPr>
          <p:cNvSpPr txBox="1"/>
          <p:nvPr/>
        </p:nvSpPr>
        <p:spPr>
          <a:xfrm>
            <a:off x="4797709" y="553307"/>
            <a:ext cx="7226710" cy="6740307"/>
          </a:xfrm>
          <a:prstGeom prst="rect">
            <a:avLst/>
          </a:prstGeom>
          <a:noFill/>
        </p:spPr>
        <p:txBody>
          <a:bodyPr wrap="square" rtlCol="0">
            <a:spAutoFit/>
          </a:bodyPr>
          <a:lstStyle/>
          <a:p>
            <a:pPr marL="285750" indent="-285750">
              <a:buFont typeface="Wingdings" panose="05000000000000000000" pitchFamily="2" charset="2"/>
              <a:buChar char="§"/>
            </a:pPr>
            <a:r>
              <a:rPr lang="en-IN" b="1" dirty="0"/>
              <a:t>Policy and Demographics:</a:t>
            </a:r>
          </a:p>
          <a:p>
            <a:pPr algn="just"/>
            <a:r>
              <a:rPr lang="en-IN" dirty="0"/>
              <a:t>	</a:t>
            </a:r>
            <a:r>
              <a:rPr lang="en-IN" dirty="0" err="1"/>
              <a:t>policy_id</a:t>
            </a:r>
            <a:r>
              <a:rPr lang="en-IN" dirty="0"/>
              <a:t>, </a:t>
            </a:r>
            <a:r>
              <a:rPr lang="en-IN" dirty="0" err="1"/>
              <a:t>policy_tenure</a:t>
            </a:r>
            <a:r>
              <a:rPr lang="en-IN" dirty="0"/>
              <a:t>, </a:t>
            </a:r>
            <a:r>
              <a:rPr lang="en-IN" dirty="0" err="1"/>
              <a:t>age_of_policyholder</a:t>
            </a:r>
            <a:r>
              <a:rPr lang="en-IN" dirty="0"/>
              <a:t>, </a:t>
            </a:r>
            <a:r>
              <a:rPr lang="en-IN" dirty="0" err="1"/>
              <a:t>area_cluster</a:t>
            </a:r>
            <a:r>
              <a:rPr lang="en-IN" dirty="0"/>
              <a:t>, 	</a:t>
            </a:r>
            <a:r>
              <a:rPr lang="en-IN" dirty="0" err="1"/>
              <a:t>population_density</a:t>
            </a:r>
            <a:endParaRPr lang="en-IN" dirty="0"/>
          </a:p>
          <a:p>
            <a:endParaRPr lang="en-IN" dirty="0"/>
          </a:p>
          <a:p>
            <a:pPr marL="285750" indent="-285750">
              <a:buFont typeface="Wingdings" panose="05000000000000000000" pitchFamily="2" charset="2"/>
              <a:buChar char="§"/>
            </a:pPr>
            <a:r>
              <a:rPr lang="en-IN" b="1" dirty="0"/>
              <a:t>Vehicle Specifications:</a:t>
            </a:r>
          </a:p>
          <a:p>
            <a:pPr lvl="1" algn="just"/>
            <a:r>
              <a:rPr lang="en-IN" dirty="0" err="1"/>
              <a:t>age_of_car</a:t>
            </a:r>
            <a:r>
              <a:rPr lang="en-IN" dirty="0"/>
              <a:t>, make, segment, model, </a:t>
            </a:r>
            <a:r>
              <a:rPr lang="en-IN" dirty="0" err="1"/>
              <a:t>fuel_type</a:t>
            </a:r>
            <a:r>
              <a:rPr lang="en-IN" dirty="0"/>
              <a:t>, </a:t>
            </a:r>
            <a:r>
              <a:rPr lang="en-IN" dirty="0" err="1"/>
              <a:t>max_torque</a:t>
            </a:r>
            <a:r>
              <a:rPr lang="en-IN" dirty="0"/>
              <a:t>, </a:t>
            </a:r>
            <a:r>
              <a:rPr lang="en-IN" dirty="0" err="1"/>
              <a:t>max_power</a:t>
            </a:r>
            <a:r>
              <a:rPr lang="en-IN" dirty="0"/>
              <a:t>, </a:t>
            </a:r>
            <a:r>
              <a:rPr lang="en-IN" dirty="0" err="1"/>
              <a:t>engine_type</a:t>
            </a:r>
            <a:r>
              <a:rPr lang="en-IN" dirty="0"/>
              <a:t>, airbags, </a:t>
            </a:r>
            <a:r>
              <a:rPr lang="en-IN" dirty="0" err="1"/>
              <a:t>rear_brakes_type</a:t>
            </a:r>
            <a:r>
              <a:rPr lang="en-IN" dirty="0"/>
              <a:t>, displacement, cylinder, </a:t>
            </a:r>
            <a:r>
              <a:rPr lang="en-IN" dirty="0" err="1"/>
              <a:t>transmission_type</a:t>
            </a:r>
            <a:r>
              <a:rPr lang="en-IN" dirty="0"/>
              <a:t>, </a:t>
            </a:r>
            <a:r>
              <a:rPr lang="en-IN" dirty="0" err="1"/>
              <a:t>gear_box</a:t>
            </a:r>
            <a:r>
              <a:rPr lang="en-IN" dirty="0"/>
              <a:t>, </a:t>
            </a:r>
            <a:r>
              <a:rPr lang="en-IN" dirty="0" err="1"/>
              <a:t>steering_type</a:t>
            </a:r>
            <a:r>
              <a:rPr lang="en-IN" dirty="0"/>
              <a:t>, </a:t>
            </a:r>
            <a:r>
              <a:rPr lang="en-IN" dirty="0" err="1"/>
              <a:t>turning_radius</a:t>
            </a:r>
            <a:r>
              <a:rPr lang="en-IN" dirty="0"/>
              <a:t>, length, width, height, </a:t>
            </a:r>
            <a:r>
              <a:rPr lang="en-IN" dirty="0" err="1"/>
              <a:t>gross_weight</a:t>
            </a:r>
            <a:r>
              <a:rPr lang="en-IN" dirty="0"/>
              <a:t>, </a:t>
            </a:r>
            <a:r>
              <a:rPr lang="en-IN" dirty="0" err="1"/>
              <a:t>ncap_rating</a:t>
            </a:r>
            <a:endParaRPr lang="en-IN" dirty="0"/>
          </a:p>
          <a:p>
            <a:pPr lvl="1"/>
            <a:endParaRPr lang="en-IN" dirty="0"/>
          </a:p>
          <a:p>
            <a:pPr marL="285750" indent="-285750">
              <a:buFont typeface="Wingdings" panose="05000000000000000000" pitchFamily="2" charset="2"/>
              <a:buChar char="§"/>
            </a:pPr>
            <a:r>
              <a:rPr lang="en-IN" b="1" dirty="0"/>
              <a:t>Features and Safety:</a:t>
            </a:r>
          </a:p>
          <a:p>
            <a:pPr algn="just"/>
            <a:r>
              <a:rPr lang="en-IN" dirty="0"/>
              <a:t>	</a:t>
            </a:r>
            <a:r>
              <a:rPr lang="en-US" dirty="0" err="1"/>
              <a:t>is_esc</a:t>
            </a:r>
            <a:r>
              <a:rPr lang="en-US" dirty="0"/>
              <a:t> (Electronic Stability Control), </a:t>
            </a:r>
            <a:r>
              <a:rPr lang="en-IN" dirty="0" err="1"/>
              <a:t>is_adjustable_steering</a:t>
            </a:r>
            <a:r>
              <a:rPr lang="en-IN" dirty="0"/>
              <a:t>, </a:t>
            </a:r>
            <a:r>
              <a:rPr lang="en-US" dirty="0" err="1"/>
              <a:t>is_tpms</a:t>
            </a:r>
            <a:r>
              <a:rPr lang="en-US" dirty="0"/>
              <a:t> (Tire 	Pressure Monitoring System), </a:t>
            </a:r>
            <a:r>
              <a:rPr lang="en-IN" dirty="0" err="1"/>
              <a:t>is_parking_sensors</a:t>
            </a:r>
            <a:r>
              <a:rPr lang="en-IN" dirty="0"/>
              <a:t>, </a:t>
            </a:r>
            <a:r>
              <a:rPr lang="en-IN" dirty="0" err="1"/>
              <a:t>is_parking_camera</a:t>
            </a:r>
            <a:r>
              <a:rPr lang="en-IN" dirty="0"/>
              <a:t>, 	</a:t>
            </a:r>
            <a:r>
              <a:rPr lang="en-IN" dirty="0" err="1"/>
              <a:t>is_front_fog_lights</a:t>
            </a:r>
            <a:r>
              <a:rPr lang="en-IN" dirty="0"/>
              <a:t>, </a:t>
            </a:r>
            <a:r>
              <a:rPr lang="en-IN" dirty="0" err="1"/>
              <a:t>is_rear_window_wiper</a:t>
            </a:r>
            <a:r>
              <a:rPr lang="en-IN" dirty="0"/>
              <a:t>, </a:t>
            </a:r>
            <a:r>
              <a:rPr lang="en-IN" dirty="0" err="1"/>
              <a:t>is_rear_window_washer</a:t>
            </a:r>
            <a:r>
              <a:rPr lang="en-IN" dirty="0"/>
              <a:t>, 	</a:t>
            </a:r>
            <a:r>
              <a:rPr lang="en-IN" dirty="0" err="1"/>
              <a:t>is_rear_window_defogger</a:t>
            </a:r>
            <a:r>
              <a:rPr lang="en-IN" dirty="0"/>
              <a:t>, </a:t>
            </a:r>
            <a:r>
              <a:rPr lang="en-IN" dirty="0" err="1"/>
              <a:t>is_brake_assist</a:t>
            </a:r>
            <a:r>
              <a:rPr lang="en-IN" dirty="0"/>
              <a:t>, </a:t>
            </a:r>
            <a:r>
              <a:rPr lang="en-IN" dirty="0" err="1"/>
              <a:t>is_power_door_locks</a:t>
            </a:r>
            <a:r>
              <a:rPr lang="en-IN" dirty="0"/>
              <a:t>, 	</a:t>
            </a:r>
            <a:r>
              <a:rPr lang="en-IN" dirty="0" err="1"/>
              <a:t>is_central_locking</a:t>
            </a:r>
            <a:r>
              <a:rPr lang="en-IN" dirty="0"/>
              <a:t>, </a:t>
            </a:r>
            <a:r>
              <a:rPr lang="en-IN" dirty="0" err="1"/>
              <a:t>is_power_steering</a:t>
            </a:r>
            <a:r>
              <a:rPr lang="en-IN" dirty="0"/>
              <a:t>, </a:t>
            </a:r>
            <a:r>
              <a:rPr lang="en-US" dirty="0" err="1"/>
              <a:t>is_driver_seat_height_adjustable</a:t>
            </a:r>
            <a:r>
              <a:rPr lang="en-US" dirty="0"/>
              <a:t>, 	</a:t>
            </a:r>
            <a:r>
              <a:rPr lang="en-US" dirty="0" err="1"/>
              <a:t>is_day_night_rear_view_mirror</a:t>
            </a:r>
            <a:r>
              <a:rPr lang="en-US" dirty="0"/>
              <a:t>, </a:t>
            </a:r>
            <a:r>
              <a:rPr lang="en-US" dirty="0" err="1"/>
              <a:t>is_ecw</a:t>
            </a:r>
            <a:r>
              <a:rPr lang="en-US" dirty="0"/>
              <a:t> (Emergency Call Warning), 	</a:t>
            </a:r>
            <a:r>
              <a:rPr lang="en-IN" dirty="0" err="1"/>
              <a:t>is_speed_alert</a:t>
            </a:r>
            <a:endParaRPr lang="en-IN" dirty="0"/>
          </a:p>
          <a:p>
            <a:endParaRPr lang="en-IN" dirty="0"/>
          </a:p>
          <a:p>
            <a:pPr marL="285750" indent="-285750">
              <a:buFont typeface="Wingdings" panose="05000000000000000000" pitchFamily="2" charset="2"/>
              <a:buChar char="§"/>
            </a:pPr>
            <a:r>
              <a:rPr lang="en-IN" b="1" dirty="0"/>
              <a:t>Target Variable:</a:t>
            </a:r>
          </a:p>
          <a:p>
            <a:r>
              <a:rPr lang="en-IN" dirty="0"/>
              <a:t>	</a:t>
            </a:r>
            <a:r>
              <a:rPr lang="en-US" dirty="0" err="1"/>
              <a:t>is_claim</a:t>
            </a:r>
            <a:r>
              <a:rPr lang="en-US" dirty="0"/>
              <a:t> (Indicates if a claim was made)</a:t>
            </a:r>
          </a:p>
          <a:p>
            <a:endParaRPr lang="en-US" dirty="0"/>
          </a:p>
          <a:p>
            <a:endParaRPr lang="en-US" dirty="0"/>
          </a:p>
          <a:p>
            <a:endParaRPr lang="en-IN" dirty="0"/>
          </a:p>
        </p:txBody>
      </p:sp>
      <p:sp>
        <p:nvSpPr>
          <p:cNvPr id="8" name="Rectangle 1">
            <a:extLst>
              <a:ext uri="{FF2B5EF4-FFF2-40B4-BE49-F238E27FC236}">
                <a16:creationId xmlns:a16="http://schemas.microsoft.com/office/drawing/2014/main" id="{EDC6E547-21A7-C151-2B03-FE05836E07E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is_esc</a:t>
            </a:r>
            <a:r>
              <a:rPr kumimoji="0" lang="en-US" altLang="en-US" sz="1800" b="0" i="0" u="none" strike="noStrike" cap="none" normalizeH="0" baseline="0">
                <a:ln>
                  <a:noFill/>
                </a:ln>
                <a:solidFill>
                  <a:schemeClr val="tx1"/>
                </a:solidFill>
                <a:effectLst/>
                <a:latin typeface="Arial" panose="020B0604020202020204" pitchFamily="34" charset="0"/>
              </a:rPr>
              <a:t> (Electronic Stability Control)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BC18E96-C1D6-CFED-BB21-7EEDF4D19646}"/>
              </a:ext>
            </a:extLst>
          </p:cNvPr>
          <p:cNvPicPr>
            <a:picLocks noChangeAspect="1"/>
          </p:cNvPicPr>
          <p:nvPr/>
        </p:nvPicPr>
        <p:blipFill rotWithShape="1">
          <a:blip r:embed="rId2">
            <a:extLst>
              <a:ext uri="{28A0092B-C50C-407E-A947-70E740481C1C}">
                <a14:useLocalDpi xmlns:a14="http://schemas.microsoft.com/office/drawing/2010/main" val="0"/>
              </a:ext>
            </a:extLst>
          </a:blip>
          <a:srcRect l="14464" r="14606"/>
          <a:stretch/>
        </p:blipFill>
        <p:spPr>
          <a:xfrm>
            <a:off x="108155" y="668596"/>
            <a:ext cx="4748980" cy="5643717"/>
          </a:xfrm>
          <a:prstGeom prst="rect">
            <a:avLst/>
          </a:prstGeom>
        </p:spPr>
      </p:pic>
    </p:spTree>
    <p:extLst>
      <p:ext uri="{BB962C8B-B14F-4D97-AF65-F5344CB8AC3E}">
        <p14:creationId xmlns:p14="http://schemas.microsoft.com/office/powerpoint/2010/main" val="8005947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 calcmode="lin" valueType="num">
                                      <p:cBhvr additive="base">
                                        <p:cTn id="2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 calcmode="lin" valueType="num">
                                      <p:cBhvr additive="base">
                                        <p:cTn id="3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 calcmode="lin" valueType="num">
                                      <p:cBhvr additive="base">
                                        <p:cTn id="4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3966EEB6-0C15-A5A7-73E7-503A1D633787}"/>
              </a:ext>
            </a:extLst>
          </p:cNvPr>
          <p:cNvSpPr/>
          <p:nvPr/>
        </p:nvSpPr>
        <p:spPr>
          <a:xfrm>
            <a:off x="29496" y="29496"/>
            <a:ext cx="4336026" cy="550606"/>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3. </a:t>
            </a:r>
            <a:r>
              <a:rPr lang="en-US" sz="2800" b="1" u="sng" dirty="0"/>
              <a:t>Descriptive analysis:</a:t>
            </a:r>
            <a:endParaRPr lang="en-IN" sz="2800" b="1" u="sng" dirty="0"/>
          </a:p>
        </p:txBody>
      </p:sp>
      <p:pic>
        <p:nvPicPr>
          <p:cNvPr id="6" name="Picture 5">
            <a:extLst>
              <a:ext uri="{FF2B5EF4-FFF2-40B4-BE49-F238E27FC236}">
                <a16:creationId xmlns:a16="http://schemas.microsoft.com/office/drawing/2014/main" id="{916750B4-D54E-38AE-FC0B-4757D0D95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 y="717755"/>
            <a:ext cx="3991897" cy="6056671"/>
          </a:xfrm>
          <a:prstGeom prst="rect">
            <a:avLst/>
          </a:prstGeom>
        </p:spPr>
      </p:pic>
      <p:pic>
        <p:nvPicPr>
          <p:cNvPr id="8" name="Picture 7">
            <a:extLst>
              <a:ext uri="{FF2B5EF4-FFF2-40B4-BE49-F238E27FC236}">
                <a16:creationId xmlns:a16="http://schemas.microsoft.com/office/drawing/2014/main" id="{F382A579-E3B3-FF3D-7888-89B004D2F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523" y="658761"/>
            <a:ext cx="5722716" cy="2709753"/>
          </a:xfrm>
          <a:prstGeom prst="rect">
            <a:avLst/>
          </a:prstGeom>
        </p:spPr>
      </p:pic>
      <p:pic>
        <p:nvPicPr>
          <p:cNvPr id="10" name="Picture 9">
            <a:extLst>
              <a:ext uri="{FF2B5EF4-FFF2-40B4-BE49-F238E27FC236}">
                <a16:creationId xmlns:a16="http://schemas.microsoft.com/office/drawing/2014/main" id="{C77E8222-05B9-890B-02F2-A097320A9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1098" y="560438"/>
            <a:ext cx="1695687" cy="6213987"/>
          </a:xfrm>
          <a:prstGeom prst="rect">
            <a:avLst/>
          </a:prstGeom>
        </p:spPr>
      </p:pic>
      <p:sp>
        <p:nvSpPr>
          <p:cNvPr id="11" name="TextBox 10">
            <a:extLst>
              <a:ext uri="{FF2B5EF4-FFF2-40B4-BE49-F238E27FC236}">
                <a16:creationId xmlns:a16="http://schemas.microsoft.com/office/drawing/2014/main" id="{855672DF-1FB2-120F-BBE0-D87F6AB43E10}"/>
              </a:ext>
            </a:extLst>
          </p:cNvPr>
          <p:cNvSpPr txBox="1"/>
          <p:nvPr/>
        </p:nvSpPr>
        <p:spPr>
          <a:xfrm>
            <a:off x="4404852" y="3696929"/>
            <a:ext cx="5653548"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Most of the features contain Binary values yes/no and no null found in the data set.</a:t>
            </a:r>
          </a:p>
          <a:p>
            <a:pPr marL="285750" indent="-285750">
              <a:buFont typeface="Wingdings" panose="05000000000000000000" pitchFamily="2" charset="2"/>
              <a:buChar char="Ø"/>
            </a:pPr>
            <a:r>
              <a:rPr lang="en-IN" dirty="0"/>
              <a:t>interesting :</a:t>
            </a:r>
          </a:p>
          <a:p>
            <a:pPr marL="742950" lvl="1" indent="-285750" algn="just">
              <a:buFont typeface="Wingdings" panose="05000000000000000000" pitchFamily="2" charset="2"/>
              <a:buChar char="Ø"/>
            </a:pPr>
            <a:r>
              <a:rPr lang="en-US" dirty="0"/>
              <a:t>In our dataset, each unique area cluster corresponds uniquely to one population density value, resulting in 22 distinct combinations.</a:t>
            </a:r>
            <a:endParaRPr lang="en-IN" dirty="0"/>
          </a:p>
        </p:txBody>
      </p:sp>
    </p:spTree>
    <p:extLst>
      <p:ext uri="{BB962C8B-B14F-4D97-AF65-F5344CB8AC3E}">
        <p14:creationId xmlns:p14="http://schemas.microsoft.com/office/powerpoint/2010/main" val="104796315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arn(inVertical)">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4F23AA08-5190-8505-84FC-3DFE7DAF8F2D}"/>
              </a:ext>
            </a:extLst>
          </p:cNvPr>
          <p:cNvSpPr/>
          <p:nvPr/>
        </p:nvSpPr>
        <p:spPr>
          <a:xfrm>
            <a:off x="29496" y="29496"/>
            <a:ext cx="4336026" cy="550606"/>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3. </a:t>
            </a:r>
            <a:r>
              <a:rPr lang="en-US" sz="2800" b="1" u="sng" dirty="0"/>
              <a:t>Descriptive analysis:</a:t>
            </a:r>
            <a:endParaRPr lang="en-IN" sz="2800" b="1" u="sng" dirty="0"/>
          </a:p>
        </p:txBody>
      </p:sp>
      <p:pic>
        <p:nvPicPr>
          <p:cNvPr id="4" name="Picture 3">
            <a:extLst>
              <a:ext uri="{FF2B5EF4-FFF2-40B4-BE49-F238E27FC236}">
                <a16:creationId xmlns:a16="http://schemas.microsoft.com/office/drawing/2014/main" id="{3A2EBC10-A5E4-5C32-49B8-194D70A15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0521"/>
            <a:ext cx="9088118" cy="4201111"/>
          </a:xfrm>
          <a:prstGeom prst="rect">
            <a:avLst/>
          </a:prstGeom>
        </p:spPr>
      </p:pic>
      <p:sp>
        <p:nvSpPr>
          <p:cNvPr id="5" name="TextBox 4">
            <a:extLst>
              <a:ext uri="{FF2B5EF4-FFF2-40B4-BE49-F238E27FC236}">
                <a16:creationId xmlns:a16="http://schemas.microsoft.com/office/drawing/2014/main" id="{069526D9-4E9A-F1EF-20DD-E286FDCB719E}"/>
              </a:ext>
            </a:extLst>
          </p:cNvPr>
          <p:cNvSpPr txBox="1"/>
          <p:nvPr/>
        </p:nvSpPr>
        <p:spPr>
          <a:xfrm>
            <a:off x="78658" y="5053781"/>
            <a:ext cx="11926529"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Policy Tenure: </a:t>
            </a:r>
            <a:r>
              <a:rPr lang="en-US" dirty="0"/>
              <a:t>Ranges from 0.002735 to 1.396641, suggesting suitability for standard scaling.</a:t>
            </a:r>
          </a:p>
          <a:p>
            <a:pPr marL="285750" indent="-285750" algn="just">
              <a:buFont typeface="Wingdings" panose="05000000000000000000" pitchFamily="2" charset="2"/>
              <a:buChar char="Ø"/>
            </a:pPr>
            <a:r>
              <a:rPr lang="en-US" b="1" dirty="0"/>
              <a:t>Age of Car and Age of Policyholder</a:t>
            </a:r>
            <a:r>
              <a:rPr lang="en-US" dirty="0"/>
              <a:t>: Already scaled between 0 and 1.</a:t>
            </a:r>
          </a:p>
          <a:p>
            <a:pPr marL="285750" indent="-285750" algn="just">
              <a:buFont typeface="Wingdings" panose="05000000000000000000" pitchFamily="2" charset="2"/>
              <a:buChar char="Ø"/>
            </a:pPr>
            <a:r>
              <a:rPr lang="en-US" dirty="0"/>
              <a:t>The mean values closely align with the 50th percentile (median), indicating minimal influence from outliers across all features.</a:t>
            </a:r>
            <a:endParaRPr lang="en-IN" dirty="0"/>
          </a:p>
        </p:txBody>
      </p:sp>
      <p:sp>
        <p:nvSpPr>
          <p:cNvPr id="6" name="Rectangle: Rounded Corners 5">
            <a:extLst>
              <a:ext uri="{FF2B5EF4-FFF2-40B4-BE49-F238E27FC236}">
                <a16:creationId xmlns:a16="http://schemas.microsoft.com/office/drawing/2014/main" id="{4B1F8A06-B340-2FCA-F752-593FD9648269}"/>
              </a:ext>
            </a:extLst>
          </p:cNvPr>
          <p:cNvSpPr/>
          <p:nvPr/>
        </p:nvSpPr>
        <p:spPr>
          <a:xfrm>
            <a:off x="5958348" y="816077"/>
            <a:ext cx="875071" cy="3982065"/>
          </a:xfrm>
          <a:prstGeom prst="roundRect">
            <a:avLst/>
          </a:prstGeom>
          <a:noFill/>
          <a:ln>
            <a:solidFill>
              <a:srgbClr val="0070C0"/>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BEFB219-E50C-FEE3-94E2-9150D3D35C96}"/>
              </a:ext>
            </a:extLst>
          </p:cNvPr>
          <p:cNvSpPr/>
          <p:nvPr/>
        </p:nvSpPr>
        <p:spPr>
          <a:xfrm>
            <a:off x="2433484" y="820993"/>
            <a:ext cx="875071" cy="3982065"/>
          </a:xfrm>
          <a:prstGeom prst="roundRect">
            <a:avLst/>
          </a:prstGeom>
          <a:noFill/>
          <a:ln>
            <a:solidFill>
              <a:srgbClr val="0070C0"/>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F332DF8-FD00-B574-E68F-C063B5956204}"/>
              </a:ext>
            </a:extLst>
          </p:cNvPr>
          <p:cNvSpPr/>
          <p:nvPr/>
        </p:nvSpPr>
        <p:spPr>
          <a:xfrm>
            <a:off x="4483510" y="1130710"/>
            <a:ext cx="757084" cy="216309"/>
          </a:xfrm>
          <a:prstGeom prst="rect">
            <a:avLst/>
          </a:prstGeom>
          <a:noFill/>
          <a:ln>
            <a:solidFill>
              <a:schemeClr val="accent2"/>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4943FCE-CC87-C47F-C4BB-5D309E88EDEC}"/>
              </a:ext>
            </a:extLst>
          </p:cNvPr>
          <p:cNvSpPr/>
          <p:nvPr/>
        </p:nvSpPr>
        <p:spPr>
          <a:xfrm>
            <a:off x="8082116" y="1111046"/>
            <a:ext cx="757084" cy="216309"/>
          </a:xfrm>
          <a:prstGeom prst="rect">
            <a:avLst/>
          </a:prstGeom>
          <a:noFill/>
          <a:ln>
            <a:solidFill>
              <a:schemeClr val="accent2"/>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93EF3BB-1128-AECE-515C-0B9E879CC1C4}"/>
              </a:ext>
            </a:extLst>
          </p:cNvPr>
          <p:cNvSpPr/>
          <p:nvPr/>
        </p:nvSpPr>
        <p:spPr>
          <a:xfrm>
            <a:off x="4483510" y="1396181"/>
            <a:ext cx="757084" cy="216309"/>
          </a:xfrm>
          <a:prstGeom prst="rect">
            <a:avLst/>
          </a:prstGeom>
          <a:noFill/>
          <a:ln>
            <a:solidFill>
              <a:schemeClr val="accent2"/>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25D3FC8-FE81-65B1-FA94-439EB66E723B}"/>
              </a:ext>
            </a:extLst>
          </p:cNvPr>
          <p:cNvSpPr/>
          <p:nvPr/>
        </p:nvSpPr>
        <p:spPr>
          <a:xfrm>
            <a:off x="8082116" y="1376517"/>
            <a:ext cx="757084" cy="216309"/>
          </a:xfrm>
          <a:prstGeom prst="rect">
            <a:avLst/>
          </a:prstGeom>
          <a:noFill/>
          <a:ln>
            <a:solidFill>
              <a:schemeClr val="accent2"/>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6096A09-488E-6546-7D01-34D5DE03EE6F}"/>
              </a:ext>
            </a:extLst>
          </p:cNvPr>
          <p:cNvSpPr/>
          <p:nvPr/>
        </p:nvSpPr>
        <p:spPr>
          <a:xfrm>
            <a:off x="4483510" y="1592826"/>
            <a:ext cx="757084" cy="216309"/>
          </a:xfrm>
          <a:prstGeom prst="rect">
            <a:avLst/>
          </a:prstGeom>
          <a:noFill/>
          <a:ln>
            <a:solidFill>
              <a:schemeClr val="accent2"/>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B9E0C7D-8B6A-7885-DE83-091B8F205363}"/>
              </a:ext>
            </a:extLst>
          </p:cNvPr>
          <p:cNvSpPr/>
          <p:nvPr/>
        </p:nvSpPr>
        <p:spPr>
          <a:xfrm>
            <a:off x="8082116" y="1573162"/>
            <a:ext cx="757084" cy="216309"/>
          </a:xfrm>
          <a:prstGeom prst="rect">
            <a:avLst/>
          </a:prstGeom>
          <a:noFill/>
          <a:ln>
            <a:solidFill>
              <a:schemeClr val="accent2"/>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113937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1000"/>
                                        <p:tgtEl>
                                          <p:spTgt spid="9"/>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1000"/>
                                        <p:tgtEl>
                                          <p:spTgt spid="10"/>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1000"/>
                                        <p:tgtEl>
                                          <p:spTgt spid="12"/>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D603C0-577A-3D85-A630-7C0B3F4A6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 y="618385"/>
            <a:ext cx="12054348" cy="4307576"/>
          </a:xfrm>
          <a:prstGeom prst="rect">
            <a:avLst/>
          </a:prstGeom>
        </p:spPr>
      </p:pic>
      <p:sp>
        <p:nvSpPr>
          <p:cNvPr id="3" name="TextBox 2">
            <a:extLst>
              <a:ext uri="{FF2B5EF4-FFF2-40B4-BE49-F238E27FC236}">
                <a16:creationId xmlns:a16="http://schemas.microsoft.com/office/drawing/2014/main" id="{885AD26B-3E9A-B379-7A4B-17ECE4F8A6CD}"/>
              </a:ext>
            </a:extLst>
          </p:cNvPr>
          <p:cNvSpPr txBox="1"/>
          <p:nvPr/>
        </p:nvSpPr>
        <p:spPr>
          <a:xfrm>
            <a:off x="68826" y="4925962"/>
            <a:ext cx="11847871"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We can clearly observe that there is no much effect of outliers on the data.</a:t>
            </a:r>
          </a:p>
          <a:p>
            <a:pPr marL="285750" indent="-285750" algn="just">
              <a:buFont typeface="Wingdings" panose="05000000000000000000" pitchFamily="2" charset="2"/>
              <a:buChar char="Ø"/>
            </a:pPr>
            <a:r>
              <a:rPr lang="en-US" dirty="0"/>
              <a:t>The "</a:t>
            </a:r>
            <a:r>
              <a:rPr lang="en-US" dirty="0" err="1"/>
              <a:t>gear_type</a:t>
            </a:r>
            <a:r>
              <a:rPr lang="en-US" dirty="0"/>
              <a:t>" column only contains values of 5 and 6, but 6 is identified as an outlier, leading to a reported outlier percentage of 24.54%. However, these values are not anomalies but rather distinct categories within the data.</a:t>
            </a:r>
          </a:p>
          <a:p>
            <a:pPr marL="285750" indent="-285750" algn="just">
              <a:buFont typeface="Wingdings" panose="05000000000000000000" pitchFamily="2" charset="2"/>
              <a:buChar char="Ø"/>
            </a:pPr>
            <a:r>
              <a:rPr lang="en-US" dirty="0"/>
              <a:t>Population density shows outliers amounting to 6.22%, represented by values 73430 and 65567, corresponding to area clusters C10 and C17, respectively. Given that population density naturally varies by area, and each density value aligns with a specific area cluster, these outliers are valid and do not adversely affect the analysis. Outliers in other columns are negligible.</a:t>
            </a:r>
            <a:endParaRPr lang="en-IN" dirty="0"/>
          </a:p>
        </p:txBody>
      </p:sp>
      <p:sp>
        <p:nvSpPr>
          <p:cNvPr id="4" name="Rectangle 3">
            <a:extLst>
              <a:ext uri="{FF2B5EF4-FFF2-40B4-BE49-F238E27FC236}">
                <a16:creationId xmlns:a16="http://schemas.microsoft.com/office/drawing/2014/main" id="{643B325D-DC04-EFF6-C162-087A3C39C4B3}"/>
              </a:ext>
            </a:extLst>
          </p:cNvPr>
          <p:cNvSpPr/>
          <p:nvPr/>
        </p:nvSpPr>
        <p:spPr>
          <a:xfrm>
            <a:off x="3224981" y="3333135"/>
            <a:ext cx="1091380" cy="216310"/>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1E0B863E-7DB4-D1F5-28B8-BDFFB5219340}"/>
              </a:ext>
            </a:extLst>
          </p:cNvPr>
          <p:cNvSpPr/>
          <p:nvPr/>
        </p:nvSpPr>
        <p:spPr>
          <a:xfrm>
            <a:off x="3224981" y="2340077"/>
            <a:ext cx="1091380" cy="216310"/>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AACBA4CB-3A56-3AEA-31BA-9F6D33DA34E2}"/>
              </a:ext>
            </a:extLst>
          </p:cNvPr>
          <p:cNvSpPr/>
          <p:nvPr/>
        </p:nvSpPr>
        <p:spPr>
          <a:xfrm>
            <a:off x="6561033" y="3343184"/>
            <a:ext cx="1091380" cy="216310"/>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A979E55-79FC-8F05-08BB-25A7D4606B72}"/>
              </a:ext>
            </a:extLst>
          </p:cNvPr>
          <p:cNvSpPr/>
          <p:nvPr/>
        </p:nvSpPr>
        <p:spPr>
          <a:xfrm>
            <a:off x="6490695" y="2348397"/>
            <a:ext cx="1091380" cy="216310"/>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8" name="Arrow: Pentagon 7">
            <a:extLst>
              <a:ext uri="{FF2B5EF4-FFF2-40B4-BE49-F238E27FC236}">
                <a16:creationId xmlns:a16="http://schemas.microsoft.com/office/drawing/2014/main" id="{064A5411-280E-AB4C-6509-5089CCF6F4C4}"/>
              </a:ext>
            </a:extLst>
          </p:cNvPr>
          <p:cNvSpPr/>
          <p:nvPr/>
        </p:nvSpPr>
        <p:spPr>
          <a:xfrm>
            <a:off x="29496" y="29496"/>
            <a:ext cx="4336026" cy="550606"/>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3. </a:t>
            </a:r>
            <a:r>
              <a:rPr lang="en-US" sz="2800" b="1" u="sng" dirty="0"/>
              <a:t>Descriptive analysis:</a:t>
            </a:r>
            <a:endParaRPr lang="en-IN" sz="2800" b="1" u="sng" dirty="0"/>
          </a:p>
        </p:txBody>
      </p:sp>
    </p:spTree>
    <p:extLst>
      <p:ext uri="{BB962C8B-B14F-4D97-AF65-F5344CB8AC3E}">
        <p14:creationId xmlns:p14="http://schemas.microsoft.com/office/powerpoint/2010/main" val="118871913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1000"/>
                                        <p:tgtEl>
                                          <p:spTgt spid="4"/>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1)">
                                      <p:cBhvr>
                                        <p:cTn id="29" dur="1000"/>
                                        <p:tgtEl>
                                          <p:spTgt spid="5"/>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37B9FD-F91C-EB72-29E7-D5AD5CD7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1" y="795973"/>
            <a:ext cx="3600000" cy="2001832"/>
          </a:xfrm>
          <a:prstGeom prst="rect">
            <a:avLst/>
          </a:prstGeom>
        </p:spPr>
      </p:pic>
      <p:pic>
        <p:nvPicPr>
          <p:cNvPr id="9" name="Picture 8">
            <a:extLst>
              <a:ext uri="{FF2B5EF4-FFF2-40B4-BE49-F238E27FC236}">
                <a16:creationId xmlns:a16="http://schemas.microsoft.com/office/drawing/2014/main" id="{6D810EA9-848A-5D9C-C725-A4E78C118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9" y="2814032"/>
            <a:ext cx="3600000" cy="2387537"/>
          </a:xfrm>
          <a:prstGeom prst="rect">
            <a:avLst/>
          </a:prstGeom>
        </p:spPr>
      </p:pic>
      <p:sp>
        <p:nvSpPr>
          <p:cNvPr id="3" name="TextBox 2">
            <a:extLst>
              <a:ext uri="{FF2B5EF4-FFF2-40B4-BE49-F238E27FC236}">
                <a16:creationId xmlns:a16="http://schemas.microsoft.com/office/drawing/2014/main" id="{D01392DC-3634-0AD9-281F-94DF087923C3}"/>
              </a:ext>
            </a:extLst>
          </p:cNvPr>
          <p:cNvSpPr txBox="1"/>
          <p:nvPr/>
        </p:nvSpPr>
        <p:spPr>
          <a:xfrm>
            <a:off x="98323" y="5437239"/>
            <a:ext cx="3578942"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dataset shows a significant </a:t>
            </a:r>
            <a:r>
              <a:rPr lang="en-US" b="1" dirty="0"/>
              <a:t>imbalance,</a:t>
            </a:r>
            <a:r>
              <a:rPr lang="en-US" dirty="0"/>
              <a:t> with only </a:t>
            </a:r>
            <a:r>
              <a:rPr lang="en-US" b="1" dirty="0"/>
              <a:t>6.40%</a:t>
            </a:r>
            <a:r>
              <a:rPr lang="en-US" dirty="0"/>
              <a:t> of individuals making insurance claims.</a:t>
            </a:r>
            <a:endParaRPr lang="en-IN" dirty="0"/>
          </a:p>
        </p:txBody>
      </p:sp>
      <p:pic>
        <p:nvPicPr>
          <p:cNvPr id="5" name="Picture 4">
            <a:extLst>
              <a:ext uri="{FF2B5EF4-FFF2-40B4-BE49-F238E27FC236}">
                <a16:creationId xmlns:a16="http://schemas.microsoft.com/office/drawing/2014/main" id="{54482915-DD9C-5D28-ECCC-12B187630D06}"/>
              </a:ext>
            </a:extLst>
          </p:cNvPr>
          <p:cNvPicPr>
            <a:picLocks noChangeAspect="1"/>
          </p:cNvPicPr>
          <p:nvPr/>
        </p:nvPicPr>
        <p:blipFill rotWithShape="1">
          <a:blip r:embed="rId4">
            <a:extLst>
              <a:ext uri="{28A0092B-C50C-407E-A947-70E740481C1C}">
                <a14:useLocalDpi xmlns:a14="http://schemas.microsoft.com/office/drawing/2010/main" val="0"/>
              </a:ext>
            </a:extLst>
          </a:blip>
          <a:srcRect t="5907"/>
          <a:stretch/>
        </p:blipFill>
        <p:spPr>
          <a:xfrm>
            <a:off x="3753662" y="904568"/>
            <a:ext cx="3960000" cy="2556494"/>
          </a:xfrm>
          <a:prstGeom prst="rect">
            <a:avLst/>
          </a:prstGeom>
        </p:spPr>
      </p:pic>
      <p:pic>
        <p:nvPicPr>
          <p:cNvPr id="8" name="Picture 7">
            <a:extLst>
              <a:ext uri="{FF2B5EF4-FFF2-40B4-BE49-F238E27FC236}">
                <a16:creationId xmlns:a16="http://schemas.microsoft.com/office/drawing/2014/main" id="{1FBEDAD4-D5B6-B25B-16B7-A22C5BB26350}"/>
              </a:ext>
            </a:extLst>
          </p:cNvPr>
          <p:cNvPicPr>
            <a:picLocks noChangeAspect="1"/>
          </p:cNvPicPr>
          <p:nvPr/>
        </p:nvPicPr>
        <p:blipFill rotWithShape="1">
          <a:blip r:embed="rId5">
            <a:extLst>
              <a:ext uri="{28A0092B-C50C-407E-A947-70E740481C1C}">
                <a14:useLocalDpi xmlns:a14="http://schemas.microsoft.com/office/drawing/2010/main" val="0"/>
              </a:ext>
            </a:extLst>
          </a:blip>
          <a:srcRect t="7161"/>
          <a:stretch/>
        </p:blipFill>
        <p:spPr>
          <a:xfrm>
            <a:off x="7795155" y="1012723"/>
            <a:ext cx="4288689" cy="2433108"/>
          </a:xfrm>
          <a:prstGeom prst="rect">
            <a:avLst/>
          </a:prstGeom>
        </p:spPr>
      </p:pic>
      <p:sp>
        <p:nvSpPr>
          <p:cNvPr id="10" name="Oval 9">
            <a:extLst>
              <a:ext uri="{FF2B5EF4-FFF2-40B4-BE49-F238E27FC236}">
                <a16:creationId xmlns:a16="http://schemas.microsoft.com/office/drawing/2014/main" id="{91E637E5-EE9E-F80E-900B-FDE825D353E9}"/>
              </a:ext>
            </a:extLst>
          </p:cNvPr>
          <p:cNvSpPr/>
          <p:nvPr/>
        </p:nvSpPr>
        <p:spPr>
          <a:xfrm>
            <a:off x="7167716" y="2713702"/>
            <a:ext cx="412954" cy="56044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CC24E10-547C-8F82-53DE-B8BCF85F92B2}"/>
              </a:ext>
            </a:extLst>
          </p:cNvPr>
          <p:cNvSpPr/>
          <p:nvPr/>
        </p:nvSpPr>
        <p:spPr>
          <a:xfrm>
            <a:off x="9615949" y="2762863"/>
            <a:ext cx="412954" cy="56044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FB2CC3D-0D14-C355-F80C-46CFB012EBF5}"/>
              </a:ext>
            </a:extLst>
          </p:cNvPr>
          <p:cNvSpPr/>
          <p:nvPr/>
        </p:nvSpPr>
        <p:spPr>
          <a:xfrm>
            <a:off x="5676900" y="983226"/>
            <a:ext cx="1166351" cy="1391674"/>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A6056549-025D-D644-4005-5885E5A91972}"/>
              </a:ext>
            </a:extLst>
          </p:cNvPr>
          <p:cNvSpPr/>
          <p:nvPr/>
        </p:nvSpPr>
        <p:spPr>
          <a:xfrm>
            <a:off x="8313420" y="1164140"/>
            <a:ext cx="1186261" cy="1465005"/>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BE76B92B-C857-0BD3-DC50-473CEC07F1AE}"/>
              </a:ext>
            </a:extLst>
          </p:cNvPr>
          <p:cNvCxnSpPr>
            <a:cxnSpLocks/>
            <a:endCxn id="19" idx="3"/>
          </p:cNvCxnSpPr>
          <p:nvPr/>
        </p:nvCxnSpPr>
        <p:spPr>
          <a:xfrm flipH="1" flipV="1">
            <a:off x="5847708" y="2171094"/>
            <a:ext cx="1496989" cy="1122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446F0A-F2C3-672A-56F4-5B1D47198968}"/>
              </a:ext>
            </a:extLst>
          </p:cNvPr>
          <p:cNvCxnSpPr>
            <a:cxnSpLocks/>
            <a:endCxn id="19" idx="7"/>
          </p:cNvCxnSpPr>
          <p:nvPr/>
        </p:nvCxnSpPr>
        <p:spPr>
          <a:xfrm flipH="1" flipV="1">
            <a:off x="6672443" y="1187032"/>
            <a:ext cx="819738" cy="1575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9EAD83-4F1F-6FDC-2680-FD576F3B8D3F}"/>
              </a:ext>
            </a:extLst>
          </p:cNvPr>
          <p:cNvCxnSpPr>
            <a:cxnSpLocks/>
            <a:stCxn id="15" idx="3"/>
            <a:endCxn id="20" idx="3"/>
          </p:cNvCxnSpPr>
          <p:nvPr/>
        </p:nvCxnSpPr>
        <p:spPr>
          <a:xfrm flipH="1" flipV="1">
            <a:off x="8487144" y="2414600"/>
            <a:ext cx="1189281" cy="82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06C135-54CB-4E6D-1AE1-051322CE0141}"/>
              </a:ext>
            </a:extLst>
          </p:cNvPr>
          <p:cNvCxnSpPr>
            <a:cxnSpLocks/>
            <a:stCxn id="15" idx="7"/>
            <a:endCxn id="20" idx="7"/>
          </p:cNvCxnSpPr>
          <p:nvPr/>
        </p:nvCxnSpPr>
        <p:spPr>
          <a:xfrm flipH="1" flipV="1">
            <a:off x="9325957" y="1378685"/>
            <a:ext cx="642470" cy="1466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3D943FC-22F1-6A46-0D70-2F41816C81C4}"/>
              </a:ext>
            </a:extLst>
          </p:cNvPr>
          <p:cNvSpPr txBox="1"/>
          <p:nvPr/>
        </p:nvSpPr>
        <p:spPr>
          <a:xfrm>
            <a:off x="4532671" y="629264"/>
            <a:ext cx="2635045" cy="369332"/>
          </a:xfrm>
          <a:prstGeom prst="rect">
            <a:avLst/>
          </a:prstGeom>
          <a:noFill/>
        </p:spPr>
        <p:txBody>
          <a:bodyPr wrap="square" rtlCol="0">
            <a:spAutoFit/>
          </a:bodyPr>
          <a:lstStyle/>
          <a:p>
            <a:r>
              <a:rPr lang="en-IN" b="1" dirty="0"/>
              <a:t>Feature vs. Claim Counts</a:t>
            </a:r>
          </a:p>
        </p:txBody>
      </p:sp>
      <p:sp>
        <p:nvSpPr>
          <p:cNvPr id="34" name="TextBox 33">
            <a:extLst>
              <a:ext uri="{FF2B5EF4-FFF2-40B4-BE49-F238E27FC236}">
                <a16:creationId xmlns:a16="http://schemas.microsoft.com/office/drawing/2014/main" id="{A643FD1A-0D1A-2B6C-190F-698227F86D10}"/>
              </a:ext>
            </a:extLst>
          </p:cNvPr>
          <p:cNvSpPr txBox="1"/>
          <p:nvPr/>
        </p:nvSpPr>
        <p:spPr>
          <a:xfrm>
            <a:off x="8799872" y="688257"/>
            <a:ext cx="3116826" cy="369332"/>
          </a:xfrm>
          <a:prstGeom prst="rect">
            <a:avLst/>
          </a:prstGeom>
          <a:noFill/>
        </p:spPr>
        <p:txBody>
          <a:bodyPr wrap="square" rtlCol="0">
            <a:spAutoFit/>
          </a:bodyPr>
          <a:lstStyle/>
          <a:p>
            <a:r>
              <a:rPr lang="en-IN" b="1" dirty="0"/>
              <a:t>Feature vs. Claim Percentage</a:t>
            </a:r>
          </a:p>
        </p:txBody>
      </p:sp>
      <p:graphicFrame>
        <p:nvGraphicFramePr>
          <p:cNvPr id="37" name="Table 36">
            <a:extLst>
              <a:ext uri="{FF2B5EF4-FFF2-40B4-BE49-F238E27FC236}">
                <a16:creationId xmlns:a16="http://schemas.microsoft.com/office/drawing/2014/main" id="{9D881EE5-F08F-A611-E462-ECA39AC85462}"/>
              </a:ext>
            </a:extLst>
          </p:cNvPr>
          <p:cNvGraphicFramePr>
            <a:graphicFrameLocks noGrp="1"/>
          </p:cNvGraphicFramePr>
          <p:nvPr>
            <p:extLst>
              <p:ext uri="{D42A27DB-BD31-4B8C-83A1-F6EECF244321}">
                <p14:modId xmlns:p14="http://schemas.microsoft.com/office/powerpoint/2010/main" val="1217387731"/>
              </p:ext>
            </p:extLst>
          </p:nvPr>
        </p:nvGraphicFramePr>
        <p:xfrm>
          <a:off x="3772309" y="3472698"/>
          <a:ext cx="8272207" cy="3304800"/>
        </p:xfrm>
        <a:graphic>
          <a:graphicData uri="http://schemas.openxmlformats.org/drawingml/2006/table">
            <a:tbl>
              <a:tblPr firstRow="1" bandRow="1">
                <a:tableStyleId>{073A0DAA-6AF3-43AB-8588-CEC1D06C72B9}</a:tableStyleId>
              </a:tblPr>
              <a:tblGrid>
                <a:gridCol w="1527278">
                  <a:extLst>
                    <a:ext uri="{9D8B030D-6E8A-4147-A177-3AD203B41FA5}">
                      <a16:colId xmlns:a16="http://schemas.microsoft.com/office/drawing/2014/main" val="2744262562"/>
                    </a:ext>
                  </a:extLst>
                </a:gridCol>
                <a:gridCol w="3352800">
                  <a:extLst>
                    <a:ext uri="{9D8B030D-6E8A-4147-A177-3AD203B41FA5}">
                      <a16:colId xmlns:a16="http://schemas.microsoft.com/office/drawing/2014/main" val="4136129724"/>
                    </a:ext>
                  </a:extLst>
                </a:gridCol>
                <a:gridCol w="3392129">
                  <a:extLst>
                    <a:ext uri="{9D8B030D-6E8A-4147-A177-3AD203B41FA5}">
                      <a16:colId xmlns:a16="http://schemas.microsoft.com/office/drawing/2014/main" val="3857618487"/>
                    </a:ext>
                  </a:extLst>
                </a:gridCol>
              </a:tblGrid>
              <a:tr h="367200">
                <a:tc>
                  <a:txBody>
                    <a:bodyPr/>
                    <a:lstStyle/>
                    <a:p>
                      <a:pPr algn="ctr"/>
                      <a:r>
                        <a:rPr lang="en-IN" dirty="0"/>
                        <a:t>Feature</a:t>
                      </a:r>
                    </a:p>
                  </a:txBody>
                  <a:tcPr anchor="ctr"/>
                </a:tc>
                <a:tc>
                  <a:txBody>
                    <a:bodyPr/>
                    <a:lstStyle/>
                    <a:p>
                      <a:pPr algn="ctr"/>
                      <a:r>
                        <a:rPr lang="en-IN" dirty="0"/>
                        <a:t>Min/Max Claim Count</a:t>
                      </a:r>
                    </a:p>
                  </a:txBody>
                  <a:tcPr anchor="ctr"/>
                </a:tc>
                <a:tc>
                  <a:txBody>
                    <a:bodyPr/>
                    <a:lstStyle/>
                    <a:p>
                      <a:pPr algn="ctr"/>
                      <a:r>
                        <a:rPr lang="en-IN" dirty="0"/>
                        <a:t>Min/Max Relative %</a:t>
                      </a:r>
                    </a:p>
                  </a:txBody>
                  <a:tcPr anchor="ctr"/>
                </a:tc>
                <a:extLst>
                  <a:ext uri="{0D108BD9-81ED-4DB2-BD59-A6C34878D82A}">
                    <a16:rowId xmlns:a16="http://schemas.microsoft.com/office/drawing/2014/main" val="3325396200"/>
                  </a:ext>
                </a:extLst>
              </a:tr>
              <a:tr h="367200">
                <a:tc>
                  <a:txBody>
                    <a:bodyPr/>
                    <a:lstStyle/>
                    <a:p>
                      <a:r>
                        <a:rPr lang="en-IN" b="1" dirty="0"/>
                        <a:t>Area Cluster</a:t>
                      </a:r>
                      <a:endParaRPr lang="en-IN" dirty="0"/>
                    </a:p>
                  </a:txBody>
                  <a:tcPr anchor="ctr"/>
                </a:tc>
                <a:tc>
                  <a:txBody>
                    <a:bodyPr/>
                    <a:lstStyle/>
                    <a:p>
                      <a:r>
                        <a:rPr lang="en-IN" dirty="0"/>
                        <a:t>▲ </a:t>
                      </a:r>
                      <a:r>
                        <a:rPr lang="en-IN" b="1" dirty="0"/>
                        <a:t>C8</a:t>
                      </a:r>
                      <a:endParaRPr lang="en-IN" dirty="0"/>
                    </a:p>
                  </a:txBody>
                  <a:tcPr anchor="ctr"/>
                </a:tc>
                <a:tc>
                  <a:txBody>
                    <a:bodyPr/>
                    <a:lstStyle/>
                    <a:p>
                      <a:r>
                        <a:rPr lang="en-IN" dirty="0"/>
                        <a:t>▲ </a:t>
                      </a:r>
                      <a:r>
                        <a:rPr lang="en-IN" b="1" dirty="0"/>
                        <a:t>C18</a:t>
                      </a:r>
                      <a:endParaRPr lang="en-IN" dirty="0"/>
                    </a:p>
                  </a:txBody>
                  <a:tcPr anchor="ctr"/>
                </a:tc>
                <a:extLst>
                  <a:ext uri="{0D108BD9-81ED-4DB2-BD59-A6C34878D82A}">
                    <a16:rowId xmlns:a16="http://schemas.microsoft.com/office/drawing/2014/main" val="2081145485"/>
                  </a:ext>
                </a:extLst>
              </a:tr>
              <a:tr h="367200">
                <a:tc>
                  <a:txBody>
                    <a:bodyPr/>
                    <a:lstStyle/>
                    <a:p>
                      <a:r>
                        <a:rPr lang="en-IN" b="1"/>
                        <a:t>Segment</a:t>
                      </a:r>
                      <a:endParaRPr lang="en-IN"/>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b="1" dirty="0"/>
                        <a:t>B2</a:t>
                      </a:r>
                      <a:endParaRPr lang="en-IN" dirty="0"/>
                    </a:p>
                  </a:txBody>
                  <a:tcPr anchor="ctr"/>
                </a:tc>
                <a:tc>
                  <a:txBody>
                    <a:bodyPr/>
                    <a:lstStyle/>
                    <a:p>
                      <a:r>
                        <a:rPr lang="en-IN" dirty="0"/>
                        <a:t>▲ </a:t>
                      </a:r>
                      <a:r>
                        <a:rPr lang="en-IN" b="1" dirty="0"/>
                        <a:t>B2</a:t>
                      </a:r>
                      <a:endParaRPr lang="en-IN" dirty="0"/>
                    </a:p>
                  </a:txBody>
                  <a:tcPr anchor="ctr"/>
                </a:tc>
                <a:extLst>
                  <a:ext uri="{0D108BD9-81ED-4DB2-BD59-A6C34878D82A}">
                    <a16:rowId xmlns:a16="http://schemas.microsoft.com/office/drawing/2014/main" val="2635318008"/>
                  </a:ext>
                </a:extLst>
              </a:tr>
              <a:tr h="367200">
                <a:tc>
                  <a:txBody>
                    <a:bodyPr/>
                    <a:lstStyle/>
                    <a:p>
                      <a:r>
                        <a:rPr lang="en-IN" b="1"/>
                        <a:t>Model</a:t>
                      </a:r>
                      <a:endParaRPr lang="en-IN"/>
                    </a:p>
                  </a:txBody>
                  <a:tcPr anchor="ctr"/>
                </a:tc>
                <a:tc>
                  <a:txBody>
                    <a:bodyPr/>
                    <a:lstStyle/>
                    <a:p>
                      <a:r>
                        <a:rPr lang="en-IN" dirty="0"/>
                        <a:t>▼ </a:t>
                      </a:r>
                      <a:r>
                        <a:rPr lang="en-IN" b="1" dirty="0"/>
                        <a:t>M11</a:t>
                      </a:r>
                      <a:endParaRPr lang="en-IN" dirty="0"/>
                    </a:p>
                  </a:txBody>
                  <a:tcPr anchor="ctr"/>
                </a:tc>
                <a:tc>
                  <a:txBody>
                    <a:bodyPr/>
                    <a:lstStyle/>
                    <a:p>
                      <a:r>
                        <a:rPr lang="en-IN" dirty="0"/>
                        <a:t>▼ </a:t>
                      </a:r>
                      <a:r>
                        <a:rPr lang="en-IN" b="1" dirty="0"/>
                        <a:t>M11</a:t>
                      </a:r>
                      <a:endParaRPr lang="en-IN" dirty="0"/>
                    </a:p>
                  </a:txBody>
                  <a:tcPr anchor="ctr"/>
                </a:tc>
                <a:extLst>
                  <a:ext uri="{0D108BD9-81ED-4DB2-BD59-A6C34878D82A}">
                    <a16:rowId xmlns:a16="http://schemas.microsoft.com/office/drawing/2014/main" val="1176460926"/>
                  </a:ext>
                </a:extLst>
              </a:tr>
              <a:tr h="367200">
                <a:tc>
                  <a:txBody>
                    <a:bodyPr/>
                    <a:lstStyle/>
                    <a:p>
                      <a:r>
                        <a:rPr lang="en-IN" b="1"/>
                        <a:t>Max Torque</a:t>
                      </a:r>
                      <a:endParaRPr lang="en-IN"/>
                    </a:p>
                  </a:txBody>
                  <a:tcPr anchor="ctr"/>
                </a:tc>
                <a:tc>
                  <a:txBody>
                    <a:bodyPr/>
                    <a:lstStyle/>
                    <a:p>
                      <a:r>
                        <a:rPr lang="en-IN" dirty="0"/>
                        <a:t>▼ </a:t>
                      </a:r>
                      <a:r>
                        <a:rPr lang="en-IN" b="1" dirty="0"/>
                        <a:t>170Nm@4000rpm</a:t>
                      </a:r>
                      <a:endParaRPr lang="en-IN" dirty="0"/>
                    </a:p>
                  </a:txBody>
                  <a:tcPr anchor="ctr"/>
                </a:tc>
                <a:tc>
                  <a:txBody>
                    <a:bodyPr/>
                    <a:lstStyle/>
                    <a:p>
                      <a:r>
                        <a:rPr lang="en-IN" dirty="0"/>
                        <a:t>▼ </a:t>
                      </a:r>
                      <a:r>
                        <a:rPr lang="en-IN" b="1" dirty="0"/>
                        <a:t>170Nm@4000rpm</a:t>
                      </a:r>
                      <a:endParaRPr lang="en-IN" dirty="0"/>
                    </a:p>
                  </a:txBody>
                  <a:tcPr anchor="ctr"/>
                </a:tc>
                <a:extLst>
                  <a:ext uri="{0D108BD9-81ED-4DB2-BD59-A6C34878D82A}">
                    <a16:rowId xmlns:a16="http://schemas.microsoft.com/office/drawing/2014/main" val="1482752714"/>
                  </a:ext>
                </a:extLst>
              </a:tr>
              <a:tr h="367200">
                <a:tc>
                  <a:txBody>
                    <a:bodyPr/>
                    <a:lstStyle/>
                    <a:p>
                      <a:r>
                        <a:rPr lang="en-IN" b="1"/>
                        <a:t>Max Power</a:t>
                      </a:r>
                      <a:endParaRPr lang="en-IN"/>
                    </a:p>
                  </a:txBody>
                  <a:tcPr anchor="ctr"/>
                </a:tc>
                <a:tc>
                  <a:txBody>
                    <a:bodyPr/>
                    <a:lstStyle/>
                    <a:p>
                      <a:r>
                        <a:rPr lang="en-IN" dirty="0"/>
                        <a:t>▼ </a:t>
                      </a:r>
                      <a:r>
                        <a:rPr lang="en-IN" b="1" u="none" dirty="0">
                          <a:solidFill>
                            <a:schemeClr val="tx1"/>
                          </a:solidFill>
                          <a:hlinkClick r:id="rId8">
                            <a:extLst>
                              <a:ext uri="{A12FA001-AC4F-418D-AE19-62706E023703}">
                                <ahyp:hlinkClr xmlns:ahyp="http://schemas.microsoft.com/office/drawing/2018/hyperlinkcolor" val="tx"/>
                              </a:ext>
                            </a:extLst>
                          </a:hlinkClick>
                        </a:rPr>
                        <a:t>118.36bhp@5500rpm</a:t>
                      </a:r>
                      <a:endParaRPr lang="en-IN" u="none" dirty="0">
                        <a:solidFill>
                          <a:schemeClr val="tx1"/>
                        </a:solidFill>
                      </a:endParaRPr>
                    </a:p>
                  </a:txBody>
                  <a:tcPr anchor="ctr"/>
                </a:tc>
                <a:tc>
                  <a:txBody>
                    <a:bodyPr/>
                    <a:lstStyle/>
                    <a:p>
                      <a:r>
                        <a:rPr lang="en-IN" dirty="0"/>
                        <a:t>▼ </a:t>
                      </a:r>
                      <a:r>
                        <a:rPr lang="en-IN" b="1" u="none" dirty="0">
                          <a:solidFill>
                            <a:schemeClr val="tx1"/>
                          </a:solidFill>
                          <a:hlinkClick r:id="rId8">
                            <a:extLst>
                              <a:ext uri="{A12FA001-AC4F-418D-AE19-62706E023703}">
                                <ahyp:hlinkClr xmlns:ahyp="http://schemas.microsoft.com/office/drawing/2018/hyperlinkcolor" val="tx"/>
                              </a:ext>
                            </a:extLst>
                          </a:hlinkClick>
                        </a:rPr>
                        <a:t>118.36bhp@5500rpm</a:t>
                      </a:r>
                      <a:endParaRPr lang="en-IN" u="none" dirty="0">
                        <a:solidFill>
                          <a:schemeClr val="tx1"/>
                        </a:solidFill>
                      </a:endParaRPr>
                    </a:p>
                  </a:txBody>
                  <a:tcPr anchor="ctr"/>
                </a:tc>
                <a:extLst>
                  <a:ext uri="{0D108BD9-81ED-4DB2-BD59-A6C34878D82A}">
                    <a16:rowId xmlns:a16="http://schemas.microsoft.com/office/drawing/2014/main" val="2598636540"/>
                  </a:ext>
                </a:extLst>
              </a:tr>
              <a:tr h="367200">
                <a:tc>
                  <a:txBody>
                    <a:bodyPr/>
                    <a:lstStyle/>
                    <a:p>
                      <a:r>
                        <a:rPr lang="en-IN" b="1"/>
                        <a:t>Engine Type</a:t>
                      </a:r>
                      <a:endParaRPr lang="en-IN"/>
                    </a:p>
                  </a:txBody>
                  <a:tcPr anchor="ctr"/>
                </a:tc>
                <a:tc>
                  <a:txBody>
                    <a:bodyPr/>
                    <a:lstStyle/>
                    <a:p>
                      <a:r>
                        <a:rPr lang="en-IN" dirty="0"/>
                        <a:t>▼ </a:t>
                      </a:r>
                      <a:r>
                        <a:rPr lang="en-IN" b="1" dirty="0"/>
                        <a:t>1.5 Turbocharged </a:t>
                      </a:r>
                      <a:r>
                        <a:rPr lang="en-IN" b="1" dirty="0" err="1"/>
                        <a:t>Revotron</a:t>
                      </a:r>
                      <a:endParaRPr lang="en-IN" dirty="0"/>
                    </a:p>
                  </a:txBody>
                  <a:tcPr anchor="ctr"/>
                </a:tc>
                <a:tc>
                  <a:txBody>
                    <a:bodyPr/>
                    <a:lstStyle/>
                    <a:p>
                      <a:r>
                        <a:rPr lang="en-IN" dirty="0"/>
                        <a:t>▼ </a:t>
                      </a:r>
                      <a:r>
                        <a:rPr lang="en-IN" b="1" dirty="0"/>
                        <a:t>1.5 Turbocharged </a:t>
                      </a:r>
                      <a:r>
                        <a:rPr lang="en-IN" b="1" dirty="0" err="1"/>
                        <a:t>Revotron</a:t>
                      </a:r>
                      <a:endParaRPr lang="en-IN" dirty="0"/>
                    </a:p>
                  </a:txBody>
                  <a:tcPr anchor="ctr"/>
                </a:tc>
                <a:extLst>
                  <a:ext uri="{0D108BD9-81ED-4DB2-BD59-A6C34878D82A}">
                    <a16:rowId xmlns:a16="http://schemas.microsoft.com/office/drawing/2014/main" val="2876418861"/>
                  </a:ext>
                </a:extLst>
              </a:tr>
              <a:tr h="367200">
                <a:tc>
                  <a:txBody>
                    <a:bodyPr/>
                    <a:lstStyle/>
                    <a:p>
                      <a:r>
                        <a:rPr lang="en-IN" b="1"/>
                        <a:t>Fuel Type</a:t>
                      </a:r>
                      <a:endParaRPr lang="en-IN"/>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b="1" dirty="0"/>
                        <a:t>Petrol</a:t>
                      </a:r>
                      <a:endParaRPr lang="en-IN" dirty="0"/>
                    </a:p>
                  </a:txBody>
                  <a:tcPr anchor="ctr"/>
                </a:tc>
                <a:tc>
                  <a:txBody>
                    <a:bodyPr/>
                    <a:lstStyle/>
                    <a:p>
                      <a:r>
                        <a:rPr lang="en-IN" dirty="0"/>
                        <a:t>▲ </a:t>
                      </a:r>
                      <a:r>
                        <a:rPr lang="en-IN" b="1" dirty="0"/>
                        <a:t>Petrol</a:t>
                      </a:r>
                      <a:endParaRPr lang="en-IN" dirty="0"/>
                    </a:p>
                  </a:txBody>
                  <a:tcPr anchor="ctr"/>
                </a:tc>
                <a:extLst>
                  <a:ext uri="{0D108BD9-81ED-4DB2-BD59-A6C34878D82A}">
                    <a16:rowId xmlns:a16="http://schemas.microsoft.com/office/drawing/2014/main" val="2922144684"/>
                  </a:ext>
                </a:extLst>
              </a:tr>
              <a:tr h="367200">
                <a:tc>
                  <a:txBody>
                    <a:bodyPr/>
                    <a:lstStyle/>
                    <a:p>
                      <a:r>
                        <a:rPr lang="en-IN" b="1"/>
                        <a:t>Steering Type</a:t>
                      </a:r>
                      <a:endParaRPr lang="en-IN"/>
                    </a:p>
                  </a:txBody>
                  <a:tcPr anchor="ctr"/>
                </a:tc>
                <a:tc>
                  <a:txBody>
                    <a:bodyPr/>
                    <a:lstStyle/>
                    <a:p>
                      <a:r>
                        <a:rPr lang="en-IN" dirty="0"/>
                        <a:t>▼ </a:t>
                      </a:r>
                      <a:r>
                        <a:rPr lang="en-IN" b="1" dirty="0"/>
                        <a:t>Manual</a:t>
                      </a:r>
                      <a:endParaRPr lang="en-IN" dirty="0"/>
                    </a:p>
                  </a:txBody>
                  <a:tcPr anchor="ctr"/>
                </a:tc>
                <a:tc>
                  <a:txBody>
                    <a:bodyPr/>
                    <a:lstStyle/>
                    <a:p>
                      <a:r>
                        <a:rPr lang="en-IN" dirty="0"/>
                        <a:t>▼ </a:t>
                      </a:r>
                      <a:r>
                        <a:rPr lang="en-IN" b="1" dirty="0"/>
                        <a:t>Manual</a:t>
                      </a:r>
                      <a:endParaRPr lang="en-IN" dirty="0"/>
                    </a:p>
                  </a:txBody>
                  <a:tcPr anchor="ctr"/>
                </a:tc>
                <a:extLst>
                  <a:ext uri="{0D108BD9-81ED-4DB2-BD59-A6C34878D82A}">
                    <a16:rowId xmlns:a16="http://schemas.microsoft.com/office/drawing/2014/main" val="2851216668"/>
                  </a:ext>
                </a:extLst>
              </a:tr>
            </a:tbl>
          </a:graphicData>
        </a:graphic>
      </p:graphicFrame>
      <p:sp>
        <p:nvSpPr>
          <p:cNvPr id="39" name="Rectangle: Rounded Corners 38">
            <a:extLst>
              <a:ext uri="{FF2B5EF4-FFF2-40B4-BE49-F238E27FC236}">
                <a16:creationId xmlns:a16="http://schemas.microsoft.com/office/drawing/2014/main" id="{394E2D72-D244-68D8-9486-7C69B56DAB30}"/>
              </a:ext>
            </a:extLst>
          </p:cNvPr>
          <p:cNvSpPr/>
          <p:nvPr/>
        </p:nvSpPr>
        <p:spPr>
          <a:xfrm>
            <a:off x="3795252" y="3844413"/>
            <a:ext cx="1415845" cy="34412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72EF35EE-889C-83C2-CC0B-D86B7715AE02}"/>
              </a:ext>
            </a:extLst>
          </p:cNvPr>
          <p:cNvSpPr/>
          <p:nvPr/>
        </p:nvSpPr>
        <p:spPr>
          <a:xfrm>
            <a:off x="5338915" y="3854246"/>
            <a:ext cx="1415845" cy="34412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F6F1A36E-DB88-13C1-A963-22A723BEB843}"/>
              </a:ext>
            </a:extLst>
          </p:cNvPr>
          <p:cNvSpPr/>
          <p:nvPr/>
        </p:nvSpPr>
        <p:spPr>
          <a:xfrm>
            <a:off x="8672053" y="3854246"/>
            <a:ext cx="1415845" cy="34412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Pentagon 3">
            <a:extLst>
              <a:ext uri="{FF2B5EF4-FFF2-40B4-BE49-F238E27FC236}">
                <a16:creationId xmlns:a16="http://schemas.microsoft.com/office/drawing/2014/main" id="{06896FAB-0E7C-4CAC-FE6B-17B705226F1C}"/>
              </a:ext>
            </a:extLst>
          </p:cNvPr>
          <p:cNvSpPr/>
          <p:nvPr/>
        </p:nvSpPr>
        <p:spPr>
          <a:xfrm>
            <a:off x="29494" y="29495"/>
            <a:ext cx="6019613" cy="673889"/>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4. </a:t>
            </a:r>
            <a:r>
              <a:rPr lang="en-US" sz="2800" b="1" u="sng" dirty="0"/>
              <a:t>Insights and Customer behavior:</a:t>
            </a:r>
            <a:endParaRPr lang="en-IN" sz="2800" b="1" u="sng" dirty="0"/>
          </a:p>
        </p:txBody>
      </p:sp>
    </p:spTree>
    <p:extLst>
      <p:ext uri="{BB962C8B-B14F-4D97-AF65-F5344CB8AC3E}">
        <p14:creationId xmlns:p14="http://schemas.microsoft.com/office/powerpoint/2010/main" val="393696482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heel(1)">
                                      <p:cBhvr>
                                        <p:cTn id="45" dur="2000"/>
                                        <p:tgtEl>
                                          <p:spTgt spid="41"/>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heel(1)">
                                      <p:cBhvr>
                                        <p:cTn id="48" dur="2000"/>
                                        <p:tgtEl>
                                          <p:spTgt spid="40"/>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heel(1)">
                                      <p:cBhvr>
                                        <p:cTn id="51" dur="20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heel(1)">
                                      <p:cBhvr>
                                        <p:cTn id="56" dur="2000"/>
                                        <p:tgtEl>
                                          <p:spTgt spid="19"/>
                                        </p:tgtEl>
                                      </p:cBhvr>
                                    </p:animEffect>
                                  </p:childTnLst>
                                </p:cTn>
                              </p:par>
                              <p:par>
                                <p:cTn id="57" presetID="21" presetClass="entr" presetSubtype="1"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heel(1)">
                                      <p:cBhvr>
                                        <p:cTn id="59" dur="2000"/>
                                        <p:tgtEl>
                                          <p:spTgt spid="22"/>
                                        </p:tgtEl>
                                      </p:cBhvr>
                                    </p:animEffect>
                                  </p:childTnLst>
                                </p:cTn>
                              </p:par>
                              <p:par>
                                <p:cTn id="60" presetID="21" presetClass="entr" presetSubtype="1"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heel(1)">
                                      <p:cBhvr>
                                        <p:cTn id="62" dur="2000"/>
                                        <p:tgtEl>
                                          <p:spTgt spid="24"/>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heel(1)">
                                      <p:cBhvr>
                                        <p:cTn id="65" dur="2000"/>
                                        <p:tgtEl>
                                          <p:spTgt spid="10"/>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heel(1)">
                                      <p:cBhvr>
                                        <p:cTn id="68" dur="2000"/>
                                        <p:tgtEl>
                                          <p:spTgt spid="20"/>
                                        </p:tgtEl>
                                      </p:cBhvr>
                                    </p:animEffect>
                                  </p:childTnLst>
                                </p:cTn>
                              </p:par>
                              <p:par>
                                <p:cTn id="69" presetID="21" presetClass="entr" presetSubtype="1"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heel(1)">
                                      <p:cBhvr>
                                        <p:cTn id="71" dur="2000"/>
                                        <p:tgtEl>
                                          <p:spTgt spid="26"/>
                                        </p:tgtEl>
                                      </p:cBhvr>
                                    </p:animEffect>
                                  </p:childTnLst>
                                </p:cTn>
                              </p:par>
                              <p:par>
                                <p:cTn id="72" presetID="21" presetClass="entr" presetSubtype="1"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heel(1)">
                                      <p:cBhvr>
                                        <p:cTn id="74" dur="2000"/>
                                        <p:tgtEl>
                                          <p:spTgt spid="27"/>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heel(1)">
                                      <p:cBhvr>
                                        <p:cTn id="7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5" grpId="0" animBg="1"/>
      <p:bldP spid="19" grpId="0" animBg="1"/>
      <p:bldP spid="20" grpId="0" animBg="1"/>
      <p:bldP spid="33" grpId="0"/>
      <p:bldP spid="34" grpId="0"/>
      <p:bldP spid="39"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594F3E-574B-BDA4-5BA0-E147C974E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97" y="812049"/>
            <a:ext cx="2800741" cy="2657846"/>
          </a:xfrm>
          <a:prstGeom prst="rect">
            <a:avLst/>
          </a:prstGeom>
        </p:spPr>
      </p:pic>
      <p:pic>
        <p:nvPicPr>
          <p:cNvPr id="6" name="Picture 5">
            <a:extLst>
              <a:ext uri="{FF2B5EF4-FFF2-40B4-BE49-F238E27FC236}">
                <a16:creationId xmlns:a16="http://schemas.microsoft.com/office/drawing/2014/main" id="{A14FFE49-F50A-1E26-2402-63612E02E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810" y="894735"/>
            <a:ext cx="2800741" cy="2577608"/>
          </a:xfrm>
          <a:prstGeom prst="rect">
            <a:avLst/>
          </a:prstGeom>
        </p:spPr>
      </p:pic>
      <p:sp>
        <p:nvSpPr>
          <p:cNvPr id="7" name="TextBox 6">
            <a:extLst>
              <a:ext uri="{FF2B5EF4-FFF2-40B4-BE49-F238E27FC236}">
                <a16:creationId xmlns:a16="http://schemas.microsoft.com/office/drawing/2014/main" id="{7724093F-51A7-C5CF-5847-FA42C90C5D41}"/>
              </a:ext>
            </a:extLst>
          </p:cNvPr>
          <p:cNvSpPr txBox="1"/>
          <p:nvPr/>
        </p:nvSpPr>
        <p:spPr>
          <a:xfrm>
            <a:off x="5899355" y="1238863"/>
            <a:ext cx="604683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General Effect:</a:t>
            </a:r>
            <a:r>
              <a:rPr lang="en-US" dirty="0"/>
              <a:t> Most binary features and NCAP rating have similar impacts on insurance claims. </a:t>
            </a:r>
            <a:r>
              <a:rPr lang="en-IN" b="1" dirty="0"/>
              <a:t>(~6 ± 0.5%).</a:t>
            </a:r>
            <a:endParaRPr lang="en-US" b="1"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Distinct Impact:</a:t>
            </a:r>
            <a:r>
              <a:rPr lang="en-US" dirty="0"/>
              <a:t> "</a:t>
            </a:r>
            <a:r>
              <a:rPr lang="en-US" b="1" dirty="0"/>
              <a:t>Speed alert</a:t>
            </a:r>
            <a:r>
              <a:rPr lang="en-US" dirty="0"/>
              <a:t>" </a:t>
            </a:r>
            <a:r>
              <a:rPr lang="en-US" b="1" dirty="0"/>
              <a:t>(4.13% &amp; 6.41% )</a:t>
            </a:r>
            <a:r>
              <a:rPr lang="en-US" dirty="0"/>
              <a:t>and "</a:t>
            </a:r>
            <a:r>
              <a:rPr lang="en-US" b="1" dirty="0"/>
              <a:t>parking sensors</a:t>
            </a:r>
            <a:r>
              <a:rPr lang="en-US" dirty="0"/>
              <a:t>" </a:t>
            </a:r>
            <a:r>
              <a:rPr lang="en-US" b="1" dirty="0"/>
              <a:t>(5.39% &amp; 6.44%)</a:t>
            </a:r>
            <a:r>
              <a:rPr lang="en-US" dirty="0"/>
              <a:t> uniquely influence claim frequencies, suggesting a significant role in claim likelihood.</a:t>
            </a:r>
            <a:endParaRPr lang="en-IN" dirty="0"/>
          </a:p>
        </p:txBody>
      </p:sp>
      <p:pic>
        <p:nvPicPr>
          <p:cNvPr id="9" name="Picture 8">
            <a:extLst>
              <a:ext uri="{FF2B5EF4-FFF2-40B4-BE49-F238E27FC236}">
                <a16:creationId xmlns:a16="http://schemas.microsoft.com/office/drawing/2014/main" id="{1A9E0844-FDC2-EB76-5944-B3C1AE9D8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46" y="3597639"/>
            <a:ext cx="2840032" cy="2848373"/>
          </a:xfrm>
          <a:prstGeom prst="rect">
            <a:avLst/>
          </a:prstGeom>
        </p:spPr>
      </p:pic>
      <p:pic>
        <p:nvPicPr>
          <p:cNvPr id="11" name="Picture 10">
            <a:extLst>
              <a:ext uri="{FF2B5EF4-FFF2-40B4-BE49-F238E27FC236}">
                <a16:creationId xmlns:a16="http://schemas.microsoft.com/office/drawing/2014/main" id="{C12FAC7F-5022-41D5-1A37-DE606AA583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7452" y="3616998"/>
            <a:ext cx="2920394" cy="2829320"/>
          </a:xfrm>
          <a:prstGeom prst="rect">
            <a:avLst/>
          </a:prstGeom>
        </p:spPr>
      </p:pic>
      <p:sp>
        <p:nvSpPr>
          <p:cNvPr id="12" name="TextBox 11">
            <a:extLst>
              <a:ext uri="{FF2B5EF4-FFF2-40B4-BE49-F238E27FC236}">
                <a16:creationId xmlns:a16="http://schemas.microsoft.com/office/drawing/2014/main" id="{58E5A8EB-26CF-7FB8-E8F8-61603BB7B614}"/>
              </a:ext>
            </a:extLst>
          </p:cNvPr>
          <p:cNvSpPr txBox="1"/>
          <p:nvPr/>
        </p:nvSpPr>
        <p:spPr>
          <a:xfrm>
            <a:off x="6066503" y="3716594"/>
            <a:ext cx="5712542"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Mutually Exclusive Pairs:</a:t>
            </a:r>
            <a:endParaRPr lang="en-US" dirty="0"/>
          </a:p>
          <a:p>
            <a:pPr marL="742950" lvl="1" indent="-285750" algn="just">
              <a:buFont typeface="Wingdings" panose="05000000000000000000" pitchFamily="2" charset="2"/>
              <a:buChar char="Ø"/>
            </a:pPr>
            <a:r>
              <a:rPr lang="en-US" b="1" dirty="0"/>
              <a:t>Window Washer and Window Wiper</a:t>
            </a:r>
          </a:p>
          <a:p>
            <a:pPr marL="742950" lvl="1" indent="-285750" algn="just">
              <a:buFont typeface="Wingdings" panose="05000000000000000000" pitchFamily="2" charset="2"/>
              <a:buChar char="Ø"/>
            </a:pPr>
            <a:r>
              <a:rPr lang="en-US" b="1" dirty="0"/>
              <a:t>Central Locking System and Power Door Locking System</a:t>
            </a:r>
          </a:p>
          <a:p>
            <a:pPr lvl="1" algn="just"/>
            <a:r>
              <a:rPr lang="en-US" dirty="0"/>
              <a:t>Each pair exhibits mutual exclusivity, where the </a:t>
            </a:r>
            <a:r>
              <a:rPr lang="en-US" b="1" dirty="0"/>
              <a:t>presence of one feature implies the presence of the other.</a:t>
            </a:r>
            <a:r>
              <a:rPr lang="en-US" dirty="0"/>
              <a:t> This redundancy allows us to consider either feature from each pair for model training </a:t>
            </a:r>
            <a:r>
              <a:rPr lang="en-IN" dirty="0"/>
              <a:t>and avoiding duplicated information.</a:t>
            </a:r>
            <a:endParaRPr lang="en-US" dirty="0"/>
          </a:p>
        </p:txBody>
      </p:sp>
      <p:sp>
        <p:nvSpPr>
          <p:cNvPr id="5" name="Arrow: Pentagon 4">
            <a:extLst>
              <a:ext uri="{FF2B5EF4-FFF2-40B4-BE49-F238E27FC236}">
                <a16:creationId xmlns:a16="http://schemas.microsoft.com/office/drawing/2014/main" id="{23EB8D9F-718D-3B8D-8707-BE27B2BC1F17}"/>
              </a:ext>
            </a:extLst>
          </p:cNvPr>
          <p:cNvSpPr/>
          <p:nvPr/>
        </p:nvSpPr>
        <p:spPr>
          <a:xfrm>
            <a:off x="29494" y="29495"/>
            <a:ext cx="6019613" cy="673889"/>
          </a:xfrm>
          <a:prstGeom prst="homePlat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t>4. </a:t>
            </a:r>
            <a:r>
              <a:rPr lang="en-US" sz="2800" b="1" u="sng" dirty="0"/>
              <a:t>Insights and Customer behavior:</a:t>
            </a:r>
            <a:endParaRPr lang="en-IN" sz="2800" b="1" u="sng" dirty="0"/>
          </a:p>
        </p:txBody>
      </p:sp>
    </p:spTree>
    <p:extLst>
      <p:ext uri="{BB962C8B-B14F-4D97-AF65-F5344CB8AC3E}">
        <p14:creationId xmlns:p14="http://schemas.microsoft.com/office/powerpoint/2010/main" val="27577423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232F34-F7B2-4E31-AC25-A017ED6ADA3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Droplet</Template>
  <TotalTime>933</TotalTime>
  <Words>1484</Words>
  <Application>Microsoft Office PowerPoint</Application>
  <PresentationFormat>Widescreen</PresentationFormat>
  <Paragraphs>117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 Cen MT</vt:lpstr>
      <vt:lpstr>Tw Cen MT (Body)</vt:lpstr>
      <vt:lpstr>Wingdings</vt:lpstr>
      <vt:lpstr>Droplet</vt:lpstr>
      <vt:lpstr>CAR INSURANCE CLAIM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Janardhan Reddy Illuru</dc:creator>
  <cp:lastModifiedBy>Janardhan Reddy Illuru</cp:lastModifiedBy>
  <cp:revision>96</cp:revision>
  <dcterms:created xsi:type="dcterms:W3CDTF">2024-07-11T16:13:49Z</dcterms:created>
  <dcterms:modified xsi:type="dcterms:W3CDTF">2024-07-22T05:22:47Z</dcterms:modified>
</cp:coreProperties>
</file>