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0D0370-F01B-43F9-9C04-27CAEFD9C05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DA561-805D-489A-B206-3BD3A0648C98}" type="slidenum">
              <a:rPr lang="en-IN" smtClean="0"/>
              <a:t>‹#›</a:t>
            </a:fld>
            <a:endParaRPr lang="en-IN"/>
          </a:p>
        </p:txBody>
      </p:sp>
    </p:spTree>
    <p:extLst>
      <p:ext uri="{BB962C8B-B14F-4D97-AF65-F5344CB8AC3E}">
        <p14:creationId xmlns:p14="http://schemas.microsoft.com/office/powerpoint/2010/main" val="4026058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0D0370-F01B-43F9-9C04-27CAEFD9C05E}"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1DA561-805D-489A-B206-3BD3A0648C98}" type="slidenum">
              <a:rPr lang="en-IN" smtClean="0"/>
              <a:t>‹#›</a:t>
            </a:fld>
            <a:endParaRPr lang="en-IN"/>
          </a:p>
        </p:txBody>
      </p:sp>
    </p:spTree>
    <p:extLst>
      <p:ext uri="{BB962C8B-B14F-4D97-AF65-F5344CB8AC3E}">
        <p14:creationId xmlns:p14="http://schemas.microsoft.com/office/powerpoint/2010/main" val="114216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0D0370-F01B-43F9-9C04-27CAEFD9C05E}"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1DA561-805D-489A-B206-3BD3A0648C98}" type="slidenum">
              <a:rPr lang="en-IN" smtClean="0"/>
              <a:t>‹#›</a:t>
            </a:fld>
            <a:endParaRPr lang="en-IN"/>
          </a:p>
        </p:txBody>
      </p:sp>
    </p:spTree>
    <p:extLst>
      <p:ext uri="{BB962C8B-B14F-4D97-AF65-F5344CB8AC3E}">
        <p14:creationId xmlns:p14="http://schemas.microsoft.com/office/powerpoint/2010/main" val="1898809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0D0370-F01B-43F9-9C04-27CAEFD9C05E}"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1DA561-805D-489A-B206-3BD3A0648C9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3491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0D0370-F01B-43F9-9C04-27CAEFD9C05E}"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1DA561-805D-489A-B206-3BD3A0648C98}" type="slidenum">
              <a:rPr lang="en-IN" smtClean="0"/>
              <a:t>‹#›</a:t>
            </a:fld>
            <a:endParaRPr lang="en-IN"/>
          </a:p>
        </p:txBody>
      </p:sp>
    </p:spTree>
    <p:extLst>
      <p:ext uri="{BB962C8B-B14F-4D97-AF65-F5344CB8AC3E}">
        <p14:creationId xmlns:p14="http://schemas.microsoft.com/office/powerpoint/2010/main" val="2715672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0D0370-F01B-43F9-9C04-27CAEFD9C05E}"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1DA561-805D-489A-B206-3BD3A0648C98}" type="slidenum">
              <a:rPr lang="en-IN" smtClean="0"/>
              <a:t>‹#›</a:t>
            </a:fld>
            <a:endParaRPr lang="en-IN"/>
          </a:p>
        </p:txBody>
      </p:sp>
    </p:spTree>
    <p:extLst>
      <p:ext uri="{BB962C8B-B14F-4D97-AF65-F5344CB8AC3E}">
        <p14:creationId xmlns:p14="http://schemas.microsoft.com/office/powerpoint/2010/main" val="1958198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0D0370-F01B-43F9-9C04-27CAEFD9C05E}"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1DA561-805D-489A-B206-3BD3A0648C98}" type="slidenum">
              <a:rPr lang="en-IN" smtClean="0"/>
              <a:t>‹#›</a:t>
            </a:fld>
            <a:endParaRPr lang="en-IN"/>
          </a:p>
        </p:txBody>
      </p:sp>
    </p:spTree>
    <p:extLst>
      <p:ext uri="{BB962C8B-B14F-4D97-AF65-F5344CB8AC3E}">
        <p14:creationId xmlns:p14="http://schemas.microsoft.com/office/powerpoint/2010/main" val="2044188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D0370-F01B-43F9-9C04-27CAEFD9C05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DA561-805D-489A-B206-3BD3A0648C98}" type="slidenum">
              <a:rPr lang="en-IN" smtClean="0"/>
              <a:t>‹#›</a:t>
            </a:fld>
            <a:endParaRPr lang="en-IN"/>
          </a:p>
        </p:txBody>
      </p:sp>
    </p:spTree>
    <p:extLst>
      <p:ext uri="{BB962C8B-B14F-4D97-AF65-F5344CB8AC3E}">
        <p14:creationId xmlns:p14="http://schemas.microsoft.com/office/powerpoint/2010/main" val="2945756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D0370-F01B-43F9-9C04-27CAEFD9C05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DA561-805D-489A-B206-3BD3A0648C98}" type="slidenum">
              <a:rPr lang="en-IN" smtClean="0"/>
              <a:t>‹#›</a:t>
            </a:fld>
            <a:endParaRPr lang="en-IN"/>
          </a:p>
        </p:txBody>
      </p:sp>
    </p:spTree>
    <p:extLst>
      <p:ext uri="{BB962C8B-B14F-4D97-AF65-F5344CB8AC3E}">
        <p14:creationId xmlns:p14="http://schemas.microsoft.com/office/powerpoint/2010/main" val="222444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D0370-F01B-43F9-9C04-27CAEFD9C05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DA561-805D-489A-B206-3BD3A0648C98}" type="slidenum">
              <a:rPr lang="en-IN" smtClean="0"/>
              <a:t>‹#›</a:t>
            </a:fld>
            <a:endParaRPr lang="en-IN"/>
          </a:p>
        </p:txBody>
      </p:sp>
    </p:spTree>
    <p:extLst>
      <p:ext uri="{BB962C8B-B14F-4D97-AF65-F5344CB8AC3E}">
        <p14:creationId xmlns:p14="http://schemas.microsoft.com/office/powerpoint/2010/main" val="2301531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D0370-F01B-43F9-9C04-27CAEFD9C05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DA561-805D-489A-B206-3BD3A0648C98}" type="slidenum">
              <a:rPr lang="en-IN" smtClean="0"/>
              <a:t>‹#›</a:t>
            </a:fld>
            <a:endParaRPr lang="en-IN"/>
          </a:p>
        </p:txBody>
      </p:sp>
    </p:spTree>
    <p:extLst>
      <p:ext uri="{BB962C8B-B14F-4D97-AF65-F5344CB8AC3E}">
        <p14:creationId xmlns:p14="http://schemas.microsoft.com/office/powerpoint/2010/main" val="4114221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0D0370-F01B-43F9-9C04-27CAEFD9C05E}"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1DA561-805D-489A-B206-3BD3A0648C98}" type="slidenum">
              <a:rPr lang="en-IN" smtClean="0"/>
              <a:t>‹#›</a:t>
            </a:fld>
            <a:endParaRPr lang="en-IN"/>
          </a:p>
        </p:txBody>
      </p:sp>
    </p:spTree>
    <p:extLst>
      <p:ext uri="{BB962C8B-B14F-4D97-AF65-F5344CB8AC3E}">
        <p14:creationId xmlns:p14="http://schemas.microsoft.com/office/powerpoint/2010/main" val="127259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0D0370-F01B-43F9-9C04-27CAEFD9C05E}"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1DA561-805D-489A-B206-3BD3A0648C98}" type="slidenum">
              <a:rPr lang="en-IN" smtClean="0"/>
              <a:t>‹#›</a:t>
            </a:fld>
            <a:endParaRPr lang="en-IN"/>
          </a:p>
        </p:txBody>
      </p:sp>
    </p:spTree>
    <p:extLst>
      <p:ext uri="{BB962C8B-B14F-4D97-AF65-F5344CB8AC3E}">
        <p14:creationId xmlns:p14="http://schemas.microsoft.com/office/powerpoint/2010/main" val="163656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0D0370-F01B-43F9-9C04-27CAEFD9C05E}"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1DA561-805D-489A-B206-3BD3A0648C98}" type="slidenum">
              <a:rPr lang="en-IN" smtClean="0"/>
              <a:t>‹#›</a:t>
            </a:fld>
            <a:endParaRPr lang="en-IN"/>
          </a:p>
        </p:txBody>
      </p:sp>
    </p:spTree>
    <p:extLst>
      <p:ext uri="{BB962C8B-B14F-4D97-AF65-F5344CB8AC3E}">
        <p14:creationId xmlns:p14="http://schemas.microsoft.com/office/powerpoint/2010/main" val="209096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10D0370-F01B-43F9-9C04-27CAEFD9C05E}"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1DA561-805D-489A-B206-3BD3A0648C98}" type="slidenum">
              <a:rPr lang="en-IN" smtClean="0"/>
              <a:t>‹#›</a:t>
            </a:fld>
            <a:endParaRPr lang="en-IN"/>
          </a:p>
        </p:txBody>
      </p:sp>
    </p:spTree>
    <p:extLst>
      <p:ext uri="{BB962C8B-B14F-4D97-AF65-F5344CB8AC3E}">
        <p14:creationId xmlns:p14="http://schemas.microsoft.com/office/powerpoint/2010/main" val="41883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0D0370-F01B-43F9-9C04-27CAEFD9C05E}"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1DA561-805D-489A-B206-3BD3A0648C98}" type="slidenum">
              <a:rPr lang="en-IN" smtClean="0"/>
              <a:t>‹#›</a:t>
            </a:fld>
            <a:endParaRPr lang="en-IN"/>
          </a:p>
        </p:txBody>
      </p:sp>
    </p:spTree>
    <p:extLst>
      <p:ext uri="{BB962C8B-B14F-4D97-AF65-F5344CB8AC3E}">
        <p14:creationId xmlns:p14="http://schemas.microsoft.com/office/powerpoint/2010/main" val="338502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0D0370-F01B-43F9-9C04-27CAEFD9C05E}"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1DA561-805D-489A-B206-3BD3A0648C98}" type="slidenum">
              <a:rPr lang="en-IN" smtClean="0"/>
              <a:t>‹#›</a:t>
            </a:fld>
            <a:endParaRPr lang="en-IN"/>
          </a:p>
        </p:txBody>
      </p:sp>
    </p:spTree>
    <p:extLst>
      <p:ext uri="{BB962C8B-B14F-4D97-AF65-F5344CB8AC3E}">
        <p14:creationId xmlns:p14="http://schemas.microsoft.com/office/powerpoint/2010/main" val="71450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10D0370-F01B-43F9-9C04-27CAEFD9C05E}" type="datetimeFigureOut">
              <a:rPr lang="en-IN" smtClean="0"/>
              <a:t>30-08-2024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1DA561-805D-489A-B206-3BD3A0648C98}" type="slidenum">
              <a:rPr lang="en-IN" smtClean="0"/>
              <a:t>‹#›</a:t>
            </a:fld>
            <a:endParaRPr lang="en-IN"/>
          </a:p>
        </p:txBody>
      </p:sp>
    </p:spTree>
    <p:extLst>
      <p:ext uri="{BB962C8B-B14F-4D97-AF65-F5344CB8AC3E}">
        <p14:creationId xmlns:p14="http://schemas.microsoft.com/office/powerpoint/2010/main" val="4746459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0117FE-6D1C-402A-B251-BEF80B900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6" name="TextBox 5">
            <a:extLst>
              <a:ext uri="{FF2B5EF4-FFF2-40B4-BE49-F238E27FC236}">
                <a16:creationId xmlns:a16="http://schemas.microsoft.com/office/drawing/2014/main" id="{CF441131-78B4-5904-D599-A9847D6F9E32}"/>
              </a:ext>
            </a:extLst>
          </p:cNvPr>
          <p:cNvSpPr txBox="1"/>
          <p:nvPr/>
        </p:nvSpPr>
        <p:spPr>
          <a:xfrm>
            <a:off x="0" y="314632"/>
            <a:ext cx="12192000" cy="1138773"/>
          </a:xfrm>
          <a:prstGeom prst="rect">
            <a:avLst/>
          </a:prstGeom>
          <a:noFill/>
        </p:spPr>
        <p:txBody>
          <a:bodyPr wrap="square" rtlCol="0">
            <a:spAutoFit/>
          </a:bodyPr>
          <a:lstStyle/>
          <a:p>
            <a:pPr algn="ctr"/>
            <a:r>
              <a:rPr lang="en-US" sz="4800" b="1" dirty="0"/>
              <a:t>Airfare Trends and Ticket Pricing</a:t>
            </a:r>
          </a:p>
          <a:p>
            <a:pPr algn="r"/>
            <a:r>
              <a:rPr lang="en-IN" sz="2000" b="1" dirty="0"/>
              <a:t>- Predictive Modelling and Analysis</a:t>
            </a:r>
          </a:p>
        </p:txBody>
      </p:sp>
      <p:sp>
        <p:nvSpPr>
          <p:cNvPr id="7" name="TextBox 6">
            <a:extLst>
              <a:ext uri="{FF2B5EF4-FFF2-40B4-BE49-F238E27FC236}">
                <a16:creationId xmlns:a16="http://schemas.microsoft.com/office/drawing/2014/main" id="{6ECA3A7F-D41B-0CD8-E413-1F5669E537F2}"/>
              </a:ext>
            </a:extLst>
          </p:cNvPr>
          <p:cNvSpPr txBox="1"/>
          <p:nvPr/>
        </p:nvSpPr>
        <p:spPr>
          <a:xfrm>
            <a:off x="8544232" y="6056670"/>
            <a:ext cx="4109884" cy="646331"/>
          </a:xfrm>
          <a:prstGeom prst="rect">
            <a:avLst/>
          </a:prstGeom>
          <a:noFill/>
        </p:spPr>
        <p:txBody>
          <a:bodyPr wrap="square" rtlCol="0">
            <a:spAutoFit/>
          </a:bodyPr>
          <a:lstStyle/>
          <a:p>
            <a:pPr marL="285750" indent="-285750">
              <a:buFontTx/>
              <a:buChar char="-"/>
            </a:pPr>
            <a:r>
              <a:rPr lang="en-US" b="1" dirty="0"/>
              <a:t>Janardhan Reddy Illuru</a:t>
            </a:r>
            <a:endParaRPr lang="en-IN" b="1" dirty="0"/>
          </a:p>
          <a:p>
            <a:pPr marL="285750" indent="-285750">
              <a:buFontTx/>
              <a:buChar char="-"/>
            </a:pPr>
            <a:r>
              <a:rPr lang="en-IN" b="1" dirty="0"/>
              <a:t>Advanced Data Science and AI</a:t>
            </a:r>
            <a:endParaRPr lang="en-US" b="1" dirty="0"/>
          </a:p>
        </p:txBody>
      </p:sp>
    </p:spTree>
    <p:extLst>
      <p:ext uri="{BB962C8B-B14F-4D97-AF65-F5344CB8AC3E}">
        <p14:creationId xmlns:p14="http://schemas.microsoft.com/office/powerpoint/2010/main" val="332986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C7D5D33-EB27-4B41-7378-F39065838185}"/>
              </a:ext>
            </a:extLst>
          </p:cNvPr>
          <p:cNvGrpSpPr/>
          <p:nvPr/>
        </p:nvGrpSpPr>
        <p:grpSpPr>
          <a:xfrm>
            <a:off x="29496" y="-2457"/>
            <a:ext cx="4817807" cy="801330"/>
            <a:chOff x="29496" y="-2457"/>
            <a:chExt cx="4817807" cy="801330"/>
          </a:xfrm>
        </p:grpSpPr>
        <p:sp>
          <p:nvSpPr>
            <p:cNvPr id="3" name="Arrow: Pentagon 2">
              <a:extLst>
                <a:ext uri="{FF2B5EF4-FFF2-40B4-BE49-F238E27FC236}">
                  <a16:creationId xmlns:a16="http://schemas.microsoft.com/office/drawing/2014/main" id="{E91734D6-BDB7-548B-3510-21D3A39F8B98}"/>
                </a:ext>
              </a:extLst>
            </p:cNvPr>
            <p:cNvSpPr/>
            <p:nvPr/>
          </p:nvSpPr>
          <p:spPr>
            <a:xfrm>
              <a:off x="29496" y="29496"/>
              <a:ext cx="4817807" cy="698091"/>
            </a:xfrm>
            <a:prstGeom prst="homePlate">
              <a:avLst/>
            </a:prstGeom>
            <a:solidFill>
              <a:schemeClr val="tx1"/>
            </a:solid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b="1" dirty="0"/>
                <a:t>       6. CONCLUSION</a:t>
              </a:r>
              <a:endParaRPr lang="en-IN" sz="3200" b="1" dirty="0"/>
            </a:p>
          </p:txBody>
        </p:sp>
        <p:pic>
          <p:nvPicPr>
            <p:cNvPr id="4" name="Graphic 3" descr="Airplane with solid fill">
              <a:extLst>
                <a:ext uri="{FF2B5EF4-FFF2-40B4-BE49-F238E27FC236}">
                  <a16:creationId xmlns:a16="http://schemas.microsoft.com/office/drawing/2014/main" id="{8758BF47-E5C5-5338-2765-E0BC7DCB9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49149" y="-2457"/>
              <a:ext cx="801330" cy="801330"/>
            </a:xfrm>
            <a:prstGeom prst="rect">
              <a:avLst/>
            </a:prstGeom>
          </p:spPr>
        </p:pic>
      </p:grpSp>
      <p:sp>
        <p:nvSpPr>
          <p:cNvPr id="10" name="TextBox 9">
            <a:extLst>
              <a:ext uri="{FF2B5EF4-FFF2-40B4-BE49-F238E27FC236}">
                <a16:creationId xmlns:a16="http://schemas.microsoft.com/office/drawing/2014/main" id="{62706179-EF89-BBEC-7F29-C67CF580004A}"/>
              </a:ext>
            </a:extLst>
          </p:cNvPr>
          <p:cNvSpPr txBox="1"/>
          <p:nvPr/>
        </p:nvSpPr>
        <p:spPr>
          <a:xfrm>
            <a:off x="7649498" y="2576062"/>
            <a:ext cx="4444180" cy="1477328"/>
          </a:xfrm>
          <a:prstGeom prst="rect">
            <a:avLst/>
          </a:prstGeom>
          <a:noFill/>
        </p:spPr>
        <p:txBody>
          <a:bodyPr wrap="square" rtlCol="0">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Tuned </a:t>
            </a:r>
            <a:r>
              <a:rPr lang="en-US" b="1" dirty="0" err="1">
                <a:latin typeface="Calibri" panose="020F0502020204030204" pitchFamily="34" charset="0"/>
                <a:ea typeface="Calibri" panose="020F0502020204030204" pitchFamily="34" charset="0"/>
                <a:cs typeface="Calibri" panose="020F0502020204030204" pitchFamily="34" charset="0"/>
              </a:rPr>
              <a:t>GradientBoostingRegressor</a:t>
            </a:r>
            <a:r>
              <a:rPr lang="en-US" dirty="0">
                <a:latin typeface="Calibri" panose="020F0502020204030204" pitchFamily="34" charset="0"/>
                <a:ea typeface="Calibri" panose="020F0502020204030204" pitchFamily="34" charset="0"/>
                <a:cs typeface="Calibri" panose="020F0502020204030204" pitchFamily="34" charset="0"/>
              </a:rPr>
              <a:t> is also highly recommended.</a:t>
            </a:r>
          </a:p>
          <a:p>
            <a:pPr algn="just"/>
            <a:r>
              <a:rPr lang="en-IN"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These models demonstrate both strong prediction accuracy and good generalization, making them ideal choices for your problem. </a:t>
            </a:r>
          </a:p>
        </p:txBody>
      </p:sp>
      <p:pic>
        <p:nvPicPr>
          <p:cNvPr id="7" name="Picture 6">
            <a:extLst>
              <a:ext uri="{FF2B5EF4-FFF2-40B4-BE49-F238E27FC236}">
                <a16:creationId xmlns:a16="http://schemas.microsoft.com/office/drawing/2014/main" id="{5FFDA9B3-A00C-A8E9-07DF-746767434136}"/>
              </a:ext>
            </a:extLst>
          </p:cNvPr>
          <p:cNvPicPr>
            <a:picLocks noChangeAspect="1"/>
          </p:cNvPicPr>
          <p:nvPr/>
        </p:nvPicPr>
        <p:blipFill rotWithShape="1">
          <a:blip r:embed="rId4">
            <a:extLst>
              <a:ext uri="{28A0092B-C50C-407E-A947-70E740481C1C}">
                <a14:useLocalDpi xmlns:a14="http://schemas.microsoft.com/office/drawing/2010/main" val="0"/>
              </a:ext>
            </a:extLst>
          </a:blip>
          <a:srcRect l="1608" r="-78"/>
          <a:stretch/>
        </p:blipFill>
        <p:spPr>
          <a:xfrm>
            <a:off x="221060" y="904352"/>
            <a:ext cx="7184575" cy="5736473"/>
          </a:xfrm>
          <a:prstGeom prst="round2DiagRect">
            <a:avLst>
              <a:gd name="adj1" fmla="val 16667"/>
              <a:gd name="adj2" fmla="val 4276"/>
            </a:avLst>
          </a:prstGeom>
          <a:ln w="88900" cap="sq">
            <a:solidFill>
              <a:srgbClr val="FFFFFF"/>
            </a:solidFill>
            <a:miter lim="800000"/>
          </a:ln>
          <a:effectLst>
            <a:outerShdw blurRad="254000" algn="tl" rotWithShape="0">
              <a:srgbClr val="000000">
                <a:alpha val="43000"/>
              </a:srgbClr>
            </a:outerShdw>
          </a:effectLst>
        </p:spPr>
      </p:pic>
      <p:sp>
        <p:nvSpPr>
          <p:cNvPr id="11" name="Rectangle: Diagonal Corners Rounded 10">
            <a:extLst>
              <a:ext uri="{FF2B5EF4-FFF2-40B4-BE49-F238E27FC236}">
                <a16:creationId xmlns:a16="http://schemas.microsoft.com/office/drawing/2014/main" id="{A24AE95A-A421-56FC-82DD-0D043DA22989}"/>
              </a:ext>
            </a:extLst>
          </p:cNvPr>
          <p:cNvSpPr/>
          <p:nvPr/>
        </p:nvSpPr>
        <p:spPr>
          <a:xfrm>
            <a:off x="176981" y="835742"/>
            <a:ext cx="7325032" cy="5938684"/>
          </a:xfrm>
          <a:prstGeom prst="round2DiagRect">
            <a:avLst>
              <a:gd name="adj1" fmla="val 16667"/>
              <a:gd name="adj2" fmla="val 6126"/>
            </a:avLst>
          </a:prstGeom>
          <a:noFill/>
          <a:ln w="3810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2996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106601D-FA44-A14F-0C35-3C199558D5F8}"/>
              </a:ext>
            </a:extLst>
          </p:cNvPr>
          <p:cNvPicPr>
            <a:picLocks noChangeAspect="1"/>
          </p:cNvPicPr>
          <p:nvPr/>
        </p:nvPicPr>
        <p:blipFill rotWithShape="1">
          <a:blip r:embed="rId2">
            <a:extLst>
              <a:ext uri="{28A0092B-C50C-407E-A947-70E740481C1C}">
                <a14:useLocalDpi xmlns:a14="http://schemas.microsoft.com/office/drawing/2010/main" val="0"/>
              </a:ext>
            </a:extLst>
          </a:blip>
          <a:srcRect b="8190"/>
          <a:stretch/>
        </p:blipFill>
        <p:spPr>
          <a:xfrm>
            <a:off x="0" y="0"/>
            <a:ext cx="12192000" cy="6858000"/>
          </a:xfrm>
          <a:prstGeom prst="rect">
            <a:avLst/>
          </a:prstGeom>
        </p:spPr>
      </p:pic>
    </p:spTree>
    <p:extLst>
      <p:ext uri="{BB962C8B-B14F-4D97-AF65-F5344CB8AC3E}">
        <p14:creationId xmlns:p14="http://schemas.microsoft.com/office/powerpoint/2010/main" val="348450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BEA8D-C57E-CA93-FDB5-91B7EEEDB1C5}"/>
              </a:ext>
            </a:extLst>
          </p:cNvPr>
          <p:cNvPicPr>
            <a:picLocks noChangeAspect="1"/>
          </p:cNvPicPr>
          <p:nvPr/>
        </p:nvPicPr>
        <p:blipFill rotWithShape="1">
          <a:blip r:embed="rId2">
            <a:extLst>
              <a:ext uri="{28A0092B-C50C-407E-A947-70E740481C1C}">
                <a14:useLocalDpi xmlns:a14="http://schemas.microsoft.com/office/drawing/2010/main" val="0"/>
              </a:ext>
            </a:extLst>
          </a:blip>
          <a:srcRect b="7113"/>
          <a:stretch/>
        </p:blipFill>
        <p:spPr>
          <a:xfrm>
            <a:off x="0" y="0"/>
            <a:ext cx="12219378" cy="6857999"/>
          </a:xfrm>
          <a:prstGeom prst="rect">
            <a:avLst/>
          </a:prstGeom>
        </p:spPr>
      </p:pic>
      <p:sp>
        <p:nvSpPr>
          <p:cNvPr id="4" name="TextBox 3">
            <a:extLst>
              <a:ext uri="{FF2B5EF4-FFF2-40B4-BE49-F238E27FC236}">
                <a16:creationId xmlns:a16="http://schemas.microsoft.com/office/drawing/2014/main" id="{B15A6A0A-9EA1-712E-E3BB-3EBEE517A0F3}"/>
              </a:ext>
            </a:extLst>
          </p:cNvPr>
          <p:cNvSpPr txBox="1"/>
          <p:nvPr/>
        </p:nvSpPr>
        <p:spPr>
          <a:xfrm>
            <a:off x="5712542" y="176981"/>
            <a:ext cx="845574" cy="5324535"/>
          </a:xfrm>
          <a:prstGeom prst="rect">
            <a:avLst/>
          </a:prstGeom>
          <a:noFill/>
        </p:spPr>
        <p:txBody>
          <a:bodyPr wrap="square" rtlCol="0">
            <a:spAutoFit/>
          </a:bodyPr>
          <a:lstStyle/>
          <a:p>
            <a:pPr algn="ctr"/>
            <a:r>
              <a:rPr lang="en-US" sz="2000" b="1" dirty="0"/>
              <a:t>T</a:t>
            </a:r>
          </a:p>
          <a:p>
            <a:pPr algn="ctr"/>
            <a:r>
              <a:rPr lang="en-US" sz="2000" b="1" dirty="0"/>
              <a:t>A</a:t>
            </a:r>
          </a:p>
          <a:p>
            <a:pPr algn="ctr"/>
            <a:r>
              <a:rPr lang="en-US" sz="2000" b="1" dirty="0"/>
              <a:t>B</a:t>
            </a:r>
          </a:p>
          <a:p>
            <a:pPr algn="ctr"/>
            <a:r>
              <a:rPr lang="en-US" sz="2000" b="1" dirty="0"/>
              <a:t>L</a:t>
            </a:r>
          </a:p>
          <a:p>
            <a:pPr algn="ctr"/>
            <a:r>
              <a:rPr lang="en-US" sz="2000" b="1" dirty="0"/>
              <a:t>E</a:t>
            </a:r>
          </a:p>
          <a:p>
            <a:pPr algn="ctr"/>
            <a:endParaRPr lang="en-US" sz="2000" b="1" dirty="0"/>
          </a:p>
          <a:p>
            <a:pPr algn="ctr"/>
            <a:r>
              <a:rPr lang="en-US" sz="2000" b="1" dirty="0"/>
              <a:t>O</a:t>
            </a:r>
          </a:p>
          <a:p>
            <a:pPr algn="ctr"/>
            <a:r>
              <a:rPr lang="en-US" sz="2000" b="1" dirty="0"/>
              <a:t>F</a:t>
            </a:r>
          </a:p>
          <a:p>
            <a:pPr algn="ctr"/>
            <a:endParaRPr lang="en-US" sz="2000" b="1" dirty="0"/>
          </a:p>
          <a:p>
            <a:pPr algn="ctr"/>
            <a:r>
              <a:rPr lang="en-US" sz="2000" b="1" dirty="0"/>
              <a:t>C</a:t>
            </a:r>
          </a:p>
          <a:p>
            <a:pPr algn="ctr"/>
            <a:r>
              <a:rPr lang="en-US" sz="2000" b="1" dirty="0"/>
              <a:t>O</a:t>
            </a:r>
          </a:p>
          <a:p>
            <a:pPr algn="ctr"/>
            <a:r>
              <a:rPr lang="en-US" sz="2000" b="1" dirty="0"/>
              <a:t>N</a:t>
            </a:r>
          </a:p>
          <a:p>
            <a:pPr algn="ctr"/>
            <a:r>
              <a:rPr lang="en-US" sz="2000" b="1" dirty="0"/>
              <a:t>T</a:t>
            </a:r>
          </a:p>
          <a:p>
            <a:pPr algn="ctr"/>
            <a:r>
              <a:rPr lang="en-US" sz="2000" b="1" dirty="0"/>
              <a:t>E</a:t>
            </a:r>
          </a:p>
          <a:p>
            <a:pPr algn="ctr"/>
            <a:r>
              <a:rPr lang="en-US" sz="2000" b="1" dirty="0"/>
              <a:t>N</a:t>
            </a:r>
          </a:p>
          <a:p>
            <a:pPr algn="ctr"/>
            <a:r>
              <a:rPr lang="en-US" sz="2000" b="1" dirty="0"/>
              <a:t>T</a:t>
            </a:r>
          </a:p>
          <a:p>
            <a:pPr algn="ctr"/>
            <a:r>
              <a:rPr lang="en-US" sz="2000" b="1" dirty="0"/>
              <a:t>S</a:t>
            </a:r>
            <a:endParaRPr lang="en-IN" sz="2000" b="1" dirty="0"/>
          </a:p>
        </p:txBody>
      </p:sp>
      <p:sp>
        <p:nvSpPr>
          <p:cNvPr id="7" name="Oval 6">
            <a:extLst>
              <a:ext uri="{FF2B5EF4-FFF2-40B4-BE49-F238E27FC236}">
                <a16:creationId xmlns:a16="http://schemas.microsoft.com/office/drawing/2014/main" id="{2BF5DA87-45E2-0154-5CDC-4CAF01F15F84}"/>
              </a:ext>
            </a:extLst>
          </p:cNvPr>
          <p:cNvSpPr/>
          <p:nvPr/>
        </p:nvSpPr>
        <p:spPr>
          <a:xfrm>
            <a:off x="1911553" y="4237704"/>
            <a:ext cx="501446" cy="462114"/>
          </a:xfrm>
          <a:prstGeom prst="ellipse">
            <a:avLst/>
          </a:prstGeom>
          <a:no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endParaRPr lang="en-IN" b="1" dirty="0">
              <a:solidFill>
                <a:schemeClr val="tx1"/>
              </a:solidFill>
            </a:endParaRPr>
          </a:p>
        </p:txBody>
      </p:sp>
      <p:sp>
        <p:nvSpPr>
          <p:cNvPr id="8" name="Oval 7">
            <a:extLst>
              <a:ext uri="{FF2B5EF4-FFF2-40B4-BE49-F238E27FC236}">
                <a16:creationId xmlns:a16="http://schemas.microsoft.com/office/drawing/2014/main" id="{897B0848-09BA-DE13-2E79-ED1AA93D1A48}"/>
              </a:ext>
            </a:extLst>
          </p:cNvPr>
          <p:cNvSpPr/>
          <p:nvPr/>
        </p:nvSpPr>
        <p:spPr>
          <a:xfrm>
            <a:off x="3059631" y="3168505"/>
            <a:ext cx="792000" cy="792000"/>
          </a:xfrm>
          <a:prstGeom prst="ellipse">
            <a:avLst/>
          </a:prstGeom>
          <a:no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a:t>
            </a:r>
            <a:endParaRPr lang="en-IN" sz="2800" b="1" dirty="0">
              <a:solidFill>
                <a:schemeClr val="tx1"/>
              </a:solidFill>
            </a:endParaRPr>
          </a:p>
        </p:txBody>
      </p:sp>
      <p:sp>
        <p:nvSpPr>
          <p:cNvPr id="9" name="Oval 8">
            <a:extLst>
              <a:ext uri="{FF2B5EF4-FFF2-40B4-BE49-F238E27FC236}">
                <a16:creationId xmlns:a16="http://schemas.microsoft.com/office/drawing/2014/main" id="{B8CD47E9-2D1C-0E41-609C-1C76C2747ADD}"/>
              </a:ext>
            </a:extLst>
          </p:cNvPr>
          <p:cNvSpPr/>
          <p:nvPr/>
        </p:nvSpPr>
        <p:spPr>
          <a:xfrm>
            <a:off x="4301982" y="2019287"/>
            <a:ext cx="1080000" cy="1080000"/>
          </a:xfrm>
          <a:prstGeom prst="ellipse">
            <a:avLst/>
          </a:prstGeom>
          <a:no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3</a:t>
            </a:r>
            <a:endParaRPr lang="en-IN" sz="4800" b="1" dirty="0">
              <a:solidFill>
                <a:schemeClr val="tx1"/>
              </a:solidFill>
            </a:endParaRPr>
          </a:p>
        </p:txBody>
      </p:sp>
      <p:sp>
        <p:nvSpPr>
          <p:cNvPr id="14" name="Oval 13">
            <a:extLst>
              <a:ext uri="{FF2B5EF4-FFF2-40B4-BE49-F238E27FC236}">
                <a16:creationId xmlns:a16="http://schemas.microsoft.com/office/drawing/2014/main" id="{E39C323E-B3E5-A99B-ADDB-64883CAC5090}"/>
              </a:ext>
            </a:extLst>
          </p:cNvPr>
          <p:cNvSpPr/>
          <p:nvPr/>
        </p:nvSpPr>
        <p:spPr>
          <a:xfrm>
            <a:off x="9840217" y="4249279"/>
            <a:ext cx="501446" cy="462114"/>
          </a:xfrm>
          <a:prstGeom prst="ellipse">
            <a:avLst/>
          </a:prstGeom>
          <a:no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a:t>
            </a:r>
            <a:endParaRPr lang="en-IN" b="1" dirty="0">
              <a:solidFill>
                <a:schemeClr val="tx1"/>
              </a:solidFill>
            </a:endParaRPr>
          </a:p>
        </p:txBody>
      </p:sp>
      <p:sp>
        <p:nvSpPr>
          <p:cNvPr id="15" name="Oval 14">
            <a:extLst>
              <a:ext uri="{FF2B5EF4-FFF2-40B4-BE49-F238E27FC236}">
                <a16:creationId xmlns:a16="http://schemas.microsoft.com/office/drawing/2014/main" id="{EE4688BB-EE62-8010-E3F6-D14E5F35B7CA}"/>
              </a:ext>
            </a:extLst>
          </p:cNvPr>
          <p:cNvSpPr/>
          <p:nvPr/>
        </p:nvSpPr>
        <p:spPr>
          <a:xfrm>
            <a:off x="8418712" y="3180080"/>
            <a:ext cx="792000" cy="792000"/>
          </a:xfrm>
          <a:prstGeom prst="ellipse">
            <a:avLst/>
          </a:prstGeom>
          <a:no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5</a:t>
            </a:r>
            <a:endParaRPr lang="en-IN" sz="2800" b="1" dirty="0">
              <a:solidFill>
                <a:schemeClr val="tx1"/>
              </a:solidFill>
            </a:endParaRPr>
          </a:p>
        </p:txBody>
      </p:sp>
      <p:sp>
        <p:nvSpPr>
          <p:cNvPr id="16" name="Oval 15">
            <a:extLst>
              <a:ext uri="{FF2B5EF4-FFF2-40B4-BE49-F238E27FC236}">
                <a16:creationId xmlns:a16="http://schemas.microsoft.com/office/drawing/2014/main" id="{3D3D7781-54A1-43C0-81D0-D465260195BB}"/>
              </a:ext>
            </a:extLst>
          </p:cNvPr>
          <p:cNvSpPr/>
          <p:nvPr/>
        </p:nvSpPr>
        <p:spPr>
          <a:xfrm>
            <a:off x="6825263" y="2030862"/>
            <a:ext cx="1080000" cy="1080000"/>
          </a:xfrm>
          <a:prstGeom prst="ellipse">
            <a:avLst/>
          </a:prstGeom>
          <a:no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4</a:t>
            </a:r>
            <a:endParaRPr lang="en-IN" sz="4800" b="1" dirty="0">
              <a:solidFill>
                <a:schemeClr val="tx1"/>
              </a:solidFill>
            </a:endParaRPr>
          </a:p>
        </p:txBody>
      </p:sp>
      <p:sp>
        <p:nvSpPr>
          <p:cNvPr id="17" name="TextBox 16">
            <a:extLst>
              <a:ext uri="{FF2B5EF4-FFF2-40B4-BE49-F238E27FC236}">
                <a16:creationId xmlns:a16="http://schemas.microsoft.com/office/drawing/2014/main" id="{F5FD3C67-8FFB-5C51-1C8F-0971C5F48EA1}"/>
              </a:ext>
            </a:extLst>
          </p:cNvPr>
          <p:cNvSpPr txBox="1"/>
          <p:nvPr/>
        </p:nvSpPr>
        <p:spPr>
          <a:xfrm>
            <a:off x="2685328" y="6088282"/>
            <a:ext cx="1365812" cy="369332"/>
          </a:xfrm>
          <a:prstGeom prst="rect">
            <a:avLst/>
          </a:prstGeom>
          <a:noFill/>
          <a:ln>
            <a:solidFill>
              <a:schemeClr val="tx1"/>
            </a:solidFill>
          </a:ln>
          <a:effectLst>
            <a:glow rad="63500">
              <a:schemeClr val="tx1">
                <a:alpha val="40000"/>
              </a:schemeClr>
            </a:glow>
          </a:effectLst>
        </p:spPr>
        <p:txBody>
          <a:bodyPr wrap="square" rtlCol="0">
            <a:spAutoFit/>
          </a:bodyPr>
          <a:lstStyle>
            <a:defPPr>
              <a:defRPr lang="en-US"/>
            </a:defPPr>
            <a:lvl1pPr algn="ctr"/>
          </a:lstStyle>
          <a:p>
            <a:r>
              <a:rPr lang="en-US" dirty="0"/>
              <a:t>Introduction</a:t>
            </a:r>
            <a:endParaRPr lang="en-IN" dirty="0"/>
          </a:p>
        </p:txBody>
      </p:sp>
      <p:sp>
        <p:nvSpPr>
          <p:cNvPr id="18" name="TextBox 17">
            <a:extLst>
              <a:ext uri="{FF2B5EF4-FFF2-40B4-BE49-F238E27FC236}">
                <a16:creationId xmlns:a16="http://schemas.microsoft.com/office/drawing/2014/main" id="{FF2B4C4B-DC2B-C072-4C7E-197F702D9F55}"/>
              </a:ext>
            </a:extLst>
          </p:cNvPr>
          <p:cNvSpPr txBox="1"/>
          <p:nvPr/>
        </p:nvSpPr>
        <p:spPr>
          <a:xfrm>
            <a:off x="4357932" y="4683143"/>
            <a:ext cx="1446835" cy="646331"/>
          </a:xfrm>
          <a:prstGeom prst="rect">
            <a:avLst/>
          </a:prstGeom>
          <a:noFill/>
          <a:ln>
            <a:solidFill>
              <a:schemeClr val="tx1"/>
            </a:solidFill>
          </a:ln>
          <a:effectLst>
            <a:glow rad="63500">
              <a:schemeClr val="tx1">
                <a:alpha val="40000"/>
              </a:schemeClr>
            </a:glow>
          </a:effectLst>
        </p:spPr>
        <p:txBody>
          <a:bodyPr wrap="square" rtlCol="0">
            <a:spAutoFit/>
          </a:bodyPr>
          <a:lstStyle>
            <a:defPPr>
              <a:defRPr lang="en-US"/>
            </a:defPPr>
            <a:lvl1pPr algn="ctr">
              <a:defRPr/>
            </a:lvl1pPr>
          </a:lstStyle>
          <a:p>
            <a:r>
              <a:rPr lang="en-US" dirty="0"/>
              <a:t>Exploratory Data Analysis</a:t>
            </a:r>
            <a:endParaRPr lang="en-IN" dirty="0"/>
          </a:p>
        </p:txBody>
      </p:sp>
      <p:sp>
        <p:nvSpPr>
          <p:cNvPr id="19" name="TextBox 18">
            <a:extLst>
              <a:ext uri="{FF2B5EF4-FFF2-40B4-BE49-F238E27FC236}">
                <a16:creationId xmlns:a16="http://schemas.microsoft.com/office/drawing/2014/main" id="{952E8960-82CD-7AD1-8D61-4160B1F4D31A}"/>
              </a:ext>
            </a:extLst>
          </p:cNvPr>
          <p:cNvSpPr txBox="1"/>
          <p:nvPr/>
        </p:nvSpPr>
        <p:spPr>
          <a:xfrm>
            <a:off x="3752127" y="5495299"/>
            <a:ext cx="1446835" cy="369332"/>
          </a:xfrm>
          <a:prstGeom prst="rect">
            <a:avLst/>
          </a:prstGeom>
          <a:noFill/>
          <a:ln>
            <a:solidFill>
              <a:schemeClr val="tx1"/>
            </a:solidFill>
          </a:ln>
          <a:effectLst>
            <a:glow rad="63500">
              <a:schemeClr val="tx1">
                <a:alpha val="40000"/>
              </a:schemeClr>
            </a:glow>
          </a:effectLst>
        </p:spPr>
        <p:txBody>
          <a:bodyPr wrap="square" rtlCol="0">
            <a:spAutoFit/>
          </a:bodyPr>
          <a:lstStyle>
            <a:defPPr>
              <a:defRPr lang="en-US"/>
            </a:defPPr>
            <a:lvl1pPr algn="ctr"/>
          </a:lstStyle>
          <a:p>
            <a:r>
              <a:rPr lang="en-US" dirty="0"/>
              <a:t>Data details</a:t>
            </a:r>
            <a:endParaRPr lang="en-IN" dirty="0"/>
          </a:p>
        </p:txBody>
      </p:sp>
      <p:sp>
        <p:nvSpPr>
          <p:cNvPr id="20" name="TextBox 19">
            <a:extLst>
              <a:ext uri="{FF2B5EF4-FFF2-40B4-BE49-F238E27FC236}">
                <a16:creationId xmlns:a16="http://schemas.microsoft.com/office/drawing/2014/main" id="{F73F7020-C977-9591-6522-A6438B7B9723}"/>
              </a:ext>
            </a:extLst>
          </p:cNvPr>
          <p:cNvSpPr txBox="1"/>
          <p:nvPr/>
        </p:nvSpPr>
        <p:spPr>
          <a:xfrm>
            <a:off x="7766616" y="6088282"/>
            <a:ext cx="1365812" cy="369332"/>
          </a:xfrm>
          <a:prstGeom prst="rect">
            <a:avLst/>
          </a:prstGeom>
          <a:noFill/>
          <a:ln>
            <a:solidFill>
              <a:schemeClr val="tx1"/>
            </a:solidFill>
          </a:ln>
          <a:effectLst>
            <a:glow rad="63500">
              <a:schemeClr val="tx1">
                <a:alpha val="40000"/>
              </a:schemeClr>
            </a:glow>
          </a:effectLst>
        </p:spPr>
        <p:txBody>
          <a:bodyPr wrap="square" rtlCol="0">
            <a:spAutoFit/>
          </a:bodyPr>
          <a:lstStyle>
            <a:defPPr>
              <a:defRPr lang="en-US"/>
            </a:defPPr>
            <a:lvl1pPr algn="ctr"/>
          </a:lstStyle>
          <a:p>
            <a:r>
              <a:rPr lang="en-US" dirty="0"/>
              <a:t>Conclusion</a:t>
            </a:r>
            <a:endParaRPr lang="en-IN" dirty="0"/>
          </a:p>
        </p:txBody>
      </p:sp>
      <p:sp>
        <p:nvSpPr>
          <p:cNvPr id="21" name="TextBox 20">
            <a:extLst>
              <a:ext uri="{FF2B5EF4-FFF2-40B4-BE49-F238E27FC236}">
                <a16:creationId xmlns:a16="http://schemas.microsoft.com/office/drawing/2014/main" id="{C033F3AE-DB68-590B-9C93-879711210836}"/>
              </a:ext>
            </a:extLst>
          </p:cNvPr>
          <p:cNvSpPr txBox="1"/>
          <p:nvPr/>
        </p:nvSpPr>
        <p:spPr>
          <a:xfrm>
            <a:off x="6504972" y="4722471"/>
            <a:ext cx="1446835" cy="646331"/>
          </a:xfrm>
          <a:prstGeom prst="rect">
            <a:avLst/>
          </a:prstGeom>
          <a:noFill/>
          <a:ln>
            <a:solidFill>
              <a:schemeClr val="tx1"/>
            </a:solidFill>
          </a:ln>
          <a:effectLst>
            <a:glow rad="63500">
              <a:schemeClr val="tx1">
                <a:alpha val="40000"/>
              </a:schemeClr>
            </a:glow>
          </a:effectLst>
        </p:spPr>
        <p:txBody>
          <a:bodyPr wrap="square" rtlCol="0">
            <a:spAutoFit/>
          </a:bodyPr>
          <a:lstStyle>
            <a:defPPr>
              <a:defRPr lang="en-US"/>
            </a:defPPr>
            <a:lvl1pPr algn="ctr"/>
          </a:lstStyle>
          <a:p>
            <a:r>
              <a:rPr lang="en-US"/>
              <a:t>Feature </a:t>
            </a:r>
            <a:r>
              <a:rPr lang="en-US" dirty="0"/>
              <a:t>Engineering</a:t>
            </a:r>
            <a:endParaRPr lang="en-IN" dirty="0"/>
          </a:p>
        </p:txBody>
      </p:sp>
      <p:sp>
        <p:nvSpPr>
          <p:cNvPr id="22" name="TextBox 21">
            <a:extLst>
              <a:ext uri="{FF2B5EF4-FFF2-40B4-BE49-F238E27FC236}">
                <a16:creationId xmlns:a16="http://schemas.microsoft.com/office/drawing/2014/main" id="{ACC7531F-A033-D6F6-993F-002E3799B4FA}"/>
              </a:ext>
            </a:extLst>
          </p:cNvPr>
          <p:cNvSpPr txBox="1"/>
          <p:nvPr/>
        </p:nvSpPr>
        <p:spPr>
          <a:xfrm>
            <a:off x="6794339" y="5534627"/>
            <a:ext cx="1564511" cy="369332"/>
          </a:xfrm>
          <a:prstGeom prst="rect">
            <a:avLst/>
          </a:prstGeom>
          <a:noFill/>
          <a:ln>
            <a:solidFill>
              <a:schemeClr val="tx1"/>
            </a:solidFill>
          </a:ln>
          <a:effectLst>
            <a:glow rad="63500">
              <a:schemeClr val="tx1">
                <a:alpha val="40000"/>
              </a:schemeClr>
            </a:glow>
          </a:effectLst>
        </p:spPr>
        <p:txBody>
          <a:bodyPr wrap="square" rtlCol="0">
            <a:spAutoFit/>
          </a:bodyPr>
          <a:lstStyle>
            <a:defPPr>
              <a:defRPr lang="en-US"/>
            </a:defPPr>
            <a:lvl1pPr algn="ctr"/>
          </a:lstStyle>
          <a:p>
            <a:r>
              <a:rPr lang="en-US" dirty="0"/>
              <a:t>Model training</a:t>
            </a:r>
            <a:endParaRPr lang="en-IN" dirty="0"/>
          </a:p>
        </p:txBody>
      </p:sp>
      <p:cxnSp>
        <p:nvCxnSpPr>
          <p:cNvPr id="24" name="Connector: Elbow 23">
            <a:extLst>
              <a:ext uri="{FF2B5EF4-FFF2-40B4-BE49-F238E27FC236}">
                <a16:creationId xmlns:a16="http://schemas.microsoft.com/office/drawing/2014/main" id="{19C450F6-DC97-C103-B3DA-641FF7E2854E}"/>
              </a:ext>
            </a:extLst>
          </p:cNvPr>
          <p:cNvCxnSpPr>
            <a:cxnSpLocks/>
            <a:stCxn id="7" idx="4"/>
            <a:endCxn id="17" idx="1"/>
          </p:cNvCxnSpPr>
          <p:nvPr/>
        </p:nvCxnSpPr>
        <p:spPr>
          <a:xfrm rot="16200000" flipH="1">
            <a:off x="1637237" y="5224857"/>
            <a:ext cx="1573130" cy="523052"/>
          </a:xfrm>
          <a:prstGeom prst="bentConnector2">
            <a:avLst/>
          </a:prstGeom>
          <a:ln w="19050">
            <a:solidFill>
              <a:schemeClr val="tx1"/>
            </a:solidFill>
            <a:tailEnd type="triangle"/>
          </a:ln>
          <a:effectLst>
            <a:glow rad="63500">
              <a:schemeClr val="tx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8E33B5E0-CBF5-7880-211D-C657FAE04120}"/>
              </a:ext>
            </a:extLst>
          </p:cNvPr>
          <p:cNvCxnSpPr>
            <a:cxnSpLocks/>
            <a:stCxn id="8" idx="4"/>
            <a:endCxn id="19" idx="1"/>
          </p:cNvCxnSpPr>
          <p:nvPr/>
        </p:nvCxnSpPr>
        <p:spPr>
          <a:xfrm rot="16200000" flipH="1">
            <a:off x="2744149" y="4671987"/>
            <a:ext cx="1719460" cy="296496"/>
          </a:xfrm>
          <a:prstGeom prst="bentConnector2">
            <a:avLst/>
          </a:prstGeom>
          <a:ln w="19050">
            <a:solidFill>
              <a:schemeClr val="tx1"/>
            </a:solidFill>
            <a:tailEnd type="triangle"/>
          </a:ln>
          <a:effectLst>
            <a:glow rad="63500">
              <a:schemeClr val="tx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B45FF79-21D7-2B99-61EB-5C9161A944C3}"/>
              </a:ext>
            </a:extLst>
          </p:cNvPr>
          <p:cNvCxnSpPr>
            <a:cxnSpLocks/>
            <a:stCxn id="9" idx="4"/>
            <a:endCxn id="18" idx="0"/>
          </p:cNvCxnSpPr>
          <p:nvPr/>
        </p:nvCxnSpPr>
        <p:spPr>
          <a:xfrm rot="16200000" flipH="1">
            <a:off x="4169738" y="3771531"/>
            <a:ext cx="1583856" cy="239368"/>
          </a:xfrm>
          <a:prstGeom prst="bentConnector3">
            <a:avLst/>
          </a:prstGeom>
          <a:ln w="19050">
            <a:solidFill>
              <a:schemeClr val="tx1"/>
            </a:solidFill>
            <a:tailEnd type="triangle"/>
          </a:ln>
          <a:effectLst>
            <a:glow rad="63500">
              <a:schemeClr val="tx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A380F683-7C3F-73D7-E794-92935D7AEEA4}"/>
              </a:ext>
            </a:extLst>
          </p:cNvPr>
          <p:cNvCxnSpPr>
            <a:cxnSpLocks/>
            <a:stCxn id="16" idx="4"/>
            <a:endCxn id="21" idx="0"/>
          </p:cNvCxnSpPr>
          <p:nvPr/>
        </p:nvCxnSpPr>
        <p:spPr>
          <a:xfrm rot="5400000">
            <a:off x="6491023" y="3848230"/>
            <a:ext cx="1611609" cy="136873"/>
          </a:xfrm>
          <a:prstGeom prst="bentConnector3">
            <a:avLst/>
          </a:prstGeom>
          <a:ln w="19050">
            <a:solidFill>
              <a:schemeClr val="tx1"/>
            </a:solidFill>
            <a:tailEnd type="triangle"/>
          </a:ln>
          <a:effectLst>
            <a:glow rad="63500">
              <a:schemeClr val="tx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C598C0F3-7CD7-6517-DEBE-0165575C0D6B}"/>
              </a:ext>
            </a:extLst>
          </p:cNvPr>
          <p:cNvCxnSpPr>
            <a:cxnSpLocks/>
            <a:stCxn id="15" idx="4"/>
            <a:endCxn id="22" idx="3"/>
          </p:cNvCxnSpPr>
          <p:nvPr/>
        </p:nvCxnSpPr>
        <p:spPr>
          <a:xfrm rot="5400000">
            <a:off x="7713175" y="4617755"/>
            <a:ext cx="1747213" cy="455862"/>
          </a:xfrm>
          <a:prstGeom prst="bentConnector2">
            <a:avLst/>
          </a:prstGeom>
          <a:ln w="19050">
            <a:solidFill>
              <a:schemeClr val="tx1"/>
            </a:solidFill>
            <a:tailEnd type="triangle"/>
          </a:ln>
          <a:effectLst>
            <a:glow rad="63500">
              <a:schemeClr val="tx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0EE753B5-D538-7AAC-63CB-BF6ABFD40982}"/>
              </a:ext>
            </a:extLst>
          </p:cNvPr>
          <p:cNvCxnSpPr>
            <a:cxnSpLocks/>
            <a:stCxn id="14" idx="4"/>
            <a:endCxn id="20" idx="3"/>
          </p:cNvCxnSpPr>
          <p:nvPr/>
        </p:nvCxnSpPr>
        <p:spPr>
          <a:xfrm rot="5400000">
            <a:off x="8830907" y="5012914"/>
            <a:ext cx="1561555" cy="958512"/>
          </a:xfrm>
          <a:prstGeom prst="bentConnector2">
            <a:avLst/>
          </a:prstGeom>
          <a:ln w="19050">
            <a:solidFill>
              <a:schemeClr val="tx1"/>
            </a:solidFill>
            <a:tailEnd type="triangle"/>
          </a:ln>
          <a:effectLst>
            <a:glow rad="63500">
              <a:schemeClr val="tx1">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6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randombar(horizontal)">
                                      <p:cBhvr>
                                        <p:cTn id="34" dur="500"/>
                                        <p:tgtEl>
                                          <p:spTgt spid="17"/>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randombar(horizontal)">
                                      <p:cBhvr>
                                        <p:cTn id="37" dur="500"/>
                                        <p:tgtEl>
                                          <p:spTgt spid="18"/>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randombar(horizontal)">
                                      <p:cBhvr>
                                        <p:cTn id="40" dur="500"/>
                                        <p:tgtEl>
                                          <p:spTgt spid="19"/>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randombar(horizontal)">
                                      <p:cBhvr>
                                        <p:cTn id="46" dur="500"/>
                                        <p:tgtEl>
                                          <p:spTgt spid="21"/>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randombar(horizontal)">
                                      <p:cBhvr>
                                        <p:cTn id="49" dur="500"/>
                                        <p:tgtEl>
                                          <p:spTgt spid="22"/>
                                        </p:tgtEl>
                                      </p:cBhvr>
                                    </p:animEffect>
                                  </p:childTnLst>
                                </p:cTn>
                              </p:par>
                              <p:par>
                                <p:cTn id="50" presetID="14" presetClass="entr" presetSubtype="1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randombar(horizontal)">
                                      <p:cBhvr>
                                        <p:cTn id="52" dur="500"/>
                                        <p:tgtEl>
                                          <p:spTgt spid="24"/>
                                        </p:tgtEl>
                                      </p:cBhvr>
                                    </p:animEffect>
                                  </p:childTnLst>
                                </p:cTn>
                              </p:par>
                              <p:par>
                                <p:cTn id="53" presetID="14" presetClass="entr" presetSubtype="1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randombar(horizontal)">
                                      <p:cBhvr>
                                        <p:cTn id="55" dur="500"/>
                                        <p:tgtEl>
                                          <p:spTgt spid="30"/>
                                        </p:tgtEl>
                                      </p:cBhvr>
                                    </p:animEffect>
                                  </p:childTnLst>
                                </p:cTn>
                              </p:par>
                              <p:par>
                                <p:cTn id="56" presetID="14" presetClass="entr" presetSubtype="1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randombar(horizontal)">
                                      <p:cBhvr>
                                        <p:cTn id="58" dur="500"/>
                                        <p:tgtEl>
                                          <p:spTgt spid="33"/>
                                        </p:tgtEl>
                                      </p:cBhvr>
                                    </p:animEffect>
                                  </p:childTnLst>
                                </p:cTn>
                              </p:par>
                              <p:par>
                                <p:cTn id="59" presetID="14" presetClass="entr" presetSubtype="1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randombar(horizontal)">
                                      <p:cBhvr>
                                        <p:cTn id="61" dur="500"/>
                                        <p:tgtEl>
                                          <p:spTgt spid="36"/>
                                        </p:tgtEl>
                                      </p:cBhvr>
                                    </p:animEffect>
                                  </p:childTnLst>
                                </p:cTn>
                              </p:par>
                              <p:par>
                                <p:cTn id="62" presetID="14" presetClass="entr" presetSubtype="10"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randombar(horizontal)">
                                      <p:cBhvr>
                                        <p:cTn id="64" dur="500"/>
                                        <p:tgtEl>
                                          <p:spTgt spid="39"/>
                                        </p:tgtEl>
                                      </p:cBhvr>
                                    </p:animEffect>
                                  </p:childTnLst>
                                </p:cTn>
                              </p:par>
                              <p:par>
                                <p:cTn id="65" presetID="14" presetClass="entr" presetSubtype="10" fill="hold"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randombar(horizontal)">
                                      <p:cBhvr>
                                        <p:cTn id="6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ADC0A39-1180-8766-4EEC-2574071C5B91}"/>
              </a:ext>
            </a:extLst>
          </p:cNvPr>
          <p:cNvGrpSpPr/>
          <p:nvPr/>
        </p:nvGrpSpPr>
        <p:grpSpPr>
          <a:xfrm>
            <a:off x="29496" y="-2457"/>
            <a:ext cx="4817807" cy="801330"/>
            <a:chOff x="29496" y="-2457"/>
            <a:chExt cx="4817807" cy="801330"/>
          </a:xfrm>
        </p:grpSpPr>
        <p:sp>
          <p:nvSpPr>
            <p:cNvPr id="5" name="Arrow: Pentagon 4">
              <a:extLst>
                <a:ext uri="{FF2B5EF4-FFF2-40B4-BE49-F238E27FC236}">
                  <a16:creationId xmlns:a16="http://schemas.microsoft.com/office/drawing/2014/main" id="{34BB9547-7A39-3F2D-15F9-23EBAB9F24C9}"/>
                </a:ext>
              </a:extLst>
            </p:cNvPr>
            <p:cNvSpPr/>
            <p:nvPr/>
          </p:nvSpPr>
          <p:spPr>
            <a:xfrm>
              <a:off x="29496" y="29496"/>
              <a:ext cx="4817807" cy="698091"/>
            </a:xfrm>
            <a:prstGeom prst="homePlate">
              <a:avLst/>
            </a:prstGeom>
            <a:solidFill>
              <a:schemeClr val="tx1"/>
            </a:solid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b="1" dirty="0"/>
                <a:t>       1. INTRODUCTION </a:t>
              </a:r>
              <a:endParaRPr lang="en-IN" sz="3200" b="1" dirty="0"/>
            </a:p>
          </p:txBody>
        </p:sp>
        <p:pic>
          <p:nvPicPr>
            <p:cNvPr id="3" name="Graphic 2" descr="Airplane with solid fill">
              <a:extLst>
                <a:ext uri="{FF2B5EF4-FFF2-40B4-BE49-F238E27FC236}">
                  <a16:creationId xmlns:a16="http://schemas.microsoft.com/office/drawing/2014/main" id="{94026782-BB36-2952-AA22-36C82FD410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49149" y="-2457"/>
              <a:ext cx="801330" cy="801330"/>
            </a:xfrm>
            <a:prstGeom prst="rect">
              <a:avLst/>
            </a:prstGeom>
          </p:spPr>
        </p:pic>
      </p:grpSp>
      <p:sp>
        <p:nvSpPr>
          <p:cNvPr id="8" name="TextBox 7">
            <a:extLst>
              <a:ext uri="{FF2B5EF4-FFF2-40B4-BE49-F238E27FC236}">
                <a16:creationId xmlns:a16="http://schemas.microsoft.com/office/drawing/2014/main" id="{CFDDB7CA-4B19-C5A2-2149-1D39C70C103D}"/>
              </a:ext>
            </a:extLst>
          </p:cNvPr>
          <p:cNvSpPr txBox="1"/>
          <p:nvPr/>
        </p:nvSpPr>
        <p:spPr>
          <a:xfrm>
            <a:off x="360000" y="1022555"/>
            <a:ext cx="11160000" cy="4832092"/>
          </a:xfrm>
          <a:prstGeom prst="rect">
            <a:avLst/>
          </a:prstGeom>
          <a:noFill/>
        </p:spPr>
        <p:txBody>
          <a:bodyPr wrap="square" rtlCol="0">
            <a:spAutoFit/>
          </a:bodyPr>
          <a:lstStyle/>
          <a:p>
            <a:pPr algn="just"/>
            <a:r>
              <a:rPr lang="en-IN" sz="2000" dirty="0"/>
              <a:t>✈</a:t>
            </a:r>
            <a:r>
              <a:rPr lang="en-IN" dirty="0"/>
              <a:t> </a:t>
            </a:r>
            <a:r>
              <a:rPr lang="en-US" dirty="0">
                <a:latin typeface="Calibri" panose="020F0502020204030204" pitchFamily="34" charset="0"/>
                <a:ea typeface="Calibri" panose="020F0502020204030204" pitchFamily="34" charset="0"/>
                <a:cs typeface="Calibri" panose="020F0502020204030204" pitchFamily="34" charset="0"/>
              </a:rPr>
              <a:t>The aviation industry in India is experiencing unprecedented growth, with an increasing number of airlines offering       extensive flight networks across the country. However, one of the most complex challenges in this sector is the dynamic nature of air ticket pricing. Ticket prices fluctuate widely due to various factors, including demand, timing, airline reputation, competition, and economic conditions. This volatility makes it difficult for both airlines and passengers to predict prices effectively.</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IN" sz="1800" dirty="0"/>
              <a:t>✈ </a:t>
            </a:r>
            <a:r>
              <a:rPr lang="en-US" dirty="0">
                <a:latin typeface="Calibri" panose="020F0502020204030204" pitchFamily="34" charset="0"/>
                <a:ea typeface="Calibri" panose="020F0502020204030204" pitchFamily="34" charset="0"/>
                <a:cs typeface="Calibri" panose="020F0502020204030204" pitchFamily="34" charset="0"/>
              </a:rPr>
              <a:t>For airlines, accurate price prediction is essential for maximizing revenue, optimizing flight occupancy, and maintaining competitive edge. For passengers, understanding price trends can lead to more informed purchasing decisions, ensuring affordability and value. To address this challenge, our project focuses on developing a machine learning model that accurately predicts air ticket prices for domestic flights within India.</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IN" sz="1800" dirty="0"/>
              <a:t>✈ </a:t>
            </a:r>
            <a:r>
              <a:rPr lang="en-US" dirty="0">
                <a:latin typeface="Calibri" panose="020F0502020204030204" pitchFamily="34" charset="0"/>
                <a:ea typeface="Calibri" panose="020F0502020204030204" pitchFamily="34" charset="0"/>
                <a:cs typeface="Calibri" panose="020F0502020204030204" pitchFamily="34" charset="0"/>
              </a:rPr>
              <a:t>By leveraging historical data from multiple airlines and flights, our model will identify and analyze the key factors influencing ticket prices. The insights derived from this model will empower stakeholders to make data-driven decisions, enhance pricing strategies, and ultimately contribute to a more efficient and customer-centric aviation market in India. This presentation will walk you through the process of building this model, from data collection to model evaluation, and highlight the potential impact on the industry.</a:t>
            </a:r>
          </a:p>
          <a:p>
            <a:pPr algn="just"/>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1057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CB250FA-738E-EAE2-64E1-C550172F6D63}"/>
              </a:ext>
            </a:extLst>
          </p:cNvPr>
          <p:cNvGrpSpPr/>
          <p:nvPr/>
        </p:nvGrpSpPr>
        <p:grpSpPr>
          <a:xfrm>
            <a:off x="29496" y="-2457"/>
            <a:ext cx="4817807" cy="801330"/>
            <a:chOff x="29496" y="-2457"/>
            <a:chExt cx="4817807" cy="801330"/>
          </a:xfrm>
        </p:grpSpPr>
        <p:sp>
          <p:nvSpPr>
            <p:cNvPr id="3" name="Arrow: Pentagon 2">
              <a:extLst>
                <a:ext uri="{FF2B5EF4-FFF2-40B4-BE49-F238E27FC236}">
                  <a16:creationId xmlns:a16="http://schemas.microsoft.com/office/drawing/2014/main" id="{61D90F6D-D286-DE6F-AC3F-4013CB32FF60}"/>
                </a:ext>
              </a:extLst>
            </p:cNvPr>
            <p:cNvSpPr/>
            <p:nvPr/>
          </p:nvSpPr>
          <p:spPr>
            <a:xfrm>
              <a:off x="29496" y="29496"/>
              <a:ext cx="4817807" cy="698091"/>
            </a:xfrm>
            <a:prstGeom prst="homePlate">
              <a:avLst/>
            </a:prstGeom>
            <a:solidFill>
              <a:schemeClr val="tx1"/>
            </a:solid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b="1" dirty="0"/>
                <a:t>       2. DATA DETAILS</a:t>
              </a:r>
              <a:endParaRPr lang="en-IN" sz="3200" b="1" dirty="0"/>
            </a:p>
          </p:txBody>
        </p:sp>
        <p:pic>
          <p:nvPicPr>
            <p:cNvPr id="4" name="Graphic 3" descr="Airplane with solid fill">
              <a:extLst>
                <a:ext uri="{FF2B5EF4-FFF2-40B4-BE49-F238E27FC236}">
                  <a16:creationId xmlns:a16="http://schemas.microsoft.com/office/drawing/2014/main" id="{ED24FD4A-1E56-1721-FBE8-F9C98EC4F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49149" y="-2457"/>
              <a:ext cx="801330" cy="801330"/>
            </a:xfrm>
            <a:prstGeom prst="rect">
              <a:avLst/>
            </a:prstGeom>
          </p:spPr>
        </p:pic>
      </p:grpSp>
      <p:sp>
        <p:nvSpPr>
          <p:cNvPr id="5" name="TextBox 4">
            <a:extLst>
              <a:ext uri="{FF2B5EF4-FFF2-40B4-BE49-F238E27FC236}">
                <a16:creationId xmlns:a16="http://schemas.microsoft.com/office/drawing/2014/main" id="{16E7379A-B6BF-80A1-A52C-4411AD1376C0}"/>
              </a:ext>
            </a:extLst>
          </p:cNvPr>
          <p:cNvSpPr txBox="1"/>
          <p:nvPr/>
        </p:nvSpPr>
        <p:spPr>
          <a:xfrm>
            <a:off x="360000" y="1022555"/>
            <a:ext cx="11160000" cy="4801314"/>
          </a:xfrm>
          <a:prstGeom prst="rect">
            <a:avLst/>
          </a:prstGeom>
          <a:noFill/>
        </p:spPr>
        <p:txBody>
          <a:bodyPr wrap="square" rtlCol="0">
            <a:spAutoFit/>
          </a:bodyPr>
          <a:lstStyle/>
          <a:p>
            <a:pPr algn="just"/>
            <a:r>
              <a:rPr lang="en-IN" sz="1800" dirty="0"/>
              <a:t>✈ </a:t>
            </a:r>
            <a:r>
              <a:rPr lang="en-US" dirty="0">
                <a:latin typeface="Calibri" panose="020F0502020204030204" pitchFamily="34" charset="0"/>
                <a:ea typeface="Calibri" panose="020F0502020204030204" pitchFamily="34" charset="0"/>
                <a:cs typeface="Calibri" panose="020F0502020204030204" pitchFamily="34" charset="0"/>
              </a:rPr>
              <a:t>The dataset consists of 10,683 rows and 11 columns, each representing a key aspect of flight details. </a:t>
            </a:r>
          </a:p>
          <a:p>
            <a:pPr algn="just"/>
            <a:r>
              <a:rPr lang="en-IN" sz="1800" dirty="0"/>
              <a:t>✈ </a:t>
            </a:r>
            <a:r>
              <a:rPr lang="en-US" b="1" dirty="0">
                <a:latin typeface="Calibri" panose="020F0502020204030204" pitchFamily="34" charset="0"/>
                <a:ea typeface="Calibri" panose="020F0502020204030204" pitchFamily="34" charset="0"/>
                <a:cs typeface="Calibri" panose="020F0502020204030204" pitchFamily="34" charset="0"/>
              </a:rPr>
              <a:t>Airline:</a:t>
            </a:r>
            <a:r>
              <a:rPr lang="en-US" dirty="0">
                <a:latin typeface="Calibri" panose="020F0502020204030204" pitchFamily="34" charset="0"/>
                <a:ea typeface="Calibri" panose="020F0502020204030204" pitchFamily="34" charset="0"/>
                <a:cs typeface="Calibri" panose="020F0502020204030204" pitchFamily="34" charset="0"/>
              </a:rPr>
              <a:t> Different airlines have different pricing strategies, so this feature will help in understanding the impact of the airline on ticket prices.</a:t>
            </a:r>
          </a:p>
          <a:p>
            <a:pPr algn="just"/>
            <a:r>
              <a:rPr lang="en-IN" sz="1800" dirty="0"/>
              <a:t>✈ </a:t>
            </a:r>
            <a:r>
              <a:rPr lang="en-US" b="1" dirty="0" err="1">
                <a:latin typeface="Calibri" panose="020F0502020204030204" pitchFamily="34" charset="0"/>
                <a:ea typeface="Calibri" panose="020F0502020204030204" pitchFamily="34" charset="0"/>
                <a:cs typeface="Calibri" panose="020F0502020204030204" pitchFamily="34" charset="0"/>
              </a:rPr>
              <a:t>Date_of_Journey</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Ticket prices vary depending on the date of travel, influenced by factors like holidays, weekends, and seasonal trends.</a:t>
            </a:r>
          </a:p>
          <a:p>
            <a:pPr algn="just"/>
            <a:r>
              <a:rPr lang="en-IN" sz="1800" dirty="0"/>
              <a:t>✈ </a:t>
            </a:r>
            <a:r>
              <a:rPr lang="en-US" b="1" dirty="0">
                <a:latin typeface="Calibri" panose="020F0502020204030204" pitchFamily="34" charset="0"/>
                <a:ea typeface="Calibri" panose="020F0502020204030204" pitchFamily="34" charset="0"/>
                <a:cs typeface="Calibri" panose="020F0502020204030204" pitchFamily="34" charset="0"/>
              </a:rPr>
              <a:t>Source:</a:t>
            </a:r>
            <a:r>
              <a:rPr lang="en-US" dirty="0">
                <a:latin typeface="Calibri" panose="020F0502020204030204" pitchFamily="34" charset="0"/>
                <a:ea typeface="Calibri" panose="020F0502020204030204" pitchFamily="34" charset="0"/>
                <a:cs typeface="Calibri" panose="020F0502020204030204" pitchFamily="34" charset="0"/>
              </a:rPr>
              <a:t> The departure city can influence prices due to factors like airport taxes, demand, and competition.</a:t>
            </a:r>
          </a:p>
          <a:p>
            <a:pPr algn="just"/>
            <a:r>
              <a:rPr lang="en-IN" sz="1800" dirty="0"/>
              <a:t>✈ </a:t>
            </a:r>
            <a:r>
              <a:rPr lang="en-US" b="1" dirty="0">
                <a:latin typeface="Calibri" panose="020F0502020204030204" pitchFamily="34" charset="0"/>
                <a:ea typeface="Calibri" panose="020F0502020204030204" pitchFamily="34" charset="0"/>
                <a:cs typeface="Calibri" panose="020F0502020204030204" pitchFamily="34" charset="0"/>
              </a:rPr>
              <a:t>Destination:</a:t>
            </a:r>
            <a:r>
              <a:rPr lang="en-US" dirty="0">
                <a:latin typeface="Calibri" panose="020F0502020204030204" pitchFamily="34" charset="0"/>
                <a:ea typeface="Calibri" panose="020F0502020204030204" pitchFamily="34" charset="0"/>
                <a:cs typeface="Calibri" panose="020F0502020204030204" pitchFamily="34" charset="0"/>
              </a:rPr>
              <a:t> Similar to the source, the destination city/airport impacts the pricing based on demand, distance, and connectivity.</a:t>
            </a:r>
          </a:p>
          <a:p>
            <a:pPr algn="just"/>
            <a:r>
              <a:rPr lang="en-IN" sz="1800" dirty="0"/>
              <a:t>✈ </a:t>
            </a:r>
            <a:r>
              <a:rPr lang="en-US" b="1" dirty="0">
                <a:latin typeface="Calibri" panose="020F0502020204030204" pitchFamily="34" charset="0"/>
                <a:ea typeface="Calibri" panose="020F0502020204030204" pitchFamily="34" charset="0"/>
                <a:cs typeface="Calibri" panose="020F0502020204030204" pitchFamily="34" charset="0"/>
              </a:rPr>
              <a:t>Route:</a:t>
            </a:r>
            <a:r>
              <a:rPr lang="en-US" dirty="0">
                <a:latin typeface="Calibri" panose="020F0502020204030204" pitchFamily="34" charset="0"/>
                <a:ea typeface="Calibri" panose="020F0502020204030204" pitchFamily="34" charset="0"/>
                <a:cs typeface="Calibri" panose="020F0502020204030204" pitchFamily="34" charset="0"/>
              </a:rPr>
              <a:t> The specific route taken can affect pricing, especially if there are multiple stops or connections.</a:t>
            </a:r>
          </a:p>
          <a:p>
            <a:pPr algn="just"/>
            <a:r>
              <a:rPr lang="en-IN" sz="1800" dirty="0"/>
              <a:t>✈ </a:t>
            </a:r>
            <a:r>
              <a:rPr lang="en-US" b="1" dirty="0" err="1">
                <a:latin typeface="Calibri" panose="020F0502020204030204" pitchFamily="34" charset="0"/>
                <a:ea typeface="Calibri" panose="020F0502020204030204" pitchFamily="34" charset="0"/>
                <a:cs typeface="Calibri" panose="020F0502020204030204" pitchFamily="34" charset="0"/>
              </a:rPr>
              <a:t>Dep_Time</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Departure time can influence demand, with prices varying based on whether a flight is during peak or off-peak hours.</a:t>
            </a:r>
          </a:p>
          <a:p>
            <a:pPr algn="just"/>
            <a:r>
              <a:rPr lang="en-IN" sz="1800" dirty="0"/>
              <a:t>✈ </a:t>
            </a:r>
            <a:r>
              <a:rPr lang="en-US" b="1" dirty="0" err="1">
                <a:latin typeface="Calibri" panose="020F0502020204030204" pitchFamily="34" charset="0"/>
                <a:ea typeface="Calibri" panose="020F0502020204030204" pitchFamily="34" charset="0"/>
                <a:cs typeface="Calibri" panose="020F0502020204030204" pitchFamily="34" charset="0"/>
              </a:rPr>
              <a:t>Arrival_Time</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Arrival time might also affect demand and price, particularly for business travelers.</a:t>
            </a:r>
          </a:p>
          <a:p>
            <a:pPr algn="just"/>
            <a:r>
              <a:rPr lang="en-IN" sz="1800" dirty="0"/>
              <a:t>✈ </a:t>
            </a:r>
            <a:r>
              <a:rPr lang="en-US" b="1" dirty="0">
                <a:latin typeface="Calibri" panose="020F0502020204030204" pitchFamily="34" charset="0"/>
                <a:ea typeface="Calibri" panose="020F0502020204030204" pitchFamily="34" charset="0"/>
                <a:cs typeface="Calibri" panose="020F0502020204030204" pitchFamily="34" charset="0"/>
              </a:rPr>
              <a:t>Duration:</a:t>
            </a:r>
            <a:r>
              <a:rPr lang="en-US" dirty="0">
                <a:latin typeface="Calibri" panose="020F0502020204030204" pitchFamily="34" charset="0"/>
                <a:ea typeface="Calibri" panose="020F0502020204030204" pitchFamily="34" charset="0"/>
                <a:cs typeface="Calibri" panose="020F0502020204030204" pitchFamily="34" charset="0"/>
              </a:rPr>
              <a:t> Longer flights may be more expensive, depending on the distance and the number of stops.</a:t>
            </a:r>
          </a:p>
          <a:p>
            <a:pPr algn="just"/>
            <a:r>
              <a:rPr lang="en-IN" sz="1800" dirty="0"/>
              <a:t>✈ </a:t>
            </a:r>
            <a:r>
              <a:rPr lang="en-US" b="1" dirty="0" err="1">
                <a:latin typeface="Calibri" panose="020F0502020204030204" pitchFamily="34" charset="0"/>
                <a:ea typeface="Calibri" panose="020F0502020204030204" pitchFamily="34" charset="0"/>
                <a:cs typeface="Calibri" panose="020F0502020204030204" pitchFamily="34" charset="0"/>
              </a:rPr>
              <a:t>Total_Stops</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Non-stop flights are generally more expensive than flights with stops.</a:t>
            </a:r>
          </a:p>
          <a:p>
            <a:pPr algn="just"/>
            <a:r>
              <a:rPr lang="en-IN" sz="1800" dirty="0"/>
              <a:t>✈ </a:t>
            </a:r>
            <a:r>
              <a:rPr lang="en-US" b="1" dirty="0" err="1">
                <a:latin typeface="Calibri" panose="020F0502020204030204" pitchFamily="34" charset="0"/>
                <a:ea typeface="Calibri" panose="020F0502020204030204" pitchFamily="34" charset="0"/>
                <a:cs typeface="Calibri" panose="020F0502020204030204" pitchFamily="34" charset="0"/>
              </a:rPr>
              <a:t>Additional_Info</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This feature may include important details like meal availability, in-flight entertainment, or baggage policies that could affect pricing.</a:t>
            </a:r>
          </a:p>
          <a:p>
            <a:pPr algn="just"/>
            <a:r>
              <a:rPr lang="en-IN" sz="1800" dirty="0"/>
              <a:t>✈ </a:t>
            </a:r>
            <a:r>
              <a:rPr lang="en-US" b="1" dirty="0">
                <a:latin typeface="Calibri" panose="020F0502020204030204" pitchFamily="34" charset="0"/>
                <a:ea typeface="Calibri" panose="020F0502020204030204" pitchFamily="34" charset="0"/>
                <a:cs typeface="Calibri" panose="020F0502020204030204" pitchFamily="34" charset="0"/>
              </a:rPr>
              <a:t>Price:</a:t>
            </a:r>
            <a:r>
              <a:rPr lang="en-US" dirty="0">
                <a:latin typeface="Calibri" panose="020F0502020204030204" pitchFamily="34" charset="0"/>
                <a:ea typeface="Calibri" panose="020F0502020204030204" pitchFamily="34" charset="0"/>
                <a:cs typeface="Calibri" panose="020F0502020204030204" pitchFamily="34" charset="0"/>
              </a:rPr>
              <a:t> This is the target variable, which the model will predict.</a:t>
            </a:r>
          </a:p>
        </p:txBody>
      </p:sp>
    </p:spTree>
    <p:extLst>
      <p:ext uri="{BB962C8B-B14F-4D97-AF65-F5344CB8AC3E}">
        <p14:creationId xmlns:p14="http://schemas.microsoft.com/office/powerpoint/2010/main" val="158425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CB250FA-738E-EAE2-64E1-C550172F6D63}"/>
              </a:ext>
            </a:extLst>
          </p:cNvPr>
          <p:cNvGrpSpPr/>
          <p:nvPr/>
        </p:nvGrpSpPr>
        <p:grpSpPr>
          <a:xfrm>
            <a:off x="29496" y="-2457"/>
            <a:ext cx="4817807" cy="801330"/>
            <a:chOff x="29496" y="-2457"/>
            <a:chExt cx="4817807" cy="801330"/>
          </a:xfrm>
        </p:grpSpPr>
        <p:sp>
          <p:nvSpPr>
            <p:cNvPr id="3" name="Arrow: Pentagon 2">
              <a:extLst>
                <a:ext uri="{FF2B5EF4-FFF2-40B4-BE49-F238E27FC236}">
                  <a16:creationId xmlns:a16="http://schemas.microsoft.com/office/drawing/2014/main" id="{61D90F6D-D286-DE6F-AC3F-4013CB32FF60}"/>
                </a:ext>
              </a:extLst>
            </p:cNvPr>
            <p:cNvSpPr/>
            <p:nvPr/>
          </p:nvSpPr>
          <p:spPr>
            <a:xfrm>
              <a:off x="29496" y="29496"/>
              <a:ext cx="4817807" cy="698091"/>
            </a:xfrm>
            <a:prstGeom prst="homePlate">
              <a:avLst/>
            </a:prstGeom>
            <a:solidFill>
              <a:schemeClr val="tx1"/>
            </a:solid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b="1" dirty="0"/>
                <a:t>       3. DATA ANALYSIS</a:t>
              </a:r>
              <a:endParaRPr lang="en-IN" sz="3200" b="1" dirty="0"/>
            </a:p>
          </p:txBody>
        </p:sp>
        <p:pic>
          <p:nvPicPr>
            <p:cNvPr id="4" name="Graphic 3" descr="Airplane with solid fill">
              <a:extLst>
                <a:ext uri="{FF2B5EF4-FFF2-40B4-BE49-F238E27FC236}">
                  <a16:creationId xmlns:a16="http://schemas.microsoft.com/office/drawing/2014/main" id="{ED24FD4A-1E56-1721-FBE8-F9C98EC4F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49149" y="-2457"/>
              <a:ext cx="801330" cy="801330"/>
            </a:xfrm>
            <a:prstGeom prst="rect">
              <a:avLst/>
            </a:prstGeom>
          </p:spPr>
        </p:pic>
      </p:grpSp>
      <p:sp>
        <p:nvSpPr>
          <p:cNvPr id="5" name="TextBox 4">
            <a:extLst>
              <a:ext uri="{FF2B5EF4-FFF2-40B4-BE49-F238E27FC236}">
                <a16:creationId xmlns:a16="http://schemas.microsoft.com/office/drawing/2014/main" id="{16E7379A-B6BF-80A1-A52C-4411AD1376C0}"/>
              </a:ext>
            </a:extLst>
          </p:cNvPr>
          <p:cNvSpPr txBox="1"/>
          <p:nvPr/>
        </p:nvSpPr>
        <p:spPr>
          <a:xfrm>
            <a:off x="360000" y="720000"/>
            <a:ext cx="11160000" cy="923330"/>
          </a:xfrm>
          <a:prstGeom prst="rect">
            <a:avLst/>
          </a:prstGeom>
          <a:noFill/>
        </p:spPr>
        <p:txBody>
          <a:bodyPr wrap="square" rtlCol="0">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b="1" dirty="0">
                <a:latin typeface="Calibri" panose="020F0502020204030204" pitchFamily="34" charset="0"/>
                <a:ea typeface="Calibri" panose="020F0502020204030204" pitchFamily="34" charset="0"/>
                <a:cs typeface="Calibri" panose="020F0502020204030204" pitchFamily="34" charset="0"/>
              </a:rPr>
              <a:t>Null Values:</a:t>
            </a:r>
            <a:r>
              <a:rPr lang="en-IN" sz="180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We identified a single missing entry in the dataset, so we removed it. </a:t>
            </a:r>
          </a:p>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Outliers:</a:t>
            </a:r>
            <a:r>
              <a:rPr lang="en-US" dirty="0">
                <a:latin typeface="Calibri" panose="020F0502020204030204" pitchFamily="34" charset="0"/>
                <a:ea typeface="Calibri" panose="020F0502020204030204" pitchFamily="34" charset="0"/>
                <a:cs typeface="Calibri" panose="020F0502020204030204" pitchFamily="34" charset="0"/>
              </a:rPr>
              <a:t> We identified 95 outliers, which account for </a:t>
            </a:r>
            <a:r>
              <a:rPr lang="en-US" b="1" dirty="0">
                <a:latin typeface="Calibri" panose="020F0502020204030204" pitchFamily="34" charset="0"/>
                <a:ea typeface="Calibri" panose="020F0502020204030204" pitchFamily="34" charset="0"/>
                <a:cs typeface="Calibri" panose="020F0502020204030204" pitchFamily="34" charset="0"/>
              </a:rPr>
              <a:t>0.889% </a:t>
            </a:r>
            <a:r>
              <a:rPr lang="en-US" dirty="0">
                <a:latin typeface="Calibri" panose="020F0502020204030204" pitchFamily="34" charset="0"/>
                <a:ea typeface="Calibri" panose="020F0502020204030204" pitchFamily="34" charset="0"/>
                <a:cs typeface="Calibri" panose="020F0502020204030204" pitchFamily="34" charset="0"/>
              </a:rPr>
              <a:t>of the dataset, and proceeded to remove them using the IQR method. </a:t>
            </a:r>
          </a:p>
        </p:txBody>
      </p:sp>
      <p:pic>
        <p:nvPicPr>
          <p:cNvPr id="8" name="Picture 7">
            <a:extLst>
              <a:ext uri="{FF2B5EF4-FFF2-40B4-BE49-F238E27FC236}">
                <a16:creationId xmlns:a16="http://schemas.microsoft.com/office/drawing/2014/main" id="{87DDC35E-FF8B-DE50-9D3B-4D04DCC6F2EB}"/>
              </a:ext>
            </a:extLst>
          </p:cNvPr>
          <p:cNvPicPr>
            <a:picLocks noChangeAspect="1"/>
          </p:cNvPicPr>
          <p:nvPr/>
        </p:nvPicPr>
        <p:blipFill rotWithShape="1">
          <a:blip r:embed="rId4">
            <a:extLst>
              <a:ext uri="{28A0092B-C50C-407E-A947-70E740481C1C}">
                <a14:useLocalDpi xmlns:a14="http://schemas.microsoft.com/office/drawing/2010/main" val="0"/>
              </a:ext>
            </a:extLst>
          </a:blip>
          <a:srcRect t="67" b="1428"/>
          <a:stretch/>
        </p:blipFill>
        <p:spPr>
          <a:xfrm>
            <a:off x="707923" y="2256911"/>
            <a:ext cx="10785987" cy="1695658"/>
          </a:xfrm>
          <a:prstGeom prst="round2DiagRect">
            <a:avLst>
              <a:gd name="adj1" fmla="val 16667"/>
              <a:gd name="adj2" fmla="val 4276"/>
            </a:avLst>
          </a:prstGeom>
          <a:ln w="88900" cap="sq">
            <a:solidFill>
              <a:srgbClr val="FFFFFF"/>
            </a:soli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6B3023F3-277C-2B4B-D420-0A699EBC08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084" y="4729316"/>
            <a:ext cx="10707329" cy="1887794"/>
          </a:xfrm>
          <a:prstGeom prst="round2DiagRect">
            <a:avLst>
              <a:gd name="adj1" fmla="val 16667"/>
              <a:gd name="adj2" fmla="val 4276"/>
            </a:avLst>
          </a:prstGeom>
          <a:ln w="88900" cap="sq">
            <a:solidFill>
              <a:srgbClr val="FFFFFF"/>
            </a:solidFill>
            <a:miter lim="800000"/>
          </a:ln>
          <a:effectLst>
            <a:outerShdw blurRad="254000" algn="tl" rotWithShape="0">
              <a:srgbClr val="000000">
                <a:alpha val="43000"/>
              </a:srgbClr>
            </a:outerShdw>
          </a:effectLst>
        </p:spPr>
      </p:pic>
      <p:sp>
        <p:nvSpPr>
          <p:cNvPr id="10" name="Rectangle: Rounded Corners 9">
            <a:extLst>
              <a:ext uri="{FF2B5EF4-FFF2-40B4-BE49-F238E27FC236}">
                <a16:creationId xmlns:a16="http://schemas.microsoft.com/office/drawing/2014/main" id="{1B0E554E-648D-C689-EE9B-E100C6608119}"/>
              </a:ext>
            </a:extLst>
          </p:cNvPr>
          <p:cNvSpPr/>
          <p:nvPr/>
        </p:nvSpPr>
        <p:spPr>
          <a:xfrm>
            <a:off x="3195484" y="2300748"/>
            <a:ext cx="747251" cy="1651820"/>
          </a:xfrm>
          <a:prstGeom prst="roundRect">
            <a:avLst/>
          </a:prstGeom>
          <a:noFill/>
          <a:ln w="6350"/>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B9E2A32D-2ED6-6B13-6FF5-82F26A4FD1DF}"/>
              </a:ext>
            </a:extLst>
          </p:cNvPr>
          <p:cNvSpPr/>
          <p:nvPr/>
        </p:nvSpPr>
        <p:spPr>
          <a:xfrm>
            <a:off x="4119717" y="2300748"/>
            <a:ext cx="757084" cy="1651820"/>
          </a:xfrm>
          <a:prstGeom prst="roundRect">
            <a:avLst/>
          </a:prstGeom>
          <a:noFill/>
          <a:ln w="6350"/>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64D97A04-2271-D141-F851-0253978D0B81}"/>
              </a:ext>
            </a:extLst>
          </p:cNvPr>
          <p:cNvSpPr/>
          <p:nvPr/>
        </p:nvSpPr>
        <p:spPr>
          <a:xfrm>
            <a:off x="6213988" y="5289755"/>
            <a:ext cx="1622321" cy="1150373"/>
          </a:xfrm>
          <a:prstGeom prst="roundRect">
            <a:avLst/>
          </a:prstGeom>
          <a:noFill/>
          <a:ln w="6350"/>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11FA2AB4-3236-2B20-ABA2-B0C44927D925}"/>
              </a:ext>
            </a:extLst>
          </p:cNvPr>
          <p:cNvSpPr/>
          <p:nvPr/>
        </p:nvSpPr>
        <p:spPr>
          <a:xfrm>
            <a:off x="8347588" y="5142271"/>
            <a:ext cx="825909" cy="1297858"/>
          </a:xfrm>
          <a:prstGeom prst="roundRect">
            <a:avLst/>
          </a:prstGeom>
          <a:noFill/>
          <a:ln w="6350"/>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8211F29E-C7FC-4BF2-3A39-B78FED96F4D0}"/>
              </a:ext>
            </a:extLst>
          </p:cNvPr>
          <p:cNvSpPr/>
          <p:nvPr/>
        </p:nvSpPr>
        <p:spPr>
          <a:xfrm>
            <a:off x="10668001" y="5211097"/>
            <a:ext cx="599768" cy="1209368"/>
          </a:xfrm>
          <a:prstGeom prst="roundRect">
            <a:avLst/>
          </a:prstGeom>
          <a:noFill/>
          <a:ln w="6350"/>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27746DCE-DA67-1FA8-54EB-3DC0BAE4C5ED}"/>
              </a:ext>
            </a:extLst>
          </p:cNvPr>
          <p:cNvSpPr txBox="1"/>
          <p:nvPr/>
        </p:nvSpPr>
        <p:spPr>
          <a:xfrm>
            <a:off x="360000" y="1545912"/>
            <a:ext cx="11160000" cy="646331"/>
          </a:xfrm>
          <a:prstGeom prst="rect">
            <a:avLst/>
          </a:prstGeom>
          <a:noFill/>
        </p:spPr>
        <p:txBody>
          <a:bodyPr wrap="square" rtlCol="0">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Airline:</a:t>
            </a:r>
            <a:r>
              <a:rPr lang="en-US" dirty="0">
                <a:latin typeface="Calibri" panose="020F0502020204030204" pitchFamily="34" charset="0"/>
                <a:ea typeface="Calibri" panose="020F0502020204030204" pitchFamily="34" charset="0"/>
                <a:cs typeface="Calibri" panose="020F0502020204030204" pitchFamily="34" charset="0"/>
              </a:rPr>
              <a:t> We observed that Jet Airways, IndiGo, and Air India are the top three airlines preferred by passengers. In terms of pricing, GoAir, IndiGo, and Vistara Airlines exhibit significant fluctuations. </a:t>
            </a:r>
          </a:p>
        </p:txBody>
      </p:sp>
      <p:sp>
        <p:nvSpPr>
          <p:cNvPr id="16" name="TextBox 15">
            <a:extLst>
              <a:ext uri="{FF2B5EF4-FFF2-40B4-BE49-F238E27FC236}">
                <a16:creationId xmlns:a16="http://schemas.microsoft.com/office/drawing/2014/main" id="{05B031AD-89E1-6325-3D41-C3EF4540672B}"/>
              </a:ext>
            </a:extLst>
          </p:cNvPr>
          <p:cNvSpPr txBox="1"/>
          <p:nvPr/>
        </p:nvSpPr>
        <p:spPr>
          <a:xfrm>
            <a:off x="360000" y="4003981"/>
            <a:ext cx="11160000" cy="646331"/>
          </a:xfrm>
          <a:prstGeom prst="rect">
            <a:avLst/>
          </a:prstGeom>
          <a:noFill/>
        </p:spPr>
        <p:txBody>
          <a:bodyPr wrap="square" rtlCol="0">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Route &amp; </a:t>
            </a:r>
            <a:r>
              <a:rPr lang="en-US" b="1" dirty="0" err="1">
                <a:latin typeface="Calibri" panose="020F0502020204030204" pitchFamily="34" charset="0"/>
                <a:ea typeface="Calibri" panose="020F0502020204030204" pitchFamily="34" charset="0"/>
                <a:cs typeface="Calibri" panose="020F0502020204030204" pitchFamily="34" charset="0"/>
              </a:rPr>
              <a:t>Total_Stops</a:t>
            </a:r>
            <a:r>
              <a:rPr lang="en-US" b="1" dirty="0">
                <a:latin typeface="Calibri" panose="020F0502020204030204" pitchFamily="34" charset="0"/>
                <a:ea typeface="Calibri" panose="020F0502020204030204" pitchFamily="34" charset="0"/>
                <a:cs typeface="Calibri" panose="020F0502020204030204" pitchFamily="34" charset="0"/>
              </a:rPr>
              <a:t> : </a:t>
            </a:r>
            <a:r>
              <a:rPr lang="en-US" dirty="0">
                <a:latin typeface="Calibri" panose="020F0502020204030204" pitchFamily="34" charset="0"/>
                <a:ea typeface="Calibri" panose="020F0502020204030204" pitchFamily="34" charset="0"/>
                <a:cs typeface="Calibri" panose="020F0502020204030204" pitchFamily="34" charset="0"/>
              </a:rPr>
              <a:t>We found that ‘Route’ and ‘</a:t>
            </a:r>
            <a:r>
              <a:rPr lang="en-US" dirty="0" err="1">
                <a:latin typeface="Calibri" panose="020F0502020204030204" pitchFamily="34" charset="0"/>
                <a:ea typeface="Calibri" panose="020F0502020204030204" pitchFamily="34" charset="0"/>
                <a:cs typeface="Calibri" panose="020F0502020204030204" pitchFamily="34" charset="0"/>
              </a:rPr>
              <a:t>Total_stops</a:t>
            </a:r>
            <a:r>
              <a:rPr lang="en-US" dirty="0">
                <a:latin typeface="Calibri" panose="020F0502020204030204" pitchFamily="34" charset="0"/>
                <a:ea typeface="Calibri" panose="020F0502020204030204" pitchFamily="34" charset="0"/>
                <a:cs typeface="Calibri" panose="020F0502020204030204" pitchFamily="34" charset="0"/>
              </a:rPr>
              <a:t>’ are closely related to each other. Additionally we observed that as the number of stops increases, the minimum fare also tends to increase.</a:t>
            </a:r>
          </a:p>
        </p:txBody>
      </p:sp>
      <p:sp>
        <p:nvSpPr>
          <p:cNvPr id="6" name="Rectangle: Rounded Corners 5">
            <a:extLst>
              <a:ext uri="{FF2B5EF4-FFF2-40B4-BE49-F238E27FC236}">
                <a16:creationId xmlns:a16="http://schemas.microsoft.com/office/drawing/2014/main" id="{1ED26B37-E90F-05D9-9AC9-DD2097BC4766}"/>
              </a:ext>
            </a:extLst>
          </p:cNvPr>
          <p:cNvSpPr/>
          <p:nvPr/>
        </p:nvSpPr>
        <p:spPr>
          <a:xfrm>
            <a:off x="5968181" y="2349909"/>
            <a:ext cx="757084" cy="1651820"/>
          </a:xfrm>
          <a:prstGeom prst="roundRect">
            <a:avLst/>
          </a:prstGeom>
          <a:noFill/>
          <a:ln w="6350"/>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706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1000"/>
                                        <p:tgtEl>
                                          <p:spTgt spid="10"/>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1000"/>
                                        <p:tgtEl>
                                          <p:spTgt spid="11"/>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heel(1)">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randombar(horizontal)">
                                      <p:cBhvr>
                                        <p:cTn id="26" dur="500"/>
                                        <p:tgtEl>
                                          <p:spTgt spid="16"/>
                                        </p:tgtEl>
                                      </p:cBhvr>
                                    </p:animEffect>
                                  </p:childTnLst>
                                </p:cTn>
                              </p:par>
                              <p:par>
                                <p:cTn id="27" presetID="14" presetClass="entr" presetSubtype="1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heel(1)">
                                      <p:cBhvr>
                                        <p:cTn id="34" dur="1000"/>
                                        <p:tgtEl>
                                          <p:spTgt spid="12"/>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heel(1)">
                                      <p:cBhvr>
                                        <p:cTn id="37" dur="1000"/>
                                        <p:tgtEl>
                                          <p:spTgt spid="13"/>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16"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0905922-8771-6E81-5931-D79DD43FED7D}"/>
              </a:ext>
            </a:extLst>
          </p:cNvPr>
          <p:cNvGrpSpPr/>
          <p:nvPr/>
        </p:nvGrpSpPr>
        <p:grpSpPr>
          <a:xfrm>
            <a:off x="29496" y="-2457"/>
            <a:ext cx="4817807" cy="801330"/>
            <a:chOff x="29496" y="-2457"/>
            <a:chExt cx="4817807" cy="801330"/>
          </a:xfrm>
        </p:grpSpPr>
        <p:sp>
          <p:nvSpPr>
            <p:cNvPr id="3" name="Arrow: Pentagon 2">
              <a:extLst>
                <a:ext uri="{FF2B5EF4-FFF2-40B4-BE49-F238E27FC236}">
                  <a16:creationId xmlns:a16="http://schemas.microsoft.com/office/drawing/2014/main" id="{F742EF0D-7FCE-6493-A8B7-0E46625A712E}"/>
                </a:ext>
              </a:extLst>
            </p:cNvPr>
            <p:cNvSpPr/>
            <p:nvPr/>
          </p:nvSpPr>
          <p:spPr>
            <a:xfrm>
              <a:off x="29496" y="29496"/>
              <a:ext cx="4817807" cy="698091"/>
            </a:xfrm>
            <a:prstGeom prst="homePlate">
              <a:avLst/>
            </a:prstGeom>
            <a:solidFill>
              <a:schemeClr val="tx1"/>
            </a:solid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b="1" dirty="0"/>
                <a:t>       3. DATA ANALYSIS</a:t>
              </a:r>
              <a:endParaRPr lang="en-IN" sz="3200" b="1" dirty="0"/>
            </a:p>
          </p:txBody>
        </p:sp>
        <p:pic>
          <p:nvPicPr>
            <p:cNvPr id="4" name="Graphic 3" descr="Airplane with solid fill">
              <a:extLst>
                <a:ext uri="{FF2B5EF4-FFF2-40B4-BE49-F238E27FC236}">
                  <a16:creationId xmlns:a16="http://schemas.microsoft.com/office/drawing/2014/main" id="{1FB9BDD3-F50E-D949-B1A0-E7D5477A76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49149" y="-2457"/>
              <a:ext cx="801330" cy="801330"/>
            </a:xfrm>
            <a:prstGeom prst="rect">
              <a:avLst/>
            </a:prstGeom>
          </p:spPr>
        </p:pic>
      </p:grpSp>
      <p:sp>
        <p:nvSpPr>
          <p:cNvPr id="5" name="TextBox 4">
            <a:extLst>
              <a:ext uri="{FF2B5EF4-FFF2-40B4-BE49-F238E27FC236}">
                <a16:creationId xmlns:a16="http://schemas.microsoft.com/office/drawing/2014/main" id="{57CA9C60-4038-83E2-CBCA-779B3875C335}"/>
              </a:ext>
            </a:extLst>
          </p:cNvPr>
          <p:cNvSpPr txBox="1"/>
          <p:nvPr/>
        </p:nvSpPr>
        <p:spPr>
          <a:xfrm>
            <a:off x="360000" y="1022555"/>
            <a:ext cx="11160000" cy="923330"/>
          </a:xfrm>
          <a:prstGeom prst="rect">
            <a:avLst/>
          </a:prstGeom>
          <a:noFill/>
        </p:spPr>
        <p:txBody>
          <a:bodyPr wrap="square" rtlCol="0">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Source:</a:t>
            </a:r>
            <a:r>
              <a:rPr lang="en-US" dirty="0">
                <a:latin typeface="Calibri" panose="020F0502020204030204" pitchFamily="34" charset="0"/>
                <a:ea typeface="Calibri" panose="020F0502020204030204" pitchFamily="34" charset="0"/>
                <a:cs typeface="Calibri" panose="020F0502020204030204" pitchFamily="34" charset="0"/>
              </a:rPr>
              <a:t> There are a higher number of flights departing from Delhi, Kolkata, and Bangalore, ranking as the top three cities respectively.</a:t>
            </a:r>
          </a:p>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Destination:</a:t>
            </a:r>
            <a:r>
              <a:rPr lang="en-US" dirty="0">
                <a:latin typeface="Calibri" panose="020F0502020204030204" pitchFamily="34" charset="0"/>
                <a:ea typeface="Calibri" panose="020F0502020204030204" pitchFamily="34" charset="0"/>
                <a:cs typeface="Calibri" panose="020F0502020204030204" pitchFamily="34" charset="0"/>
              </a:rPr>
              <a:t> For destinations, the top three cities are Cochin, Bangalore, and Delhi, respectively.</a:t>
            </a:r>
          </a:p>
        </p:txBody>
      </p:sp>
      <p:pic>
        <p:nvPicPr>
          <p:cNvPr id="15" name="Picture 14">
            <a:extLst>
              <a:ext uri="{FF2B5EF4-FFF2-40B4-BE49-F238E27FC236}">
                <a16:creationId xmlns:a16="http://schemas.microsoft.com/office/drawing/2014/main" id="{F7C63469-58AD-A699-5E1E-CCADBAAA6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761" y="2910348"/>
            <a:ext cx="10736825" cy="3195485"/>
          </a:xfrm>
          <a:prstGeom prst="round2DiagRect">
            <a:avLst>
              <a:gd name="adj1" fmla="val 16667"/>
              <a:gd name="adj2" fmla="val 4276"/>
            </a:avLst>
          </a:prstGeom>
          <a:ln w="88900" cap="sq">
            <a:solidFill>
              <a:srgbClr val="FFFFFF"/>
            </a:solidFill>
            <a:miter lim="800000"/>
          </a:ln>
          <a:effectLst>
            <a:outerShdw blurRad="254000" algn="tl" rotWithShape="0">
              <a:srgbClr val="000000">
                <a:alpha val="43000"/>
              </a:srgbClr>
            </a:outerShdw>
          </a:effectLst>
        </p:spPr>
      </p:pic>
      <p:sp>
        <p:nvSpPr>
          <p:cNvPr id="16" name="Rectangle: Rounded Corners 15">
            <a:extLst>
              <a:ext uri="{FF2B5EF4-FFF2-40B4-BE49-F238E27FC236}">
                <a16:creationId xmlns:a16="http://schemas.microsoft.com/office/drawing/2014/main" id="{69117063-2FA6-6796-201F-01754A06D5A4}"/>
              </a:ext>
            </a:extLst>
          </p:cNvPr>
          <p:cNvSpPr/>
          <p:nvPr/>
        </p:nvSpPr>
        <p:spPr>
          <a:xfrm>
            <a:off x="4660491" y="4857136"/>
            <a:ext cx="599768" cy="1209368"/>
          </a:xfrm>
          <a:prstGeom prst="roundRect">
            <a:avLst/>
          </a:prstGeom>
          <a:noFill/>
          <a:ln w="6350"/>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57AF7CAA-4B8E-0353-BA11-3C9B220FB609}"/>
              </a:ext>
            </a:extLst>
          </p:cNvPr>
          <p:cNvSpPr txBox="1"/>
          <p:nvPr/>
        </p:nvSpPr>
        <p:spPr>
          <a:xfrm>
            <a:off x="325586" y="1912372"/>
            <a:ext cx="11160000" cy="646331"/>
          </a:xfrm>
          <a:prstGeom prst="rect">
            <a:avLst/>
          </a:prstGeom>
          <a:noFill/>
        </p:spPr>
        <p:txBody>
          <a:bodyPr wrap="square" rtlCol="0">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Date_of_Journey</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We observed that Jet Airways, IndiGo, and Air India are the top three airlines preferred by passengers. In April, there was a decrease in revenue for each airline.</a:t>
            </a:r>
          </a:p>
        </p:txBody>
      </p:sp>
      <p:sp>
        <p:nvSpPr>
          <p:cNvPr id="19" name="TextBox 18">
            <a:extLst>
              <a:ext uri="{FF2B5EF4-FFF2-40B4-BE49-F238E27FC236}">
                <a16:creationId xmlns:a16="http://schemas.microsoft.com/office/drawing/2014/main" id="{A4BB56A4-0354-E2DF-812E-C64C11F68653}"/>
              </a:ext>
            </a:extLst>
          </p:cNvPr>
          <p:cNvSpPr txBox="1"/>
          <p:nvPr/>
        </p:nvSpPr>
        <p:spPr>
          <a:xfrm>
            <a:off x="360000" y="6243500"/>
            <a:ext cx="11160000" cy="369332"/>
          </a:xfrm>
          <a:prstGeom prst="rect">
            <a:avLst/>
          </a:prstGeom>
          <a:noFill/>
        </p:spPr>
        <p:txBody>
          <a:bodyPr wrap="square" rtlCol="0">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Additional_Info</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We found that most of the data lacks additional information.</a:t>
            </a:r>
          </a:p>
        </p:txBody>
      </p:sp>
    </p:spTree>
    <p:extLst>
      <p:ext uri="{BB962C8B-B14F-4D97-AF65-F5344CB8AC3E}">
        <p14:creationId xmlns:p14="http://schemas.microsoft.com/office/powerpoint/2010/main" val="215632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randombar(horizontal)">
                                      <p:cBhvr>
                                        <p:cTn id="17" dur="500"/>
                                        <p:tgtEl>
                                          <p:spTgt spid="18"/>
                                        </p:tgtEl>
                                      </p:cBhvr>
                                    </p:animEffect>
                                  </p:childTnLst>
                                </p:cTn>
                              </p:par>
                              <p:par>
                                <p:cTn id="18" presetID="14" presetClass="entr" presetSubtype="1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randombar(horizont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heel(1)">
                                      <p:cBhvr>
                                        <p:cTn id="25" dur="10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randombar(horizontal)">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854D47-2619-2AD4-757F-9C2F01AAB89E}"/>
              </a:ext>
            </a:extLst>
          </p:cNvPr>
          <p:cNvGrpSpPr/>
          <p:nvPr/>
        </p:nvGrpSpPr>
        <p:grpSpPr>
          <a:xfrm>
            <a:off x="29496" y="-2457"/>
            <a:ext cx="5810865" cy="801330"/>
            <a:chOff x="29496" y="-2457"/>
            <a:chExt cx="5312171" cy="801330"/>
          </a:xfrm>
        </p:grpSpPr>
        <p:sp>
          <p:nvSpPr>
            <p:cNvPr id="5" name="Arrow: Pentagon 4">
              <a:extLst>
                <a:ext uri="{FF2B5EF4-FFF2-40B4-BE49-F238E27FC236}">
                  <a16:creationId xmlns:a16="http://schemas.microsoft.com/office/drawing/2014/main" id="{53AA04FC-8798-B129-A867-FD317BA3EE10}"/>
                </a:ext>
              </a:extLst>
            </p:cNvPr>
            <p:cNvSpPr/>
            <p:nvPr/>
          </p:nvSpPr>
          <p:spPr>
            <a:xfrm>
              <a:off x="29496" y="29496"/>
              <a:ext cx="5312171" cy="698091"/>
            </a:xfrm>
            <a:prstGeom prst="homePlate">
              <a:avLst/>
            </a:prstGeom>
            <a:solidFill>
              <a:schemeClr val="tx1"/>
            </a:solid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b="1" dirty="0"/>
                <a:t>        4. FEATURE ENGINEERING</a:t>
              </a:r>
              <a:endParaRPr lang="en-IN" sz="3200" b="1" dirty="0"/>
            </a:p>
          </p:txBody>
        </p:sp>
        <p:pic>
          <p:nvPicPr>
            <p:cNvPr id="6" name="Graphic 5" descr="Airplane with solid fill">
              <a:extLst>
                <a:ext uri="{FF2B5EF4-FFF2-40B4-BE49-F238E27FC236}">
                  <a16:creationId xmlns:a16="http://schemas.microsoft.com/office/drawing/2014/main" id="{0D2F1C1E-7DBE-1202-2147-13BBDE66BB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49149" y="-2457"/>
              <a:ext cx="801330" cy="801330"/>
            </a:xfrm>
            <a:prstGeom prst="rect">
              <a:avLst/>
            </a:prstGeom>
          </p:spPr>
        </p:pic>
      </p:grpSp>
      <p:sp>
        <p:nvSpPr>
          <p:cNvPr id="7" name="TextBox 6">
            <a:extLst>
              <a:ext uri="{FF2B5EF4-FFF2-40B4-BE49-F238E27FC236}">
                <a16:creationId xmlns:a16="http://schemas.microsoft.com/office/drawing/2014/main" id="{1AFAEAA0-AD69-D9C3-F8D4-0AAB2CF53E6C}"/>
              </a:ext>
            </a:extLst>
          </p:cNvPr>
          <p:cNvSpPr txBox="1"/>
          <p:nvPr/>
        </p:nvSpPr>
        <p:spPr>
          <a:xfrm>
            <a:off x="360000" y="1022555"/>
            <a:ext cx="11160000" cy="1477328"/>
          </a:xfrm>
          <a:prstGeom prst="rect">
            <a:avLst/>
          </a:prstGeom>
          <a:noFill/>
        </p:spPr>
        <p:txBody>
          <a:bodyPr wrap="square" rtlCol="0">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Airline:</a:t>
            </a:r>
            <a:r>
              <a:rPr lang="en-US" dirty="0">
                <a:latin typeface="Calibri" panose="020F0502020204030204" pitchFamily="34" charset="0"/>
                <a:ea typeface="Calibri" panose="020F0502020204030204" pitchFamily="34" charset="0"/>
                <a:cs typeface="Calibri" panose="020F0502020204030204" pitchFamily="34" charset="0"/>
              </a:rPr>
              <a:t> Since ‘Airline’ is a nominal variable, we applied one-hot encoding to it.</a:t>
            </a:r>
          </a:p>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Date_of_Journey</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We extracted the departure day and departure month from the date, while ignoring the departure year, as all data is from 2019</a:t>
            </a:r>
          </a:p>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Source:</a:t>
            </a:r>
            <a:r>
              <a:rPr lang="en-US" dirty="0">
                <a:latin typeface="Calibri" panose="020F0502020204030204" pitchFamily="34" charset="0"/>
                <a:ea typeface="Calibri" panose="020F0502020204030204" pitchFamily="34" charset="0"/>
                <a:cs typeface="Calibri" panose="020F0502020204030204" pitchFamily="34" charset="0"/>
              </a:rPr>
              <a:t> Since ‘Source’ is a nominal variable, we applied one-hot encoding to it.</a:t>
            </a:r>
          </a:p>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Destination:</a:t>
            </a:r>
            <a:r>
              <a:rPr lang="en-US" dirty="0">
                <a:latin typeface="Calibri" panose="020F0502020204030204" pitchFamily="34" charset="0"/>
                <a:ea typeface="Calibri" panose="020F0502020204030204" pitchFamily="34" charset="0"/>
                <a:cs typeface="Calibri" panose="020F0502020204030204" pitchFamily="34" charset="0"/>
              </a:rPr>
              <a:t> Since ‘Destination’ is a nominal variable, we applied one-hot encoding to it.</a:t>
            </a:r>
          </a:p>
        </p:txBody>
      </p:sp>
      <p:pic>
        <p:nvPicPr>
          <p:cNvPr id="14" name="Picture 13">
            <a:extLst>
              <a:ext uri="{FF2B5EF4-FFF2-40B4-BE49-F238E27FC236}">
                <a16:creationId xmlns:a16="http://schemas.microsoft.com/office/drawing/2014/main" id="{D5F71AF5-4E86-8025-AA03-AB1BB53409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084" y="3219420"/>
            <a:ext cx="10530348" cy="634825"/>
          </a:xfrm>
          <a:prstGeom prst="round2DiagRect">
            <a:avLst>
              <a:gd name="adj1" fmla="val 16667"/>
              <a:gd name="adj2" fmla="val 4276"/>
            </a:avLst>
          </a:prstGeom>
          <a:ln w="88900" cap="sq">
            <a:solidFill>
              <a:srgbClr val="FFFFFF"/>
            </a:solidFill>
            <a:miter lim="800000"/>
          </a:ln>
          <a:effectLst>
            <a:outerShdw blurRad="254000" algn="tl" rotWithShape="0">
              <a:srgbClr val="000000">
                <a:alpha val="43000"/>
              </a:srgbClr>
            </a:outerShdw>
          </a:effectLst>
        </p:spPr>
      </p:pic>
      <p:sp>
        <p:nvSpPr>
          <p:cNvPr id="15" name="TextBox 14">
            <a:extLst>
              <a:ext uri="{FF2B5EF4-FFF2-40B4-BE49-F238E27FC236}">
                <a16:creationId xmlns:a16="http://schemas.microsoft.com/office/drawing/2014/main" id="{0E861538-EFDE-564A-2DE1-79CBBE7E586D}"/>
              </a:ext>
            </a:extLst>
          </p:cNvPr>
          <p:cNvSpPr txBox="1"/>
          <p:nvPr/>
        </p:nvSpPr>
        <p:spPr>
          <a:xfrm>
            <a:off x="360000" y="2458063"/>
            <a:ext cx="11160000" cy="646331"/>
          </a:xfrm>
          <a:prstGeom prst="rect">
            <a:avLst/>
          </a:prstGeom>
          <a:noFill/>
        </p:spPr>
        <p:txBody>
          <a:bodyPr wrap="square" rtlCol="0">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Route &amp; </a:t>
            </a:r>
            <a:r>
              <a:rPr lang="en-US" b="1" dirty="0" err="1">
                <a:latin typeface="Calibri" panose="020F0502020204030204" pitchFamily="34" charset="0"/>
                <a:ea typeface="Calibri" panose="020F0502020204030204" pitchFamily="34" charset="0"/>
                <a:cs typeface="Calibri" panose="020F0502020204030204" pitchFamily="34" charset="0"/>
              </a:rPr>
              <a:t>Total_Stops</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We dropped the ‘Route’ feature and retained ‘</a:t>
            </a:r>
            <a:r>
              <a:rPr lang="en-US" dirty="0" err="1">
                <a:latin typeface="Calibri" panose="020F0502020204030204" pitchFamily="34" charset="0"/>
                <a:ea typeface="Calibri" panose="020F0502020204030204" pitchFamily="34" charset="0"/>
                <a:cs typeface="Calibri" panose="020F0502020204030204" pitchFamily="34" charset="0"/>
              </a:rPr>
              <a:t>Total_Stops</a:t>
            </a:r>
            <a:r>
              <a:rPr lang="en-US" dirty="0">
                <a:latin typeface="Calibri" panose="020F0502020204030204" pitchFamily="34" charset="0"/>
                <a:ea typeface="Calibri" panose="020F0502020204030204" pitchFamily="34" charset="0"/>
                <a:cs typeface="Calibri" panose="020F0502020204030204" pitchFamily="34" charset="0"/>
              </a:rPr>
              <a:t>’ due to their closely relationship. We used Label Encoding, assigning lower weights to non-stop flights and higher weights to flights with more stops.</a:t>
            </a:r>
          </a:p>
        </p:txBody>
      </p:sp>
      <p:sp>
        <p:nvSpPr>
          <p:cNvPr id="16" name="TextBox 15">
            <a:extLst>
              <a:ext uri="{FF2B5EF4-FFF2-40B4-BE49-F238E27FC236}">
                <a16:creationId xmlns:a16="http://schemas.microsoft.com/office/drawing/2014/main" id="{50FB3796-D2E7-864B-B145-B3B3AB55798C}"/>
              </a:ext>
            </a:extLst>
          </p:cNvPr>
          <p:cNvSpPr txBox="1"/>
          <p:nvPr/>
        </p:nvSpPr>
        <p:spPr>
          <a:xfrm>
            <a:off x="360000" y="3991904"/>
            <a:ext cx="11160000" cy="2031325"/>
          </a:xfrm>
          <a:prstGeom prst="rect">
            <a:avLst/>
          </a:prstGeom>
          <a:noFill/>
        </p:spPr>
        <p:txBody>
          <a:bodyPr wrap="square" rtlCol="0">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Dep_Time</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We extracted the departure hours and minutes by modifying the data to include ‘0 hours’ for entries that only had minutes and ‘0 minutes’ for entries that only had hours.</a:t>
            </a:r>
          </a:p>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Arrival_Time</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We extracted the Arrival hours and minutes, assuming that, as domestic flights, the duration would typically be less than 24 hours. However, we found that 10% of the flights took more that 24 hours.</a:t>
            </a:r>
          </a:p>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Duration:</a:t>
            </a:r>
            <a:r>
              <a:rPr lang="en-US" dirty="0">
                <a:latin typeface="Calibri" panose="020F0502020204030204" pitchFamily="34" charset="0"/>
                <a:ea typeface="Calibri" panose="020F0502020204030204" pitchFamily="34" charset="0"/>
                <a:cs typeface="Calibri" panose="020F0502020204030204" pitchFamily="34" charset="0"/>
              </a:rPr>
              <a:t> We extracted the duration in hour and minutes.</a:t>
            </a:r>
          </a:p>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Additional_Info</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We dropped this feature because 78.09% of the data in it was null. </a:t>
            </a:r>
          </a:p>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Price:</a:t>
            </a:r>
            <a:r>
              <a:rPr lang="en-US" dirty="0">
                <a:latin typeface="Calibri" panose="020F0502020204030204" pitchFamily="34" charset="0"/>
                <a:ea typeface="Calibri" panose="020F0502020204030204" pitchFamily="34" charset="0"/>
                <a:cs typeface="Calibri" panose="020F0502020204030204" pitchFamily="34" charset="0"/>
              </a:rPr>
              <a:t> This is the target variable, which the model will predict.</a:t>
            </a:r>
          </a:p>
        </p:txBody>
      </p:sp>
    </p:spTree>
    <p:extLst>
      <p:ext uri="{BB962C8B-B14F-4D97-AF65-F5344CB8AC3E}">
        <p14:creationId xmlns:p14="http://schemas.microsoft.com/office/powerpoint/2010/main" val="316558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par>
                                <p:cTn id="28" presetID="14" presetClass="entr" presetSubtype="1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randombar(horizont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40" dur="500"/>
                                        <p:tgtEl>
                                          <p:spTgt spid="16">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6">
                                            <p:txEl>
                                              <p:pRg st="2" end="2"/>
                                            </p:txEl>
                                          </p:spTgt>
                                        </p:tgtEl>
                                        <p:attrNameLst>
                                          <p:attrName>style.visibility</p:attrName>
                                        </p:attrNameLst>
                                      </p:cBhvr>
                                      <p:to>
                                        <p:strVal val="visible"/>
                                      </p:to>
                                    </p:set>
                                    <p:animEffect transition="in" filter="randombar(horizontal)">
                                      <p:cBhvr>
                                        <p:cTn id="45" dur="500"/>
                                        <p:tgtEl>
                                          <p:spTgt spid="16">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16">
                                            <p:txEl>
                                              <p:pRg st="3" end="3"/>
                                            </p:txEl>
                                          </p:spTgt>
                                        </p:tgtEl>
                                        <p:attrNameLst>
                                          <p:attrName>style.visibility</p:attrName>
                                        </p:attrNameLst>
                                      </p:cBhvr>
                                      <p:to>
                                        <p:strVal val="visible"/>
                                      </p:to>
                                    </p:set>
                                    <p:animEffect transition="in" filter="randombar(horizontal)">
                                      <p:cBhvr>
                                        <p:cTn id="50" dur="500"/>
                                        <p:tgtEl>
                                          <p:spTgt spid="16">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16">
                                            <p:txEl>
                                              <p:pRg st="4" end="4"/>
                                            </p:txEl>
                                          </p:spTgt>
                                        </p:tgtEl>
                                        <p:attrNameLst>
                                          <p:attrName>style.visibility</p:attrName>
                                        </p:attrNameLst>
                                      </p:cBhvr>
                                      <p:to>
                                        <p:strVal val="visible"/>
                                      </p:to>
                                    </p:set>
                                    <p:animEffect transition="in" filter="randombar(horizontal)">
                                      <p:cBhvr>
                                        <p:cTn id="55"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C7D5D33-EB27-4B41-7378-F39065838185}"/>
              </a:ext>
            </a:extLst>
          </p:cNvPr>
          <p:cNvGrpSpPr/>
          <p:nvPr/>
        </p:nvGrpSpPr>
        <p:grpSpPr>
          <a:xfrm>
            <a:off x="29496" y="-2457"/>
            <a:ext cx="4817807" cy="801330"/>
            <a:chOff x="29496" y="-2457"/>
            <a:chExt cx="4817807" cy="801330"/>
          </a:xfrm>
        </p:grpSpPr>
        <p:sp>
          <p:nvSpPr>
            <p:cNvPr id="3" name="Arrow: Pentagon 2">
              <a:extLst>
                <a:ext uri="{FF2B5EF4-FFF2-40B4-BE49-F238E27FC236}">
                  <a16:creationId xmlns:a16="http://schemas.microsoft.com/office/drawing/2014/main" id="{E91734D6-BDB7-548B-3510-21D3A39F8B98}"/>
                </a:ext>
              </a:extLst>
            </p:cNvPr>
            <p:cNvSpPr/>
            <p:nvPr/>
          </p:nvSpPr>
          <p:spPr>
            <a:xfrm>
              <a:off x="29496" y="29496"/>
              <a:ext cx="4817807" cy="698091"/>
            </a:xfrm>
            <a:prstGeom prst="homePlate">
              <a:avLst/>
            </a:prstGeom>
            <a:solidFill>
              <a:schemeClr val="tx1"/>
            </a:solid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b="1" dirty="0"/>
                <a:t>       5. MODEL TRAINING</a:t>
              </a:r>
              <a:endParaRPr lang="en-IN" sz="3200" b="1" dirty="0"/>
            </a:p>
          </p:txBody>
        </p:sp>
        <p:pic>
          <p:nvPicPr>
            <p:cNvPr id="4" name="Graphic 3" descr="Airplane with solid fill">
              <a:extLst>
                <a:ext uri="{FF2B5EF4-FFF2-40B4-BE49-F238E27FC236}">
                  <a16:creationId xmlns:a16="http://schemas.microsoft.com/office/drawing/2014/main" id="{8758BF47-E5C5-5338-2765-E0BC7DCB9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49149" y="-2457"/>
              <a:ext cx="801330" cy="801330"/>
            </a:xfrm>
            <a:prstGeom prst="rect">
              <a:avLst/>
            </a:prstGeom>
          </p:spPr>
        </p:pic>
      </p:grpSp>
      <p:pic>
        <p:nvPicPr>
          <p:cNvPr id="6" name="Picture 5">
            <a:extLst>
              <a:ext uri="{FF2B5EF4-FFF2-40B4-BE49-F238E27FC236}">
                <a16:creationId xmlns:a16="http://schemas.microsoft.com/office/drawing/2014/main" id="{271754BB-02AA-C9A8-B0E5-A683C320B1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171" y="957921"/>
            <a:ext cx="10931646" cy="3781953"/>
          </a:xfrm>
          <a:prstGeom prst="round2DiagRect">
            <a:avLst>
              <a:gd name="adj1" fmla="val 16667"/>
              <a:gd name="adj2" fmla="val 4276"/>
            </a:avLst>
          </a:prstGeom>
          <a:ln w="88900" cap="sq">
            <a:solidFill>
              <a:srgbClr val="FFFFFF"/>
            </a:solidFill>
            <a:miter lim="800000"/>
          </a:ln>
          <a:effectLst>
            <a:outerShdw blurRad="254000" algn="tl" rotWithShape="0">
              <a:srgbClr val="000000">
                <a:alpha val="43000"/>
              </a:srgbClr>
            </a:outerShdw>
          </a:effectLst>
        </p:spPr>
      </p:pic>
      <p:sp>
        <p:nvSpPr>
          <p:cNvPr id="8" name="Rectangle: Diagonal Corners Rounded 7">
            <a:extLst>
              <a:ext uri="{FF2B5EF4-FFF2-40B4-BE49-F238E27FC236}">
                <a16:creationId xmlns:a16="http://schemas.microsoft.com/office/drawing/2014/main" id="{C559047B-9813-7040-2386-D3148215FECA}"/>
              </a:ext>
            </a:extLst>
          </p:cNvPr>
          <p:cNvSpPr/>
          <p:nvPr/>
        </p:nvSpPr>
        <p:spPr>
          <a:xfrm>
            <a:off x="452283" y="875073"/>
            <a:ext cx="11120285" cy="3942735"/>
          </a:xfrm>
          <a:prstGeom prst="round2DiagRect">
            <a:avLst>
              <a:gd name="adj1" fmla="val 16667"/>
              <a:gd name="adj2" fmla="val 5486"/>
            </a:avLst>
          </a:prstGeom>
          <a:noFill/>
          <a:ln w="3810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FDB8DFE-76D2-F734-7DB3-82E0FBF3FE01}"/>
              </a:ext>
            </a:extLst>
          </p:cNvPr>
          <p:cNvSpPr/>
          <p:nvPr/>
        </p:nvSpPr>
        <p:spPr>
          <a:xfrm>
            <a:off x="720000" y="4434348"/>
            <a:ext cx="10009238" cy="294968"/>
          </a:xfrm>
          <a:prstGeom prst="rect">
            <a:avLst/>
          </a:prstGeom>
          <a:no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6FA3AA6-95DC-D06B-69A0-FA9AA0F4A35A}"/>
              </a:ext>
            </a:extLst>
          </p:cNvPr>
          <p:cNvSpPr/>
          <p:nvPr/>
        </p:nvSpPr>
        <p:spPr>
          <a:xfrm>
            <a:off x="720000" y="3220062"/>
            <a:ext cx="10009238" cy="294968"/>
          </a:xfrm>
          <a:prstGeom prst="rect">
            <a:avLst/>
          </a:prstGeom>
          <a:no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EDF59297-CC66-938E-A215-E3C8E8B65B90}"/>
              </a:ext>
            </a:extLst>
          </p:cNvPr>
          <p:cNvSpPr/>
          <p:nvPr/>
        </p:nvSpPr>
        <p:spPr>
          <a:xfrm>
            <a:off x="720000" y="2354823"/>
            <a:ext cx="10009238" cy="575189"/>
          </a:xfrm>
          <a:prstGeom prst="rect">
            <a:avLst/>
          </a:prstGeom>
          <a:no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60C50F17-5535-1121-0723-A9EA7811BCE1}"/>
              </a:ext>
            </a:extLst>
          </p:cNvPr>
          <p:cNvSpPr/>
          <p:nvPr/>
        </p:nvSpPr>
        <p:spPr>
          <a:xfrm>
            <a:off x="720000" y="3539614"/>
            <a:ext cx="10009238" cy="575189"/>
          </a:xfrm>
          <a:prstGeom prst="rect">
            <a:avLst/>
          </a:prstGeom>
          <a:no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9891D659-39D5-0ED6-F786-D7AFD4785349}"/>
              </a:ext>
            </a:extLst>
          </p:cNvPr>
          <p:cNvSpPr/>
          <p:nvPr/>
        </p:nvSpPr>
        <p:spPr>
          <a:xfrm>
            <a:off x="720000" y="2040185"/>
            <a:ext cx="10009238" cy="294968"/>
          </a:xfrm>
          <a:prstGeom prst="rect">
            <a:avLst/>
          </a:prstGeom>
          <a:no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ADD2035E-6A76-7432-1685-7B42108A4A8A}"/>
              </a:ext>
            </a:extLst>
          </p:cNvPr>
          <p:cNvSpPr txBox="1"/>
          <p:nvPr/>
        </p:nvSpPr>
        <p:spPr>
          <a:xfrm>
            <a:off x="360000" y="4916135"/>
            <a:ext cx="11160000" cy="1754326"/>
          </a:xfrm>
          <a:prstGeom prst="rect">
            <a:avLst/>
          </a:prstGeom>
          <a:noFill/>
        </p:spPr>
        <p:txBody>
          <a:bodyPr wrap="square" rtlCol="0">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Tuned </a:t>
            </a:r>
            <a:r>
              <a:rPr lang="en-US" b="1" dirty="0" err="1">
                <a:latin typeface="Calibri" panose="020F0502020204030204" pitchFamily="34" charset="0"/>
                <a:ea typeface="Calibri" panose="020F0502020204030204" pitchFamily="34" charset="0"/>
                <a:cs typeface="Calibri" panose="020F0502020204030204" pitchFamily="34" charset="0"/>
              </a:rPr>
              <a:t>GradientBoostingRegressor</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Tuned </a:t>
            </a:r>
            <a:r>
              <a:rPr lang="en-US" b="1" dirty="0" err="1">
                <a:latin typeface="Calibri" panose="020F0502020204030204" pitchFamily="34" charset="0"/>
                <a:ea typeface="Calibri" panose="020F0502020204030204" pitchFamily="34" charset="0"/>
                <a:cs typeface="Calibri" panose="020F0502020204030204" pitchFamily="34" charset="0"/>
              </a:rPr>
              <a:t>XGBRegressor</a:t>
            </a:r>
            <a:r>
              <a:rPr lang="en-US" dirty="0">
                <a:latin typeface="Calibri" panose="020F0502020204030204" pitchFamily="34" charset="0"/>
                <a:ea typeface="Calibri" panose="020F0502020204030204" pitchFamily="34" charset="0"/>
                <a:cs typeface="Calibri" panose="020F0502020204030204" pitchFamily="34" charset="0"/>
              </a:rPr>
              <a:t> are the top performers with an R² score of </a:t>
            </a:r>
            <a:r>
              <a:rPr lang="en-US" b="1" dirty="0">
                <a:latin typeface="Calibri" panose="020F0502020204030204" pitchFamily="34" charset="0"/>
                <a:ea typeface="Calibri" panose="020F0502020204030204" pitchFamily="34" charset="0"/>
                <a:cs typeface="Calibri" panose="020F0502020204030204" pitchFamily="34" charset="0"/>
              </a:rPr>
              <a:t>0.867</a:t>
            </a:r>
            <a:r>
              <a:rPr lang="en-US" dirty="0">
                <a:latin typeface="Calibri" panose="020F0502020204030204" pitchFamily="34" charset="0"/>
                <a:ea typeface="Calibri" panose="020F0502020204030204" pitchFamily="34" charset="0"/>
                <a:cs typeface="Calibri" panose="020F0502020204030204" pitchFamily="34" charset="0"/>
              </a:rPr>
              <a:t> and low RMSE values. These models provide the best balance between prediction accuracy and generalization.</a:t>
            </a:r>
          </a:p>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XGBRegressor</a:t>
            </a:r>
            <a:r>
              <a:rPr lang="en-US" b="1" dirty="0">
                <a:latin typeface="Calibri" panose="020F0502020204030204" pitchFamily="34" charset="0"/>
                <a:ea typeface="Calibri" panose="020F0502020204030204" pitchFamily="34" charset="0"/>
                <a:cs typeface="Calibri" panose="020F0502020204030204" pitchFamily="34" charset="0"/>
              </a:rPr>
              <a:t> (Default)</a:t>
            </a:r>
            <a:r>
              <a:rPr lang="en-US" dirty="0">
                <a:latin typeface="Calibri" panose="020F0502020204030204" pitchFamily="34" charset="0"/>
                <a:ea typeface="Calibri" panose="020F0502020204030204" pitchFamily="34" charset="0"/>
                <a:cs typeface="Calibri" panose="020F0502020204030204" pitchFamily="34" charset="0"/>
              </a:rPr>
              <a:t> is very close to the tuned version and also performs well, with an R² score of </a:t>
            </a:r>
            <a:r>
              <a:rPr lang="en-US" b="1" dirty="0">
                <a:latin typeface="Calibri" panose="020F0502020204030204" pitchFamily="34" charset="0"/>
                <a:ea typeface="Calibri" panose="020F0502020204030204" pitchFamily="34" charset="0"/>
                <a:cs typeface="Calibri" panose="020F0502020204030204" pitchFamily="34" charset="0"/>
              </a:rPr>
              <a:t>0.861</a:t>
            </a:r>
            <a:r>
              <a:rPr lang="en-US" dirty="0">
                <a:latin typeface="Calibri" panose="020F0502020204030204" pitchFamily="34" charset="0"/>
                <a:ea typeface="Calibri" panose="020F0502020204030204" pitchFamily="34" charset="0"/>
                <a:cs typeface="Calibri" panose="020F0502020204030204" pitchFamily="34" charset="0"/>
              </a:rPr>
              <a:t>.</a:t>
            </a:r>
          </a:p>
          <a:p>
            <a:pPr algn="just"/>
            <a:r>
              <a:rPr lang="en-IN"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DecisionTreeRegressor</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err="1">
                <a:latin typeface="Calibri" panose="020F0502020204030204" pitchFamily="34" charset="0"/>
                <a:ea typeface="Calibri" panose="020F0502020204030204" pitchFamily="34" charset="0"/>
                <a:cs typeface="Calibri" panose="020F0502020204030204" pitchFamily="34" charset="0"/>
              </a:rPr>
              <a:t>KNeighborsRegressor</a:t>
            </a:r>
            <a:r>
              <a:rPr lang="en-US" dirty="0">
                <a:latin typeface="Calibri" panose="020F0502020204030204" pitchFamily="34" charset="0"/>
                <a:ea typeface="Calibri" panose="020F0502020204030204" pitchFamily="34" charset="0"/>
                <a:cs typeface="Calibri" panose="020F0502020204030204" pitchFamily="34" charset="0"/>
              </a:rPr>
              <a:t> showed lower R² scores and higher RMSEs, indicating possible overfitting.</a:t>
            </a:r>
          </a:p>
          <a:p>
            <a:pPr algn="just"/>
            <a:r>
              <a:rPr lang="en-IN"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SVR</a:t>
            </a:r>
            <a:r>
              <a:rPr lang="en-US" dirty="0">
                <a:latin typeface="Calibri" panose="020F0502020204030204" pitchFamily="34" charset="0"/>
                <a:ea typeface="Calibri" panose="020F0502020204030204" pitchFamily="34" charset="0"/>
                <a:cs typeface="Calibri" panose="020F0502020204030204" pitchFamily="34" charset="0"/>
              </a:rPr>
              <a:t> was the least effective model, with an R² score of </a:t>
            </a:r>
            <a:r>
              <a:rPr lang="en-US" b="1" dirty="0">
                <a:latin typeface="Calibri" panose="020F0502020204030204" pitchFamily="34" charset="0"/>
                <a:ea typeface="Calibri" panose="020F0502020204030204" pitchFamily="34" charset="0"/>
                <a:cs typeface="Calibri" panose="020F0502020204030204" pitchFamily="34" charset="0"/>
              </a:rPr>
              <a:t>0.072</a:t>
            </a:r>
            <a:r>
              <a:rPr lang="en-US" dirty="0">
                <a:latin typeface="Calibri" panose="020F0502020204030204" pitchFamily="34" charset="0"/>
                <a:ea typeface="Calibri" panose="020F0502020204030204" pitchFamily="34" charset="0"/>
                <a:cs typeface="Calibri" panose="020F0502020204030204" pitchFamily="34" charset="0"/>
              </a:rPr>
              <a:t>.</a:t>
            </a:r>
          </a:p>
        </p:txBody>
      </p:sp>
      <p:sp>
        <p:nvSpPr>
          <p:cNvPr id="29" name="Rectangle 28">
            <a:extLst>
              <a:ext uri="{FF2B5EF4-FFF2-40B4-BE49-F238E27FC236}">
                <a16:creationId xmlns:a16="http://schemas.microsoft.com/office/drawing/2014/main" id="{ECA2A931-EB3B-DBC5-DC02-994B108EB9BF}"/>
              </a:ext>
            </a:extLst>
          </p:cNvPr>
          <p:cNvSpPr/>
          <p:nvPr/>
        </p:nvSpPr>
        <p:spPr>
          <a:xfrm>
            <a:off x="720000" y="4129546"/>
            <a:ext cx="10009238" cy="294968"/>
          </a:xfrm>
          <a:prstGeom prst="rect">
            <a:avLst/>
          </a:prstGeom>
          <a:no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968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1000"/>
                                        <p:tgtEl>
                                          <p:spTgt spid="11"/>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1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25" dur="500"/>
                                        <p:tgtEl>
                                          <p:spTgt spid="2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heel(1)">
                                      <p:cBhvr>
                                        <p:cTn id="30" dur="10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35" dur="500"/>
                                        <p:tgtEl>
                                          <p:spTgt spid="2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heel(1)">
                                      <p:cBhvr>
                                        <p:cTn id="40" dur="1000"/>
                                        <p:tgtEl>
                                          <p:spTgt spid="16"/>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heel(1)">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26">
                                            <p:txEl>
                                              <p:pRg st="3" end="3"/>
                                            </p:txEl>
                                          </p:spTgt>
                                        </p:tgtEl>
                                        <p:attrNameLst>
                                          <p:attrName>style.visibility</p:attrName>
                                        </p:attrNameLst>
                                      </p:cBhvr>
                                      <p:to>
                                        <p:strVal val="visible"/>
                                      </p:to>
                                    </p:set>
                                    <p:animEffect transition="in" filter="randombar(horizontal)">
                                      <p:cBhvr>
                                        <p:cTn id="48" dur="500"/>
                                        <p:tgtEl>
                                          <p:spTgt spid="26">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heel(1)">
                                      <p:cBhvr>
                                        <p:cTn id="53"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16" grpId="0" animBg="1"/>
      <p:bldP spid="18" grpId="0" animBg="1"/>
      <p:bldP spid="19"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C7D5D33-EB27-4B41-7378-F39065838185}"/>
              </a:ext>
            </a:extLst>
          </p:cNvPr>
          <p:cNvGrpSpPr/>
          <p:nvPr/>
        </p:nvGrpSpPr>
        <p:grpSpPr>
          <a:xfrm>
            <a:off x="29496" y="-2457"/>
            <a:ext cx="4817807" cy="801330"/>
            <a:chOff x="29496" y="-2457"/>
            <a:chExt cx="4817807" cy="801330"/>
          </a:xfrm>
        </p:grpSpPr>
        <p:sp>
          <p:nvSpPr>
            <p:cNvPr id="3" name="Arrow: Pentagon 2">
              <a:extLst>
                <a:ext uri="{FF2B5EF4-FFF2-40B4-BE49-F238E27FC236}">
                  <a16:creationId xmlns:a16="http://schemas.microsoft.com/office/drawing/2014/main" id="{E91734D6-BDB7-548B-3510-21D3A39F8B98}"/>
                </a:ext>
              </a:extLst>
            </p:cNvPr>
            <p:cNvSpPr/>
            <p:nvPr/>
          </p:nvSpPr>
          <p:spPr>
            <a:xfrm>
              <a:off x="29496" y="29496"/>
              <a:ext cx="4817807" cy="698091"/>
            </a:xfrm>
            <a:prstGeom prst="homePlate">
              <a:avLst/>
            </a:prstGeom>
            <a:solidFill>
              <a:schemeClr val="tx1"/>
            </a:solidFill>
            <a:ln w="1905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b="1" dirty="0"/>
                <a:t>       6. CONCLUSION</a:t>
              </a:r>
              <a:endParaRPr lang="en-IN" sz="3200" b="1" dirty="0"/>
            </a:p>
          </p:txBody>
        </p:sp>
        <p:pic>
          <p:nvPicPr>
            <p:cNvPr id="4" name="Graphic 3" descr="Airplane with solid fill">
              <a:extLst>
                <a:ext uri="{FF2B5EF4-FFF2-40B4-BE49-F238E27FC236}">
                  <a16:creationId xmlns:a16="http://schemas.microsoft.com/office/drawing/2014/main" id="{8758BF47-E5C5-5338-2765-E0BC7DCB9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49149" y="-2457"/>
              <a:ext cx="801330" cy="801330"/>
            </a:xfrm>
            <a:prstGeom prst="rect">
              <a:avLst/>
            </a:prstGeom>
          </p:spPr>
        </p:pic>
      </p:grpSp>
      <p:sp>
        <p:nvSpPr>
          <p:cNvPr id="10" name="TextBox 9">
            <a:extLst>
              <a:ext uri="{FF2B5EF4-FFF2-40B4-BE49-F238E27FC236}">
                <a16:creationId xmlns:a16="http://schemas.microsoft.com/office/drawing/2014/main" id="{62706179-EF89-BBEC-7F29-C67CF580004A}"/>
              </a:ext>
            </a:extLst>
          </p:cNvPr>
          <p:cNvSpPr txBox="1"/>
          <p:nvPr/>
        </p:nvSpPr>
        <p:spPr>
          <a:xfrm>
            <a:off x="7649498" y="2896309"/>
            <a:ext cx="4444180" cy="923330"/>
          </a:xfrm>
          <a:prstGeom prst="rect">
            <a:avLst/>
          </a:prstGeom>
          <a:noFill/>
        </p:spPr>
        <p:txBody>
          <a:bodyPr wrap="square" rtlCol="0">
            <a:spAutoFi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Tuned </a:t>
            </a:r>
            <a:r>
              <a:rPr lang="en-US" b="1" dirty="0" err="1">
                <a:latin typeface="Calibri" panose="020F0502020204030204" pitchFamily="34" charset="0"/>
                <a:ea typeface="Calibri" panose="020F0502020204030204" pitchFamily="34" charset="0"/>
                <a:cs typeface="Calibri" panose="020F0502020204030204" pitchFamily="34" charset="0"/>
              </a:rPr>
              <a:t>XGBRegressor</a:t>
            </a:r>
            <a:r>
              <a:rPr lang="en-US" dirty="0">
                <a:latin typeface="Calibri" panose="020F0502020204030204" pitchFamily="34" charset="0"/>
                <a:ea typeface="Calibri" panose="020F0502020204030204" pitchFamily="34" charset="0"/>
                <a:cs typeface="Calibri" panose="020F0502020204030204" pitchFamily="34" charset="0"/>
              </a:rPr>
              <a:t> is recommended for the best overall performance.</a:t>
            </a:r>
          </a:p>
          <a:p>
            <a:pPr algn="just"/>
            <a:r>
              <a:rPr lang="en-US" dirty="0">
                <a:latin typeface="Calibri" panose="020F0502020204030204" pitchFamily="34" charset="0"/>
                <a:ea typeface="Calibri" panose="020F0502020204030204" pitchFamily="34" charset="0"/>
                <a:cs typeface="Calibri" panose="020F0502020204030204" pitchFamily="34" charset="0"/>
              </a:rPr>
              <a:t> </a:t>
            </a:r>
          </a:p>
        </p:txBody>
      </p:sp>
      <p:pic>
        <p:nvPicPr>
          <p:cNvPr id="7" name="Picture 6">
            <a:extLst>
              <a:ext uri="{FF2B5EF4-FFF2-40B4-BE49-F238E27FC236}">
                <a16:creationId xmlns:a16="http://schemas.microsoft.com/office/drawing/2014/main" id="{5FFDA9B3-A00C-A8E9-07DF-746767434136}"/>
              </a:ext>
            </a:extLst>
          </p:cNvPr>
          <p:cNvPicPr>
            <a:picLocks noChangeAspect="1"/>
          </p:cNvPicPr>
          <p:nvPr/>
        </p:nvPicPr>
        <p:blipFill rotWithShape="1">
          <a:blip r:embed="rId4">
            <a:extLst>
              <a:ext uri="{28A0092B-C50C-407E-A947-70E740481C1C}">
                <a14:useLocalDpi xmlns:a14="http://schemas.microsoft.com/office/drawing/2010/main" val="0"/>
              </a:ext>
            </a:extLst>
          </a:blip>
          <a:srcRect l="2759" r="10705"/>
          <a:stretch/>
        </p:blipFill>
        <p:spPr>
          <a:xfrm>
            <a:off x="275305" y="917129"/>
            <a:ext cx="7148048" cy="5763888"/>
          </a:xfrm>
          <a:prstGeom prst="round2DiagRect">
            <a:avLst>
              <a:gd name="adj1" fmla="val 16667"/>
              <a:gd name="adj2" fmla="val 4276"/>
            </a:avLst>
          </a:prstGeom>
          <a:ln w="88900" cap="sq">
            <a:solidFill>
              <a:srgbClr val="FFFFFF"/>
            </a:solidFill>
            <a:miter lim="800000"/>
          </a:ln>
          <a:effectLst>
            <a:outerShdw blurRad="254000" algn="tl" rotWithShape="0">
              <a:srgbClr val="000000">
                <a:alpha val="43000"/>
              </a:srgbClr>
            </a:outerShdw>
          </a:effectLst>
        </p:spPr>
      </p:pic>
      <p:sp>
        <p:nvSpPr>
          <p:cNvPr id="11" name="Rectangle: Diagonal Corners Rounded 10">
            <a:extLst>
              <a:ext uri="{FF2B5EF4-FFF2-40B4-BE49-F238E27FC236}">
                <a16:creationId xmlns:a16="http://schemas.microsoft.com/office/drawing/2014/main" id="{A24AE95A-A421-56FC-82DD-0D043DA22989}"/>
              </a:ext>
            </a:extLst>
          </p:cNvPr>
          <p:cNvSpPr/>
          <p:nvPr/>
        </p:nvSpPr>
        <p:spPr>
          <a:xfrm>
            <a:off x="176981" y="835742"/>
            <a:ext cx="7325032" cy="5938684"/>
          </a:xfrm>
          <a:prstGeom prst="round2DiagRect">
            <a:avLst>
              <a:gd name="adj1" fmla="val 16667"/>
              <a:gd name="adj2" fmla="val 6126"/>
            </a:avLst>
          </a:prstGeom>
          <a:noFill/>
          <a:ln w="38100">
            <a:solidFill>
              <a:schemeClr val="tx1"/>
            </a:solidFill>
          </a:ln>
          <a:effectLst>
            <a:glow rad="635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4329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6C3FA56-00F6-41E4-91DD-16A9116AC9B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Droplet</Template>
  <TotalTime>332</TotalTime>
  <Words>1214</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Janardhan Reddy Illuru</dc:creator>
  <cp:lastModifiedBy>Janardhan Reddy Illuru</cp:lastModifiedBy>
  <cp:revision>65</cp:revision>
  <cp:lastPrinted>2024-08-30T10:35:27Z</cp:lastPrinted>
  <dcterms:created xsi:type="dcterms:W3CDTF">2024-08-17T08:45:42Z</dcterms:created>
  <dcterms:modified xsi:type="dcterms:W3CDTF">2024-08-30T10:46:45Z</dcterms:modified>
</cp:coreProperties>
</file>