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77" r:id="rId7"/>
    <p:sldId id="262" r:id="rId8"/>
    <p:sldId id="269" r:id="rId9"/>
    <p:sldId id="270" r:id="rId10"/>
    <p:sldId id="271" r:id="rId11"/>
    <p:sldId id="272" r:id="rId12"/>
    <p:sldId id="273" r:id="rId13"/>
    <p:sldId id="276" r:id="rId14"/>
    <p:sldId id="26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AE62-7EE5-44AF-A94F-6AF6867386C8}" type="datetimeFigureOut">
              <a:rPr lang="cs-CZ" smtClean="0"/>
              <a:t>07.06.2023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603C-7A6C-4084-9A92-07EBF4BB8C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641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43A2-7882-4B84-B74B-426257D542D9}" type="datetime1">
              <a:rPr lang="cs-CZ" smtClean="0"/>
              <a:t>07.06.2023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889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D2E-32B3-441D-861C-BD54B5AA9B5E}" type="datetime1">
              <a:rPr lang="cs-CZ" smtClean="0"/>
              <a:t>07.06.2023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046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B6C-B1B1-4520-AB00-35498D8F5441}" type="datetime1">
              <a:rPr lang="cs-CZ" smtClean="0"/>
              <a:t>07.06.2023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2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BE8-00F5-4C02-9402-5046DFC44582}" type="datetime1">
              <a:rPr lang="cs-CZ" smtClean="0"/>
              <a:t>07.06.2023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49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92DE-DF7A-4302-93A4-F9D2279DDEE6}" type="datetime1">
              <a:rPr lang="cs-CZ" smtClean="0"/>
              <a:t>07.06.2023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769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006-CC6A-4951-96E4-51634B9DFF2D}" type="datetime1">
              <a:rPr lang="cs-CZ" smtClean="0"/>
              <a:t>07.06.2023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394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FAF-92E2-4360-8CE4-B3619D31DC61}" type="datetime1">
              <a:rPr lang="cs-CZ" smtClean="0"/>
              <a:t>07.06.2023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28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84F4-1817-41C6-B7B0-41165D09B449}" type="datetime1">
              <a:rPr lang="cs-CZ" smtClean="0"/>
              <a:t>07.06.2023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492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7C78-ABC5-4FA8-B8D4-3DB076E8D4AE}" type="datetime1">
              <a:rPr lang="cs-CZ" smtClean="0"/>
              <a:t>07.06.2023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80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A70B-AC27-4F7A-807D-FAB4D54E5FF9}" type="datetime1">
              <a:rPr lang="cs-CZ" smtClean="0"/>
              <a:t>07.06.2023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30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FD1-3C4E-4D51-8D1C-93D6418E47A2}" type="datetime1">
              <a:rPr lang="cs-CZ" smtClean="0"/>
              <a:t>07.06.2023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20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286-460C-4812-86A1-A06158B6762B}" type="datetime1">
              <a:rPr lang="cs-CZ" smtClean="0"/>
              <a:t>07.06.2023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676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07CD-0E27-4FDC-B6A7-B709C5912368}" type="datetime1">
              <a:rPr lang="cs-CZ" smtClean="0"/>
              <a:t>07.06.2023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32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49DDB0F-BE70-47AC-8499-AED8F4C6F7DE}" type="datetime1">
              <a:rPr lang="cs-CZ" smtClean="0"/>
              <a:t>07.06.2023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0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34CBE7-9A0E-41EF-BE59-CBB02378FDA3}" type="datetime1">
              <a:rPr lang="cs-CZ" smtClean="0"/>
              <a:t>07.06.2023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869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5DE6-9F33-D776-E7A5-1AA52EDFA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Datově orientovaný přístup při vývoji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2754-18ED-F5EC-774A-9082A3E1C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5584704" cy="1577154"/>
          </a:xfrm>
        </p:spPr>
        <p:txBody>
          <a:bodyPr>
            <a:normAutofit/>
          </a:bodyPr>
          <a:lstStyle/>
          <a:p>
            <a:r>
              <a:rPr lang="cs-CZ" b="1" dirty="0"/>
              <a:t>Autor: </a:t>
            </a:r>
            <a:r>
              <a:rPr lang="cs-CZ" dirty="0"/>
              <a:t>Bc. Tomáš Janečka</a:t>
            </a:r>
          </a:p>
          <a:p>
            <a:r>
              <a:rPr lang="cs-CZ" b="1" dirty="0"/>
              <a:t>Obor: </a:t>
            </a:r>
            <a:r>
              <a:rPr lang="cs-CZ" dirty="0"/>
              <a:t>Informační technologie, specializace SWI</a:t>
            </a:r>
            <a:endParaRPr lang="en-US" dirty="0"/>
          </a:p>
          <a:p>
            <a:r>
              <a:rPr lang="cs-CZ" b="1" dirty="0"/>
              <a:t>Vedoucí: </a:t>
            </a:r>
            <a:r>
              <a:rPr lang="cs-CZ" dirty="0"/>
              <a:t>Ing. Peter Janků, Ph.D.</a:t>
            </a:r>
          </a:p>
          <a:p>
            <a:endParaRPr lang="cs-CZ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1B45F10-2132-CE5D-89CB-0C4DB65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0" y="285324"/>
            <a:ext cx="6369659" cy="146699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14DBAA-3E0D-5193-20FA-63D11294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90C-D7B5-48DF-B548-045E8E9681DA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D10D80B-C066-6BDD-B181-F7508E4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</a:t>
            </a:fld>
            <a:r>
              <a:rPr lang="en-US" dirty="0"/>
              <a:t>/15</a:t>
            </a:r>
            <a:endParaRPr lang="cs-CZ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B2AE7A3-D83C-3C4C-32F1-56D2530FB330}"/>
              </a:ext>
            </a:extLst>
          </p:cNvPr>
          <p:cNvSpPr txBox="1">
            <a:spLocks/>
          </p:cNvSpPr>
          <p:nvPr/>
        </p:nvSpPr>
        <p:spPr>
          <a:xfrm>
            <a:off x="7881718" y="5362923"/>
            <a:ext cx="3858768" cy="3651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939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Ukázka</a:t>
            </a:r>
            <a:endParaRPr lang="cs-CZ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10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676751" y="5168322"/>
            <a:ext cx="569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4</a:t>
            </a:r>
            <a:r>
              <a:rPr lang="cs-CZ" dirty="0"/>
              <a:t>: Rozložení dat v </a:t>
            </a:r>
            <a:r>
              <a:rPr lang="cs-CZ" dirty="0" err="1"/>
              <a:t>cache</a:t>
            </a:r>
            <a:r>
              <a:rPr lang="cs-CZ" dirty="0"/>
              <a:t> </a:t>
            </a:r>
            <a:r>
              <a:rPr lang="en-US" dirty="0"/>
              <a:t>D</a:t>
            </a:r>
            <a:r>
              <a:rPr lang="cs-CZ" dirty="0"/>
              <a:t>OP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7DF00960-6405-60B5-55C4-1C5538DDA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87" y="3038909"/>
            <a:ext cx="7634842" cy="2003939"/>
          </a:xfrm>
        </p:spPr>
      </p:pic>
    </p:spTree>
    <p:extLst>
      <p:ext uri="{BB962C8B-B14F-4D97-AF65-F5344CB8AC3E}">
        <p14:creationId xmlns:p14="http://schemas.microsoft.com/office/powerpoint/2010/main" val="290480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11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856828" y="6225811"/>
            <a:ext cx="44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5: Rozdíl ve výkonu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F5A8AC1-A445-120F-C326-7CBBEDF0F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74" y="2020615"/>
            <a:ext cx="8777249" cy="41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9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12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943953" y="5363717"/>
            <a:ext cx="430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6: Údaje z </a:t>
            </a:r>
            <a:r>
              <a:rPr lang="cs-CZ" dirty="0" err="1"/>
              <a:t>vTune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29D50632-2992-CB32-39D9-94E58327E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75" y="2499832"/>
            <a:ext cx="9627649" cy="27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DA5E-EABC-E83B-D82A-D32B1193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Přínos optimalizací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E52C-D465-6447-C557-B02D49C8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FAF-92E2-4360-8CE4-B3619D31DC61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B558C-5DE8-3241-2FEC-7E1EE1E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13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0BED5-1C82-99A3-635F-3600FE4BAB83}"/>
              </a:ext>
            </a:extLst>
          </p:cNvPr>
          <p:cNvSpPr txBox="1"/>
          <p:nvPr/>
        </p:nvSpPr>
        <p:spPr>
          <a:xfrm>
            <a:off x="3111925" y="5893936"/>
            <a:ext cx="596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7: Příklad na snímkové frekvenci. [Zdroj vlastní]</a:t>
            </a:r>
          </a:p>
        </p:txBody>
      </p:sp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84ABAB-2FC8-37F4-8599-B20255527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69" y="2161540"/>
            <a:ext cx="6429257" cy="3636963"/>
          </a:xfrm>
        </p:spPr>
      </p:pic>
    </p:spTree>
    <p:extLst>
      <p:ext uri="{BB962C8B-B14F-4D97-AF65-F5344CB8AC3E}">
        <p14:creationId xmlns:p14="http://schemas.microsoft.com/office/powerpoint/2010/main" val="153007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5DE6-9F33-D776-E7A5-1AA52EDFA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1B45F10-2132-CE5D-89CB-0C4DB65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0" y="285324"/>
            <a:ext cx="6369659" cy="146699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14DBAA-3E0D-5193-20FA-63D11294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90C-D7B5-48DF-B548-045E8E9681DA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D10D80B-C066-6BDD-B181-F7508E4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14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4E80889-84E0-B6B8-6726-A8C60214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5584704" cy="1577154"/>
          </a:xfrm>
        </p:spPr>
        <p:txBody>
          <a:bodyPr>
            <a:normAutofit/>
          </a:bodyPr>
          <a:lstStyle/>
          <a:p>
            <a:r>
              <a:rPr lang="cs-CZ" b="1" dirty="0"/>
              <a:t>Autor: </a:t>
            </a:r>
            <a:r>
              <a:rPr lang="cs-CZ" dirty="0"/>
              <a:t>Bc. Tomáš Janečka</a:t>
            </a:r>
          </a:p>
          <a:p>
            <a:r>
              <a:rPr lang="cs-CZ" b="1" dirty="0"/>
              <a:t>Obor: </a:t>
            </a:r>
            <a:r>
              <a:rPr lang="cs-CZ" dirty="0"/>
              <a:t>Informační technologie, specializace SWI</a:t>
            </a:r>
          </a:p>
          <a:p>
            <a:r>
              <a:rPr lang="cs-CZ" b="1" dirty="0"/>
              <a:t>Kontakt: </a:t>
            </a:r>
            <a:r>
              <a:rPr lang="cs-CZ" dirty="0"/>
              <a:t>t_janecka@utb.cz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575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Otázky</a:t>
            </a:r>
            <a:endParaRPr lang="cs-CZ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15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9F87E3-9181-9C92-CC29-44186920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sz="2400" dirty="0"/>
              <a:t>Do jaké míry je možné popsané optimalizace použít i v jazycích s </a:t>
            </a:r>
            <a:r>
              <a:rPr lang="cs-CZ" sz="2400" dirty="0" err="1"/>
              <a:t>intermediate</a:t>
            </a:r>
            <a:r>
              <a:rPr lang="cs-CZ" sz="2400" dirty="0"/>
              <a:t> </a:t>
            </a:r>
            <a:r>
              <a:rPr lang="cs-CZ" sz="2400" dirty="0" err="1"/>
              <a:t>bytekódem</a:t>
            </a:r>
            <a:r>
              <a:rPr lang="cs-CZ" sz="2400" dirty="0"/>
              <a:t> (</a:t>
            </a:r>
            <a:r>
              <a:rPr lang="cs-CZ" sz="2400" dirty="0" err="1"/>
              <a:t>Webassembly</a:t>
            </a:r>
            <a:r>
              <a:rPr lang="cs-CZ" sz="2400" dirty="0"/>
              <a:t>, JVM)?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Které z optimalizací byste doporučil pro jednodušší architektury (např. 32-bitové ARM </a:t>
            </a:r>
            <a:r>
              <a:rPr lang="cs-CZ" sz="2400" dirty="0" err="1"/>
              <a:t>mikrokontroléry</a:t>
            </a:r>
            <a:r>
              <a:rPr lang="cs-CZ" sz="2400" dirty="0"/>
              <a:t>), které typicky nemají tolik úrovní pamětí?</a:t>
            </a:r>
          </a:p>
        </p:txBody>
      </p:sp>
    </p:spTree>
    <p:extLst>
      <p:ext uri="{BB962C8B-B14F-4D97-AF65-F5344CB8AC3E}">
        <p14:creationId xmlns:p14="http://schemas.microsoft.com/office/powerpoint/2010/main" val="192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Datově orientované programování</a:t>
            </a:r>
          </a:p>
          <a:p>
            <a:r>
              <a:rPr lang="cs-CZ" sz="2400" dirty="0"/>
              <a:t>Body zadání</a:t>
            </a:r>
          </a:p>
          <a:p>
            <a:r>
              <a:rPr lang="cs-CZ" sz="2400" dirty="0"/>
              <a:t>Použité technologie</a:t>
            </a:r>
          </a:p>
          <a:p>
            <a:r>
              <a:rPr lang="cs-CZ" sz="2400" dirty="0"/>
              <a:t>Implementované optimalizace</a:t>
            </a:r>
          </a:p>
          <a:p>
            <a:r>
              <a:rPr lang="cs-CZ" sz="2400" dirty="0"/>
              <a:t>Ukázka</a:t>
            </a:r>
          </a:p>
          <a:p>
            <a:r>
              <a:rPr lang="cs-CZ" sz="2400" dirty="0"/>
              <a:t>Přínos optimalizací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2</a:t>
            </a:fld>
            <a:r>
              <a:rPr lang="en-US" dirty="0"/>
              <a:t> /15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657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Datově orientované programování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Způsob tvorby programů</a:t>
            </a:r>
          </a:p>
          <a:p>
            <a:r>
              <a:rPr lang="cs-CZ" sz="2400" dirty="0"/>
              <a:t>Využití jiných prostředků než v OOP</a:t>
            </a:r>
          </a:p>
          <a:p>
            <a:r>
              <a:rPr lang="cs-CZ" sz="2400" dirty="0"/>
              <a:t>Kooperace software a hardware</a:t>
            </a:r>
          </a:p>
          <a:p>
            <a:r>
              <a:rPr lang="cs-CZ" sz="2400" dirty="0"/>
              <a:t>Optimalizace – </a:t>
            </a:r>
            <a:r>
              <a:rPr lang="cs-CZ" sz="2400" dirty="0" err="1"/>
              <a:t>cache</a:t>
            </a:r>
            <a:r>
              <a:rPr lang="cs-CZ" sz="2400" dirty="0"/>
              <a:t>, CPU </a:t>
            </a:r>
            <a:r>
              <a:rPr lang="cs-CZ" sz="2400" dirty="0" err="1"/>
              <a:t>pipelining</a:t>
            </a:r>
            <a:r>
              <a:rPr lang="cs-CZ" sz="2400" dirty="0"/>
              <a:t>, různé úrovně paralelismu</a:t>
            </a:r>
          </a:p>
          <a:p>
            <a:r>
              <a:rPr lang="cs-CZ" sz="2400" dirty="0"/>
              <a:t>Průmysl videoher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3</a:t>
            </a:fld>
            <a:r>
              <a:rPr lang="en-US" dirty="0"/>
              <a:t> /15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414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Body </a:t>
            </a:r>
            <a:r>
              <a:rPr lang="en-US" sz="4000" dirty="0" err="1"/>
              <a:t>zadání</a:t>
            </a:r>
            <a:endParaRPr lang="cs-C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27112" cy="381907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sz="2400" dirty="0"/>
              <a:t>Definujte pojem datově orientovaný návrh a seznamte se s touto problematikou.</a:t>
            </a:r>
          </a:p>
          <a:p>
            <a:pPr>
              <a:buFont typeface="+mj-lt"/>
              <a:buAutoNum type="arabicPeriod"/>
            </a:pPr>
            <a:r>
              <a:rPr lang="cs-CZ" sz="2400" dirty="0"/>
              <a:t>Porovnejte tento způsob návrhu s objektově orientovaným návrhem.</a:t>
            </a:r>
          </a:p>
          <a:p>
            <a:pPr>
              <a:buFont typeface="+mj-lt"/>
              <a:buAutoNum type="arabicPeriod"/>
            </a:pPr>
            <a:r>
              <a:rPr lang="cs-CZ" sz="2400" dirty="0"/>
              <a:t>Popište vliv </a:t>
            </a:r>
            <a:r>
              <a:rPr lang="cs-CZ" sz="2400" dirty="0" err="1"/>
              <a:t>mikroarchitektury</a:t>
            </a:r>
            <a:r>
              <a:rPr lang="cs-CZ" sz="2400" dirty="0"/>
              <a:t> počítače na rychlost běhu programu.</a:t>
            </a:r>
          </a:p>
          <a:p>
            <a:pPr>
              <a:buFont typeface="+mj-lt"/>
              <a:buAutoNum type="arabicPeriod"/>
            </a:pPr>
            <a:r>
              <a:rPr lang="cs-CZ" sz="2400" dirty="0"/>
              <a:t>Demonstrujte jednotlivé principy na příkladech.</a:t>
            </a:r>
          </a:p>
          <a:p>
            <a:pPr>
              <a:buFont typeface="+mj-lt"/>
              <a:buAutoNum type="arabicPeriod"/>
            </a:pPr>
            <a:r>
              <a:rPr lang="cs-CZ" sz="2400" dirty="0"/>
              <a:t>Ověřte efektivitu programů pomocí nástrojů pro výkonnostní testy a profilování.</a:t>
            </a:r>
          </a:p>
          <a:p>
            <a:pPr>
              <a:buFont typeface="+mj-lt"/>
              <a:buAutoNum type="arabicPeriod"/>
            </a:pPr>
            <a:r>
              <a:rPr lang="cs-CZ" sz="2400" dirty="0"/>
              <a:t>Sestavte sadu doporučení pro využití datově orientovaného přístupu.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4</a:t>
            </a:fld>
            <a:r>
              <a:rPr lang="en-US" dirty="0"/>
              <a:t> /15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89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Použité 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Programovací jazyk C++</a:t>
            </a:r>
            <a:r>
              <a:rPr lang="en-US" sz="2400" dirty="0"/>
              <a:t> (GCC, Clang a MSVC)</a:t>
            </a:r>
            <a:endParaRPr lang="cs-CZ" sz="2400" dirty="0"/>
          </a:p>
          <a:p>
            <a:r>
              <a:rPr lang="cs-CZ" sz="2400" dirty="0"/>
              <a:t>Časování pomocí Google Benchmark</a:t>
            </a:r>
          </a:p>
          <a:p>
            <a:r>
              <a:rPr lang="cs-CZ" sz="2400" dirty="0"/>
              <a:t>Vzorkovací </a:t>
            </a:r>
            <a:r>
              <a:rPr lang="cs-CZ" sz="2400" dirty="0" err="1"/>
              <a:t>profiler</a:t>
            </a:r>
            <a:r>
              <a:rPr lang="cs-CZ" sz="2400" dirty="0"/>
              <a:t> Intel </a:t>
            </a:r>
            <a:r>
              <a:rPr lang="cs-CZ" sz="2400" dirty="0" err="1"/>
              <a:t>vTune</a:t>
            </a:r>
            <a:endParaRPr lang="cs-CZ" sz="2400" dirty="0"/>
          </a:p>
          <a:p>
            <a:r>
              <a:rPr lang="cs-CZ" sz="2400" dirty="0"/>
              <a:t>Instrumentační </a:t>
            </a:r>
            <a:r>
              <a:rPr lang="cs-CZ" sz="2400" dirty="0" err="1"/>
              <a:t>profiler</a:t>
            </a:r>
            <a:r>
              <a:rPr lang="cs-CZ" sz="2400" dirty="0"/>
              <a:t> Tracy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5</a:t>
            </a:fld>
            <a:r>
              <a:rPr lang="en-US" dirty="0"/>
              <a:t> /15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029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Implementované optimalizace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Iterace smyčkou – </a:t>
            </a:r>
            <a:r>
              <a:rPr lang="cs-CZ" sz="2400" dirty="0" err="1"/>
              <a:t>unrolling</a:t>
            </a:r>
            <a:r>
              <a:rPr lang="cs-CZ" sz="2400" dirty="0"/>
              <a:t>, odstranění závislostí</a:t>
            </a:r>
          </a:p>
          <a:p>
            <a:r>
              <a:rPr lang="cs-CZ" sz="2400" dirty="0"/>
              <a:t>Organizace datových struktur</a:t>
            </a:r>
          </a:p>
          <a:p>
            <a:r>
              <a:rPr lang="cs-CZ" sz="2400" dirty="0"/>
              <a:t>Zarovnání dat v paměti</a:t>
            </a:r>
          </a:p>
          <a:p>
            <a:r>
              <a:rPr lang="cs-CZ" sz="2400" dirty="0"/>
              <a:t>Exploatace paralelismu hardware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6</a:t>
            </a:fld>
            <a:r>
              <a:rPr lang="en-US" dirty="0"/>
              <a:t> /15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430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Ukázka</a:t>
            </a:r>
            <a:endParaRPr lang="cs-CZ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7</a:t>
            </a:fld>
            <a:r>
              <a:rPr lang="en-US" dirty="0"/>
              <a:t> /15</a:t>
            </a:r>
            <a:endParaRPr lang="cs-CZ" dirty="0"/>
          </a:p>
        </p:txBody>
      </p: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8BAC9F-5710-8EC2-6944-2057F258F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3" y="2095546"/>
            <a:ext cx="6962414" cy="340331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509574" y="5498861"/>
            <a:ext cx="517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1: Ukázka OOP přístupu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263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Ukázka</a:t>
            </a:r>
            <a:endParaRPr lang="cs-CZ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8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107434" y="5419344"/>
            <a:ext cx="59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2: Rozložení dat v </a:t>
            </a:r>
            <a:r>
              <a:rPr lang="cs-CZ" dirty="0" err="1"/>
              <a:t>cache</a:t>
            </a:r>
            <a:r>
              <a:rPr lang="cs-CZ" dirty="0"/>
              <a:t> OOP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089A361B-461A-A6EB-1354-B783C4F3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8" y="2380860"/>
            <a:ext cx="6840944" cy="2982711"/>
          </a:xfrm>
        </p:spPr>
      </p:pic>
    </p:spTree>
    <p:extLst>
      <p:ext uri="{BB962C8B-B14F-4D97-AF65-F5344CB8AC3E}">
        <p14:creationId xmlns:p14="http://schemas.microsoft.com/office/powerpoint/2010/main" val="41208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Ukázka</a:t>
            </a:r>
            <a:endParaRPr lang="cs-CZ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07.06.2023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9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450495" y="6467522"/>
            <a:ext cx="529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3</a:t>
            </a:r>
            <a:r>
              <a:rPr lang="cs-CZ" dirty="0"/>
              <a:t>: Ukázka </a:t>
            </a:r>
            <a:r>
              <a:rPr lang="en-US" dirty="0"/>
              <a:t>D</a:t>
            </a:r>
            <a:r>
              <a:rPr lang="cs-CZ" dirty="0"/>
              <a:t>OP přístupu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EED16B-FD23-D155-17EA-30AF2F7D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0" y="2112073"/>
            <a:ext cx="6810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5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283</TotalTime>
  <Words>397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Quotable</vt:lpstr>
      <vt:lpstr>Datově orientovaný přístup při vývoji software</vt:lpstr>
      <vt:lpstr>Obsah</vt:lpstr>
      <vt:lpstr>Datově orientované programování</vt:lpstr>
      <vt:lpstr>Body zadání</vt:lpstr>
      <vt:lpstr>Použité technologie</vt:lpstr>
      <vt:lpstr>Implementované optimalizace</vt:lpstr>
      <vt:lpstr>Ukázka</vt:lpstr>
      <vt:lpstr>Ukázka</vt:lpstr>
      <vt:lpstr>Ukázka</vt:lpstr>
      <vt:lpstr>Ukázka</vt:lpstr>
      <vt:lpstr>Výsledky</vt:lpstr>
      <vt:lpstr>Výsledky</vt:lpstr>
      <vt:lpstr>Přínos optimalizací</vt:lpstr>
      <vt:lpstr>Děkuji za pozornost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Datově orientovaný přístup při vývoji software</dc:title>
  <dc:creator>Tomáš Janečka</dc:creator>
  <cp:lastModifiedBy>Tomáš Janečka</cp:lastModifiedBy>
  <cp:revision>20</cp:revision>
  <dcterms:created xsi:type="dcterms:W3CDTF">2023-04-22T11:46:21Z</dcterms:created>
  <dcterms:modified xsi:type="dcterms:W3CDTF">2023-06-07T14:04:28Z</dcterms:modified>
</cp:coreProperties>
</file>