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AE62-7EE5-44AF-A94F-6AF6867386C8}" type="datetimeFigureOut">
              <a:rPr lang="cs-CZ" smtClean="0"/>
              <a:t>23.04.2023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603C-7A6C-4084-9A92-07EBF4BB8C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641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43A2-7882-4B84-B74B-426257D542D9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89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D2E-32B3-441D-861C-BD54B5AA9B5E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46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B6C-B1B1-4520-AB00-35498D8F5441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2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BE8-00F5-4C02-9402-5046DFC44582}" type="datetime1">
              <a:rPr lang="cs-CZ" smtClean="0"/>
              <a:t>23.04.2023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49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92DE-DF7A-4302-93A4-F9D2279DDEE6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69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006-CC6A-4951-96E4-51634B9DFF2D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394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FAF-92E2-4360-8CE4-B3619D31DC61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28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84F4-1817-41C6-B7B0-41165D09B449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9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7C78-ABC5-4FA8-B8D4-3DB076E8D4AE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8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A70B-AC27-4F7A-807D-FAB4D54E5FF9}" type="datetime1">
              <a:rPr lang="cs-CZ" smtClean="0"/>
              <a:t>23.04.2023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30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FD1-3C4E-4D51-8D1C-93D6418E47A2}" type="datetime1">
              <a:rPr lang="cs-CZ" smtClean="0"/>
              <a:t>23.04.2023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20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286-460C-4812-86A1-A06158B6762B}" type="datetime1">
              <a:rPr lang="cs-CZ" smtClean="0"/>
              <a:t>23.04.2023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676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07CD-0E27-4FDC-B6A7-B709C5912368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3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9DDB0F-BE70-47AC-8499-AED8F4C6F7DE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0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34CBE7-9A0E-41EF-BE59-CBB02378FDA3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86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Datově orientovaný přístup při vývoji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2754-18ED-F5EC-774A-9082A3E1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  <a:endParaRPr lang="en-US" dirty="0"/>
          </a:p>
          <a:p>
            <a:r>
              <a:rPr lang="cs-CZ" b="1" dirty="0"/>
              <a:t>Vedoucí: </a:t>
            </a:r>
            <a:r>
              <a:rPr lang="cs-CZ" dirty="0"/>
              <a:t>Ing. Peter Janků, Ph.D.</a:t>
            </a:r>
          </a:p>
          <a:p>
            <a:endParaRPr lang="cs-CZ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</a:t>
            </a:fld>
            <a:endParaRPr lang="cs-CZ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B2AE7A3-D83C-3C4C-32F1-56D2530FB330}"/>
              </a:ext>
            </a:extLst>
          </p:cNvPr>
          <p:cNvSpPr txBox="1">
            <a:spLocks/>
          </p:cNvSpPr>
          <p:nvPr/>
        </p:nvSpPr>
        <p:spPr>
          <a:xfrm>
            <a:off x="7881718" y="5362923"/>
            <a:ext cx="3858768" cy="3651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939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Vlastní přínos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Implementace ukázkových příkladů</a:t>
            </a:r>
          </a:p>
          <a:p>
            <a:r>
              <a:rPr lang="cs-CZ" sz="2400" dirty="0"/>
              <a:t>Měření výkonu pomocí nástrojů</a:t>
            </a:r>
          </a:p>
          <a:p>
            <a:r>
              <a:rPr lang="cs-CZ" sz="2400" dirty="0"/>
              <a:t>Analýza výsledků</a:t>
            </a:r>
          </a:p>
          <a:p>
            <a:r>
              <a:rPr lang="cs-CZ" sz="2400" dirty="0"/>
              <a:t>Úvaha o výsledcích podpořená profilováním</a:t>
            </a:r>
          </a:p>
          <a:p>
            <a:r>
              <a:rPr lang="cs-CZ" sz="2400" dirty="0"/>
              <a:t>Sestavení sady doporučení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538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Použité 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Programovací jazyk C++</a:t>
            </a:r>
            <a:r>
              <a:rPr lang="en-US" sz="2400" dirty="0"/>
              <a:t> (GCC, Clang a MSVC)</a:t>
            </a:r>
            <a:endParaRPr lang="cs-CZ" sz="2400" dirty="0"/>
          </a:p>
          <a:p>
            <a:r>
              <a:rPr lang="cs-CZ" sz="2400" dirty="0"/>
              <a:t>Časování pomocí Google Benchmark</a:t>
            </a:r>
          </a:p>
          <a:p>
            <a:r>
              <a:rPr lang="cs-CZ" sz="2400" dirty="0"/>
              <a:t>Vzorkovací </a:t>
            </a:r>
            <a:r>
              <a:rPr lang="cs-CZ" sz="2400" dirty="0" err="1"/>
              <a:t>profiler</a:t>
            </a:r>
            <a:r>
              <a:rPr lang="cs-CZ" sz="2400" dirty="0"/>
              <a:t> Intel </a:t>
            </a:r>
            <a:r>
              <a:rPr lang="cs-CZ" sz="2400" dirty="0" err="1"/>
              <a:t>vTune</a:t>
            </a:r>
            <a:endParaRPr lang="cs-CZ" sz="2400" dirty="0"/>
          </a:p>
          <a:p>
            <a:r>
              <a:rPr lang="cs-CZ" sz="2400" dirty="0"/>
              <a:t>Instrumentační </a:t>
            </a:r>
            <a:r>
              <a:rPr lang="cs-CZ" sz="2400" dirty="0" err="1"/>
              <a:t>profiler</a:t>
            </a:r>
            <a:r>
              <a:rPr lang="cs-CZ" sz="2400" dirty="0"/>
              <a:t> Tracy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029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12</a:t>
            </a:fld>
            <a:endParaRPr lang="cs-CZ" dirty="0"/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8BAC9F-5710-8EC2-6944-2057F258F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3" y="2095546"/>
            <a:ext cx="6962414" cy="340331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509574" y="5498861"/>
            <a:ext cx="517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1: Ukázka OOP přístupu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263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13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107434" y="5419344"/>
            <a:ext cx="59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2: Rozložení dat v </a:t>
            </a:r>
            <a:r>
              <a:rPr lang="cs-CZ" dirty="0" err="1"/>
              <a:t>cache</a:t>
            </a:r>
            <a:r>
              <a:rPr lang="cs-CZ" dirty="0"/>
              <a:t> OOP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089A361B-461A-A6EB-1354-B783C4F3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8" y="2380860"/>
            <a:ext cx="6840944" cy="2982711"/>
          </a:xfrm>
        </p:spPr>
      </p:pic>
    </p:spTree>
    <p:extLst>
      <p:ext uri="{BB962C8B-B14F-4D97-AF65-F5344CB8AC3E}">
        <p14:creationId xmlns:p14="http://schemas.microsoft.com/office/powerpoint/2010/main" val="41208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14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450495" y="6467522"/>
            <a:ext cx="52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3</a:t>
            </a:r>
            <a:r>
              <a:rPr lang="cs-CZ" dirty="0"/>
              <a:t>: Ukázka </a:t>
            </a:r>
            <a:r>
              <a:rPr lang="en-US" dirty="0"/>
              <a:t>D</a:t>
            </a:r>
            <a:r>
              <a:rPr lang="cs-CZ" dirty="0"/>
              <a:t>OP přístupu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EED16B-FD23-D155-17EA-30AF2F7D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0" y="2112073"/>
            <a:ext cx="6810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15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676751" y="5168322"/>
            <a:ext cx="569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4</a:t>
            </a:r>
            <a:r>
              <a:rPr lang="cs-CZ" dirty="0"/>
              <a:t>: Rozložení dat v </a:t>
            </a:r>
            <a:r>
              <a:rPr lang="cs-CZ" dirty="0" err="1"/>
              <a:t>cache</a:t>
            </a:r>
            <a:r>
              <a:rPr lang="cs-CZ" dirty="0"/>
              <a:t> </a:t>
            </a:r>
            <a:r>
              <a:rPr lang="en-US" dirty="0"/>
              <a:t>D</a:t>
            </a:r>
            <a:r>
              <a:rPr lang="cs-CZ" dirty="0"/>
              <a:t>OP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7DF00960-6405-60B5-55C4-1C5538DD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7" y="3038909"/>
            <a:ext cx="7634842" cy="2003939"/>
          </a:xfrm>
        </p:spPr>
      </p:pic>
    </p:spTree>
    <p:extLst>
      <p:ext uri="{BB962C8B-B14F-4D97-AF65-F5344CB8AC3E}">
        <p14:creationId xmlns:p14="http://schemas.microsoft.com/office/powerpoint/2010/main" val="290480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16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856828" y="6225811"/>
            <a:ext cx="44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5: Rozdíl ve výkonu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F5A8AC1-A445-120F-C326-7CBBEDF0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74" y="2020615"/>
            <a:ext cx="8777249" cy="4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9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17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943953" y="5363717"/>
            <a:ext cx="430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6: Údaje z </a:t>
            </a:r>
            <a:r>
              <a:rPr lang="cs-CZ" dirty="0" err="1"/>
              <a:t>vTune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29D50632-2992-CB32-39D9-94E58327E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75" y="2499832"/>
            <a:ext cx="9627649" cy="27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18</a:t>
            </a:fld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9F87E3-9181-9C92-CC29-44186920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dirty="0"/>
              <a:t>Dopady na výkon aplikace</a:t>
            </a:r>
          </a:p>
          <a:p>
            <a:r>
              <a:rPr lang="cs-CZ" sz="2400" dirty="0"/>
              <a:t>Lepší využití hardware</a:t>
            </a:r>
          </a:p>
          <a:p>
            <a:r>
              <a:rPr lang="cs-CZ" sz="2400" dirty="0"/>
              <a:t>Potenciální úspora energie</a:t>
            </a:r>
          </a:p>
          <a:p>
            <a:r>
              <a:rPr lang="cs-CZ" sz="2400" dirty="0"/>
              <a:t>Optimalizovat tam, kde to dává smysl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7438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19</a:t>
            </a:fld>
            <a:endParaRPr lang="cs-CZ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4E80889-84E0-B6B8-6726-A8C60214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</a:p>
          <a:p>
            <a:r>
              <a:rPr lang="cs-CZ" b="1" dirty="0"/>
              <a:t>Kontakt: </a:t>
            </a:r>
            <a:r>
              <a:rPr lang="cs-CZ" dirty="0"/>
              <a:t>t_janecka@utb.cz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75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Datově orientované programování</a:t>
            </a:r>
          </a:p>
          <a:p>
            <a:r>
              <a:rPr lang="cs-CZ" sz="2400" dirty="0"/>
              <a:t>Cíle práce</a:t>
            </a:r>
          </a:p>
          <a:p>
            <a:r>
              <a:rPr lang="cs-CZ" sz="2400" dirty="0"/>
              <a:t>Vlastní přínos</a:t>
            </a:r>
          </a:p>
          <a:p>
            <a:r>
              <a:rPr lang="cs-CZ" sz="2400" dirty="0"/>
              <a:t>Použité technologie</a:t>
            </a:r>
          </a:p>
          <a:p>
            <a:r>
              <a:rPr lang="cs-CZ" sz="24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65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Datově orientované programování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Způsob tvorby programů</a:t>
            </a:r>
          </a:p>
          <a:p>
            <a:r>
              <a:rPr lang="cs-CZ" sz="2400" dirty="0"/>
              <a:t>Využití jiných prostředků než v OOP</a:t>
            </a:r>
          </a:p>
          <a:p>
            <a:r>
              <a:rPr lang="cs-CZ" sz="2400" dirty="0"/>
              <a:t>Kooperace software a hardware</a:t>
            </a:r>
          </a:p>
          <a:p>
            <a:r>
              <a:rPr lang="cs-CZ" sz="2400" dirty="0"/>
              <a:t>Optimalizace – </a:t>
            </a:r>
            <a:r>
              <a:rPr lang="cs-CZ" sz="2400" dirty="0" err="1"/>
              <a:t>cache</a:t>
            </a:r>
            <a:r>
              <a:rPr lang="cs-CZ" sz="2400" dirty="0"/>
              <a:t>, CPU </a:t>
            </a:r>
            <a:r>
              <a:rPr lang="cs-CZ" sz="2400" dirty="0" err="1"/>
              <a:t>pipelining</a:t>
            </a:r>
            <a:r>
              <a:rPr lang="cs-CZ" sz="2400" dirty="0"/>
              <a:t>, různé úrovně paralelismu</a:t>
            </a:r>
          </a:p>
          <a:p>
            <a:r>
              <a:rPr lang="cs-CZ" sz="2400" dirty="0"/>
              <a:t>Průmysl videoher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14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i="1" dirty="0"/>
              <a:t>Definujte pojem datově orientovaný návrh a seznamte se s touto problematikou.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Definice</a:t>
            </a:r>
          </a:p>
          <a:p>
            <a:r>
              <a:rPr lang="cs-CZ" sz="2400" dirty="0"/>
              <a:t>Hlavní myšlenky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89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636511"/>
          </a:xfrm>
        </p:spPr>
        <p:txBody>
          <a:bodyPr>
            <a:normAutofit/>
          </a:bodyPr>
          <a:lstStyle/>
          <a:p>
            <a:r>
              <a:rPr lang="cs-CZ" sz="2400" i="1" dirty="0"/>
              <a:t>Porovnejte tento způsob návrhu s objektově orientovaným návrhem.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Rozdíl v hlavních myšlenkách</a:t>
            </a:r>
          </a:p>
          <a:p>
            <a:r>
              <a:rPr lang="cs-CZ" sz="2400" dirty="0"/>
              <a:t>Rozdíl v implementaci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63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79377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i="1" dirty="0"/>
              <a:t>Popište vliv </a:t>
            </a:r>
            <a:r>
              <a:rPr lang="cs-CZ" sz="2400" i="1" dirty="0" err="1"/>
              <a:t>mikroarchitektury</a:t>
            </a:r>
            <a:r>
              <a:rPr lang="cs-CZ" sz="2400" i="1" dirty="0"/>
              <a:t> počítače na rychlost běhu programu.</a:t>
            </a:r>
            <a:endParaRPr lang="en-US" sz="2400" i="1" dirty="0"/>
          </a:p>
          <a:p>
            <a:pPr marL="0" indent="0">
              <a:buNone/>
            </a:pPr>
            <a:endParaRPr lang="cs-CZ" sz="2400" i="1" dirty="0"/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Popis funkce hardware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60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69887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i="1" dirty="0"/>
              <a:t>Demonstrujte jednotlivé principy na příkladech.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Ukázka spolupráce s hardware</a:t>
            </a:r>
          </a:p>
          <a:p>
            <a:endParaRPr lang="cs-CZ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857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i="1" dirty="0"/>
              <a:t>Ověřte efektivitu programů pomocí nástrojů pro výkonnostní testy a profilování.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Získání dat o časování</a:t>
            </a:r>
          </a:p>
          <a:p>
            <a:r>
              <a:rPr lang="cs-CZ" sz="2400" dirty="0"/>
              <a:t>Instrumentační a vzorkovací profilování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406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i="1" dirty="0"/>
              <a:t>Sestavte sadu doporučení pro využití datově orientovaného přístupu.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Souhrn vhodných optimalizací</a:t>
            </a:r>
          </a:p>
          <a:p>
            <a:endParaRPr lang="cs-CZ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409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227</TotalTime>
  <Words>373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2</vt:lpstr>
      <vt:lpstr>Quotable</vt:lpstr>
      <vt:lpstr>Datově orientovaný přístup při vývoji software</vt:lpstr>
      <vt:lpstr>Obsah</vt:lpstr>
      <vt:lpstr>Datově orientované programování</vt:lpstr>
      <vt:lpstr>Cíle práce</vt:lpstr>
      <vt:lpstr>Cíle práce</vt:lpstr>
      <vt:lpstr>Cíle práce</vt:lpstr>
      <vt:lpstr>Cíle práce</vt:lpstr>
      <vt:lpstr>Cíle práce</vt:lpstr>
      <vt:lpstr>Cíle práce</vt:lpstr>
      <vt:lpstr>Vlastní přínos</vt:lpstr>
      <vt:lpstr>Použité technologie</vt:lpstr>
      <vt:lpstr>Výsledky</vt:lpstr>
      <vt:lpstr>Výsledky</vt:lpstr>
      <vt:lpstr>Výsledky</vt:lpstr>
      <vt:lpstr>Výsledky</vt:lpstr>
      <vt:lpstr>Výsledky</vt:lpstr>
      <vt:lpstr>Výsledky</vt:lpstr>
      <vt:lpstr>Výsledky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Datově orientovaný přístup při vývoji software</dc:title>
  <dc:creator>Tomáš Janečka</dc:creator>
  <cp:lastModifiedBy>Tomáš Janečka</cp:lastModifiedBy>
  <cp:revision>10</cp:revision>
  <dcterms:created xsi:type="dcterms:W3CDTF">2023-04-22T11:46:21Z</dcterms:created>
  <dcterms:modified xsi:type="dcterms:W3CDTF">2023-04-23T15:50:01Z</dcterms:modified>
</cp:coreProperties>
</file>