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9" r:id="rId2"/>
    <p:sldId id="401" r:id="rId3"/>
    <p:sldId id="402" r:id="rId4"/>
    <p:sldId id="403" r:id="rId5"/>
    <p:sldId id="404" r:id="rId6"/>
    <p:sldId id="399" r:id="rId7"/>
    <p:sldId id="410" r:id="rId8"/>
    <p:sldId id="414" r:id="rId9"/>
    <p:sldId id="411" r:id="rId10"/>
    <p:sldId id="423" r:id="rId11"/>
    <p:sldId id="425" r:id="rId12"/>
    <p:sldId id="415" r:id="rId13"/>
    <p:sldId id="412" r:id="rId14"/>
    <p:sldId id="416" r:id="rId15"/>
    <p:sldId id="413" r:id="rId16"/>
    <p:sldId id="417" r:id="rId17"/>
    <p:sldId id="418" r:id="rId18"/>
    <p:sldId id="419" r:id="rId1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2001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903">
          <p15:clr>
            <a:srgbClr val="A4A3A4"/>
          </p15:clr>
        </p15:guide>
        <p15:guide id="11" pos="2880">
          <p15:clr>
            <a:srgbClr val="A4A3A4"/>
          </p15:clr>
        </p15:guide>
        <p15:guide id="12" pos="2925">
          <p15:clr>
            <a:srgbClr val="A4A3A4"/>
          </p15:clr>
        </p15:guide>
        <p15:guide id="13" pos="2970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FBD"/>
    <a:srgbClr val="CEFED1"/>
    <a:srgbClr val="1EA5A5"/>
    <a:srgbClr val="E8E9E8"/>
    <a:srgbClr val="E2FEE4"/>
    <a:srgbClr val="D7B01D"/>
    <a:srgbClr val="FFFFFF"/>
    <a:srgbClr val="000000"/>
    <a:srgbClr val="006E6E"/>
    <a:srgbClr val="BE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84568" autoAdjust="0"/>
  </p:normalViewPr>
  <p:slideViewPr>
    <p:cSldViewPr snapToObjects="1" showGuides="1">
      <p:cViewPr>
        <p:scale>
          <a:sx n="90" d="100"/>
          <a:sy n="90" d="100"/>
        </p:scale>
        <p:origin x="840" y="272"/>
      </p:cViewPr>
      <p:guideLst>
        <p:guide orient="horz" pos="4042"/>
        <p:guide orient="horz" pos="255"/>
        <p:guide orient="horz" pos="2001"/>
        <p:guide orient="horz" pos="3929"/>
        <p:guide orient="horz" pos="4110"/>
        <p:guide orient="horz" pos="142"/>
        <p:guide orient="horz" pos="4178"/>
        <p:guide pos="272"/>
        <p:guide pos="5488"/>
        <p:guide pos="2903"/>
        <p:guide pos="2880"/>
        <p:guide pos="2925"/>
        <p:guide pos="2970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23B3F-72F8-B64E-A568-739050E1AD48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79701-025B-2A4A-8128-4D14CCDD5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3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22.03.17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00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7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328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407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Autor, DD.MM.YY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1A90-5953-7149-B802-BFD3484692A2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F795-CBF3-8943-900D-97636FFBFAF4}" type="datetime1">
              <a:rPr lang="de-CH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RR &amp; Affect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3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Autor, DD.MM.YY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D7B0-077D-414E-BB90-81DB9AF9052C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BE32-AFBB-9246-8333-7865129ADC79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F8C0-CC42-3B4B-AD46-9DFFBC9BC427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8E51-4E9F-1549-B256-5834140A0153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F24E-C9FE-D044-9819-41077A4FBCAD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66DF-B5B5-5A43-874B-67E492497D22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Textmasterformat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Andale Mono"/>
                <a:cs typeface="Andale Mono"/>
              </a:defRPr>
            </a:lvl1pPr>
          </a:lstStyle>
          <a:p>
            <a:fld id="{76307AED-9442-5247-9C38-BBFB881174C3}" type="datetime1">
              <a:rPr lang="de-CH" smtClean="0"/>
              <a:t>22.03.17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  <a:latin typeface="Andale Mono"/>
                <a:cs typeface="Andale Mono"/>
              </a:defRPr>
            </a:lvl1pPr>
          </a:lstStyle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Andale Mono"/>
                <a:cs typeface="Andale Mono"/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  <p:sldLayoutId id="2147483663" r:id="rId11"/>
  </p:sldLayoutIdLst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Andale Mono"/>
          <a:ea typeface="+mj-ea"/>
          <a:cs typeface="Andale Mono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ndale Mono"/>
          <a:ea typeface="+mn-ea"/>
          <a:cs typeface="Andale Mono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ndale Mono"/>
          <a:ea typeface="+mn-ea"/>
          <a:cs typeface="Andale Mono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ndale Mono"/>
          <a:ea typeface="+mn-ea"/>
          <a:cs typeface="Andale Mono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ndale Mono"/>
          <a:ea typeface="+mn-ea"/>
          <a:cs typeface="Andale Mono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ndale Mono"/>
          <a:ea typeface="+mn-ea"/>
          <a:cs typeface="Andale Mon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RR &amp; </a:t>
            </a:r>
            <a:r>
              <a:rPr lang="de-DE" dirty="0" err="1" smtClean="0"/>
              <a:t>Affect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47514" y="3392996"/>
            <a:ext cx="6800850" cy="82809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Janine </a:t>
            </a:r>
            <a:r>
              <a:rPr lang="en-US" dirty="0" err="1" smtClean="0"/>
              <a:t>Hoffart</a:t>
            </a:r>
            <a:r>
              <a:rPr lang="en-US" dirty="0" smtClean="0"/>
              <a:t>, Jana </a:t>
            </a:r>
            <a:r>
              <a:rPr lang="en-US" dirty="0" err="1" smtClean="0"/>
              <a:t>Jarecki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Jörg</a:t>
            </a:r>
            <a:r>
              <a:rPr lang="en-US" dirty="0" smtClean="0"/>
              <a:t> </a:t>
            </a:r>
            <a:r>
              <a:rPr lang="en-US" dirty="0" err="1" smtClean="0"/>
              <a:t>Rieskamp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5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ts val="2500"/>
              </a:lnSpc>
              <a:spcBef>
                <a:spcPct val="0"/>
              </a:spcBef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Correlations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of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en-US" b="1" baseline="-25000" dirty="0" err="1" smtClean="0">
                <a:latin typeface="Andale Mono" charset="0"/>
                <a:ea typeface="Andale Mono" charset="0"/>
                <a:cs typeface="Andale Mono" charset="0"/>
              </a:rPr>
              <a:t>subjective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* with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variance</a:t>
            </a:r>
            <a:r>
              <a:rPr lang="en-US" b="1" baseline="-25000" dirty="0" err="1" smtClean="0">
                <a:latin typeface="Andale Mono" charset="0"/>
                <a:ea typeface="Andale Mono" charset="0"/>
                <a:cs typeface="Andale Mono" charset="0"/>
              </a:rPr>
              <a:t>objective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per individual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b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</a:br>
            <a:endParaRPr lang="de-DE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6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11560" y="4905164"/>
            <a:ext cx="58326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Black: </a:t>
            </a:r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significant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at p &lt; </a:t>
            </a:r>
            <a:r>
              <a:rPr lang="is-IS" sz="1200" dirty="0" smtClean="0">
                <a:latin typeface="Andale Mono" charset="0"/>
                <a:ea typeface="Andale Mono" charset="0"/>
                <a:cs typeface="Andale Mono" charset="0"/>
              </a:rPr>
              <a:t>3.063725e-05</a:t>
            </a:r>
          </a:p>
          <a:p>
            <a:pPr>
              <a:lnSpc>
                <a:spcPts val="2200"/>
              </a:lnSpc>
            </a:pPr>
            <a:endParaRPr lang="is-IS" sz="1200" dirty="0">
              <a:latin typeface="Andale Mono" charset="0"/>
              <a:ea typeface="Andale Mono" charset="0"/>
              <a:cs typeface="Andale Mono" charset="0"/>
            </a:endParaRPr>
          </a:p>
          <a:p>
            <a:pPr marL="171450" indent="-171450">
              <a:lnSpc>
                <a:spcPts val="2200"/>
              </a:lnSpc>
              <a:buFont typeface="Wingdings" charset="2"/>
              <a:buChar char="à"/>
            </a:pP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W</a:t>
            </a:r>
            <a:r>
              <a:rPr lang="is-IS" sz="1200" dirty="0" smtClean="0">
                <a:latin typeface="Andale Mono" charset="0"/>
                <a:ea typeface="Andale Mono" charset="0"/>
                <a:cs typeface="Andale Mono" charset="0"/>
                <a:sym typeface="Wingdings"/>
              </a:rPr>
              <a:t>e did 102 * 4 * 4 tests</a:t>
            </a:r>
          </a:p>
          <a:p>
            <a:pPr marL="171450" indent="-171450">
              <a:lnSpc>
                <a:spcPts val="2200"/>
              </a:lnSpc>
              <a:buFont typeface="Wingdings" charset="2"/>
              <a:buChar char="à"/>
            </a:pPr>
            <a:endParaRPr lang="is-IS" sz="1200" b="1" dirty="0">
              <a:latin typeface="Andale Mono" charset="0"/>
              <a:ea typeface="Andale Mono" charset="0"/>
              <a:cs typeface="Andale Mono" charset="0"/>
              <a:sym typeface="Wingdings"/>
            </a:endParaRPr>
          </a:p>
          <a:p>
            <a:pPr>
              <a:lnSpc>
                <a:spcPts val="2200"/>
              </a:lnSpc>
            </a:pP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* </a:t>
            </a:r>
            <a:r>
              <a:rPr lang="en-US" sz="1200" b="1" dirty="0" err="1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en-US" sz="1200" b="1" baseline="-25000" dirty="0" err="1">
                <a:latin typeface="Andale Mono" charset="0"/>
                <a:ea typeface="Andale Mono" charset="0"/>
                <a:cs typeface="Andale Mono" charset="0"/>
              </a:rPr>
              <a:t>subjective</a:t>
            </a:r>
            <a:r>
              <a:rPr lang="en-US" sz="1200" b="1" baseline="-25000" dirty="0"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sz="1200" b="1" dirty="0">
                <a:latin typeface="Andale Mono" charset="0"/>
                <a:ea typeface="Andale Mono" charset="0"/>
                <a:cs typeface="Andale Mono" charset="0"/>
              </a:rPr>
              <a:t>described in title</a:t>
            </a:r>
            <a:endParaRPr lang="is-IS" sz="1200" dirty="0">
              <a:latin typeface="Andale Mono" charset="0"/>
              <a:ea typeface="Andale Mono" charset="0"/>
              <a:cs typeface="Andale Mono" charset="0"/>
              <a:sym typeface="Wingdings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86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ts val="2500"/>
              </a:lnSpc>
              <a:spcBef>
                <a:spcPct val="0"/>
              </a:spcBef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Correlations of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x</a:t>
            </a:r>
            <a:r>
              <a:rPr lang="en-US" b="1" baseline="-25000" dirty="0" err="1" smtClean="0">
                <a:latin typeface="Andale Mono" charset="0"/>
                <a:ea typeface="Andale Mono" charset="0"/>
                <a:cs typeface="Andale Mono" charset="0"/>
              </a:rPr>
              <a:t>subjective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with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variance</a:t>
            </a:r>
            <a:r>
              <a:rPr lang="en-US" b="1" baseline="-25000" dirty="0" err="1" smtClean="0">
                <a:latin typeface="Andale Mono" charset="0"/>
                <a:ea typeface="Andale Mono" charset="0"/>
                <a:cs typeface="Andale Mono" charset="0"/>
              </a:rPr>
              <a:t>objective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per individual.</a:t>
            </a:r>
            <a:endParaRPr lang="de-DE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6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31800" y="1520788"/>
            <a:ext cx="58326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Black: </a:t>
            </a:r>
            <a:r>
              <a:rPr lang="de-DE" sz="1200" dirty="0" err="1" smtClean="0">
                <a:latin typeface="Andale Mono" charset="0"/>
                <a:ea typeface="Andale Mono" charset="0"/>
                <a:cs typeface="Andale Mono" charset="0"/>
              </a:rPr>
              <a:t>significant</a:t>
            </a:r>
            <a:r>
              <a:rPr lang="de-DE" sz="1200" dirty="0" smtClean="0">
                <a:latin typeface="Andale Mono" charset="0"/>
                <a:ea typeface="Andale Mono" charset="0"/>
                <a:cs typeface="Andale Mono" charset="0"/>
              </a:rPr>
              <a:t> at p &lt; </a:t>
            </a:r>
            <a:r>
              <a:rPr lang="is-IS" sz="1200" dirty="0" smtClean="0">
                <a:latin typeface="Andale Mono" charset="0"/>
                <a:ea typeface="Andale Mono" charset="0"/>
                <a:cs typeface="Andale Mono" charset="0"/>
              </a:rPr>
              <a:t>.05</a:t>
            </a:r>
          </a:p>
          <a:p>
            <a:pPr>
              <a:lnSpc>
                <a:spcPts val="2200"/>
              </a:lnSpc>
            </a:pPr>
            <a:endParaRPr lang="is-I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90996"/>
            <a:ext cx="8686800" cy="22860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67336"/>
            <a:ext cx="8686800" cy="2286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75556" y="3969060"/>
            <a:ext cx="583264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de-CH" sz="1200" dirty="0" err="1" smtClean="0">
                <a:latin typeface="Andale Mono" charset="0"/>
                <a:ea typeface="Andale Mono" charset="0"/>
                <a:cs typeface="Andale Mono" charset="0"/>
              </a:rPr>
              <a:t>No</a:t>
            </a:r>
            <a:r>
              <a:rPr lang="de-CH" sz="12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CH" sz="1200" dirty="0" err="1" smtClean="0">
                <a:latin typeface="Andale Mono" charset="0"/>
                <a:ea typeface="Andale Mono" charset="0"/>
                <a:cs typeface="Andale Mono" charset="0"/>
              </a:rPr>
              <a:t>significance</a:t>
            </a:r>
            <a:r>
              <a:rPr lang="de-CH" sz="12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CH" sz="1200" dirty="0" err="1" smtClean="0">
                <a:latin typeface="Andale Mono" charset="0"/>
                <a:ea typeface="Andale Mono" charset="0"/>
                <a:cs typeface="Andale Mono" charset="0"/>
              </a:rPr>
              <a:t>coding</a:t>
            </a:r>
            <a:r>
              <a:rPr lang="de-CH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is-I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>
              <a:lnSpc>
                <a:spcPts val="2200"/>
              </a:lnSpc>
            </a:pPr>
            <a:endParaRPr lang="is-I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/>
            </a:pPr>
            <a:endParaRPr lang="en-US" dirty="0" smtClean="0"/>
          </a:p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 startAt="2"/>
            </a:pPr>
            <a:r>
              <a:rPr lang="en-US" b="1" dirty="0" smtClean="0"/>
              <a:t>	a.) Which </a:t>
            </a:r>
            <a:r>
              <a:rPr lang="en-US" b="1" dirty="0"/>
              <a:t>objective measure describes </a:t>
            </a:r>
            <a:r>
              <a:rPr lang="en-US" b="1" dirty="0" err="1"/>
              <a:t>risk</a:t>
            </a:r>
            <a:r>
              <a:rPr lang="en-US" b="1" baseline="-25000" dirty="0" err="1"/>
              <a:t>subjective</a:t>
            </a:r>
            <a:r>
              <a:rPr lang="en-US" b="1" dirty="0"/>
              <a:t>?</a:t>
            </a:r>
          </a:p>
          <a:p>
            <a:pPr lvl="1" indent="0">
              <a:buNone/>
            </a:pPr>
            <a:r>
              <a:rPr lang="en-US" dirty="0" smtClean="0"/>
              <a:t> 	b.) What does </a:t>
            </a:r>
            <a:r>
              <a:rPr lang="en-US" dirty="0" err="1" smtClean="0"/>
              <a:t>risk</a:t>
            </a:r>
            <a:r>
              <a:rPr lang="en-US" baseline="-25000" dirty="0" err="1" smtClean="0"/>
              <a:t>subjective</a:t>
            </a:r>
            <a:r>
              <a:rPr lang="en-US" dirty="0"/>
              <a:t> </a:t>
            </a:r>
            <a:r>
              <a:rPr lang="en-US" dirty="0" smtClean="0"/>
              <a:t>measure?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000"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Which objective measure describes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risk</a:t>
            </a:r>
            <a:r>
              <a:rPr lang="en-US" baseline="-25000" dirty="0" err="1" smtClean="0">
                <a:latin typeface="Andale Mono" charset="0"/>
                <a:ea typeface="Andale Mono" charset="0"/>
                <a:cs typeface="Andale Mono" charset="0"/>
              </a:rPr>
              <a:t>subjective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?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00908"/>
            <a:ext cx="8686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/>
            </a:pPr>
            <a:endParaRPr lang="en-US" dirty="0" smtClean="0"/>
          </a:p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 startAt="2"/>
            </a:pPr>
            <a:r>
              <a:rPr lang="en-US" dirty="0" smtClean="0"/>
              <a:t>	a.) Which </a:t>
            </a:r>
            <a:r>
              <a:rPr lang="en-US" dirty="0"/>
              <a:t>objective measure describes </a:t>
            </a:r>
            <a:r>
              <a:rPr lang="en-US" dirty="0" err="1"/>
              <a:t>risk</a:t>
            </a:r>
            <a:r>
              <a:rPr lang="en-US" baseline="-25000" dirty="0" err="1"/>
              <a:t>subjective</a:t>
            </a:r>
            <a:r>
              <a:rPr lang="en-US" dirty="0"/>
              <a:t>?</a:t>
            </a:r>
          </a:p>
          <a:p>
            <a:pPr lvl="1" indent="0">
              <a:buNone/>
            </a:pPr>
            <a:r>
              <a:rPr lang="en-US" b="1" dirty="0" smtClean="0"/>
              <a:t> 	b.) What does </a:t>
            </a:r>
            <a:r>
              <a:rPr lang="en-US" b="1" dirty="0" err="1" smtClean="0"/>
              <a:t>risk</a:t>
            </a:r>
            <a:r>
              <a:rPr lang="en-US" b="1" baseline="-25000" dirty="0" err="1" smtClean="0"/>
              <a:t>subjective</a:t>
            </a:r>
            <a:r>
              <a:rPr lang="en-US" b="1" dirty="0"/>
              <a:t> </a:t>
            </a:r>
            <a:r>
              <a:rPr lang="en-US" b="1" dirty="0" smtClean="0"/>
              <a:t>measure?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1116012"/>
          </a:xfrm>
          <a:solidFill>
            <a:schemeClr val="accent2"/>
          </a:solidFill>
        </p:spPr>
        <p:txBody>
          <a:bodyPr/>
          <a:lstStyle/>
          <a:p>
            <a:pPr lvl="1" algn="l" rtl="0">
              <a:lnSpc>
                <a:spcPts val="2500"/>
              </a:lnSpc>
              <a:spcBef>
                <a:spcPct val="0"/>
              </a:spcBef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Factor analysis </a:t>
            </a:r>
            <a:r>
              <a:rPr lang="mr-IN" b="1" dirty="0" smtClean="0">
                <a:latin typeface="Andale Mono" charset="0"/>
                <a:ea typeface="Andale Mono" charset="0"/>
                <a:cs typeface="Andale Mono" charset="0"/>
              </a:rPr>
              <a:t>–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Preliminary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NO NOT USE OUTSIDE OUR LAB! (PROBLEMS WITH R PACKAGE; might not be reliable)</a:t>
            </a:r>
            <a:endParaRPr lang="de-DE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845267"/>
            <a:ext cx="6869647" cy="4320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167844" y="3212976"/>
            <a:ext cx="504056" cy="39604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8873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ts val="2500"/>
              </a:lnSpc>
              <a:spcBef>
                <a:spcPct val="0"/>
              </a:spcBef>
            </a:pPr>
            <a:r>
              <a:rPr lang="de-CH" b="1" dirty="0" smtClean="0">
                <a:latin typeface="Andale Mono" charset="0"/>
                <a:ea typeface="Andale Mono" charset="0"/>
                <a:cs typeface="Andale Mono" charset="0"/>
              </a:rPr>
              <a:t>Responses open </a:t>
            </a:r>
            <a:r>
              <a:rPr lang="de-CH" b="1" dirty="0" err="1" smtClean="0">
                <a:latin typeface="Andale Mono" charset="0"/>
                <a:ea typeface="Andale Mono" charset="0"/>
                <a:cs typeface="Andale Mono" charset="0"/>
              </a:rPr>
              <a:t>ended</a:t>
            </a:r>
            <a:r>
              <a:rPr lang="de-CH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CH" b="1" dirty="0" err="1" smtClean="0">
                <a:latin typeface="Andale Mono" charset="0"/>
                <a:ea typeface="Andale Mono" charset="0"/>
                <a:cs typeface="Andale Mono" charset="0"/>
              </a:rPr>
              <a:t>question</a:t>
            </a:r>
            <a:endParaRPr lang="de-DE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8280200" cy="4716462"/>
          </a:xfrm>
        </p:spPr>
        <p:txBody>
          <a:bodyPr/>
          <a:lstStyle/>
          <a:p>
            <a:pPr marL="52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2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2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229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 marL="522900" marR="0" lvl="1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CH" dirty="0" smtClean="0"/>
          </a:p>
          <a:p>
            <a:pPr marL="522900" marR="0" lvl="1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CH" dirty="0"/>
          </a:p>
          <a:p>
            <a:pPr marL="522900" marR="0" lvl="1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CH" dirty="0" smtClean="0"/>
          </a:p>
          <a:p>
            <a:pPr marL="522900" marR="0" lvl="1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CH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(3) Risk-return correlations.</a:t>
            </a:r>
          </a:p>
          <a:p>
            <a:pPr lvl="1" indent="0">
              <a:buNone/>
            </a:pPr>
            <a:r>
              <a:rPr lang="en-US" dirty="0" smtClean="0"/>
              <a:t>	a</a:t>
            </a:r>
            <a:r>
              <a:rPr lang="en-US" dirty="0"/>
              <a:t>.) </a:t>
            </a:r>
            <a:r>
              <a:rPr lang="en-US" dirty="0" smtClean="0"/>
              <a:t>objective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	b</a:t>
            </a:r>
            <a:r>
              <a:rPr lang="en-US" dirty="0" smtClean="0"/>
              <a:t>.) subjective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Risk-return correlations.</a:t>
            </a:r>
            <a:b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	a.) objective</a:t>
            </a:r>
            <a:b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	b.) subjective</a:t>
            </a:r>
            <a:endParaRPr lang="de-DE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3" y="1880902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Demographics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RR &amp; Affect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Demopraphics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866" y="3308722"/>
            <a:ext cx="504056" cy="3133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104 (?) </a:t>
            </a:r>
            <a:r>
              <a:rPr lang="de-DE" sz="1000" dirty="0" err="1" smtClean="0"/>
              <a:t>subjects</a:t>
            </a:r>
            <a:r>
              <a:rPr lang="de-DE" sz="1000" dirty="0" smtClean="0"/>
              <a:t> (42f, 62m)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err="1" smtClean="0"/>
              <a:t>Mean</a:t>
            </a:r>
            <a:r>
              <a:rPr lang="de-DE" sz="1000" dirty="0" smtClean="0"/>
              <a:t> </a:t>
            </a:r>
            <a:r>
              <a:rPr lang="de-DE" sz="1000" dirty="0" err="1" smtClean="0"/>
              <a:t>age</a:t>
            </a:r>
            <a:r>
              <a:rPr lang="de-DE" sz="1000" dirty="0" smtClean="0"/>
              <a:t>: 37 (18 </a:t>
            </a:r>
            <a:r>
              <a:rPr lang="mr-IN" sz="1000" dirty="0" smtClean="0"/>
              <a:t>–</a:t>
            </a:r>
            <a:r>
              <a:rPr lang="de-DE" sz="1000" dirty="0" smtClean="0"/>
              <a:t> 74)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Native </a:t>
            </a:r>
            <a:r>
              <a:rPr lang="de-DE" sz="1000" dirty="0" err="1" smtClean="0"/>
              <a:t>language</a:t>
            </a:r>
            <a:r>
              <a:rPr lang="de-DE" sz="1000" dirty="0" smtClean="0"/>
              <a:t>: 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German: 10 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Other :  6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Education: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Grund-, Haupt-, Realschule	: 23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Abitur/Matura			: 40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Bachelor			: 16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Master/Diplom			: 24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Doktor			:  1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de-DE" sz="1000" dirty="0" smtClean="0"/>
              <a:t>	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Income:</a:t>
            </a:r>
            <a:endParaRPr lang="de-DE" sz="1000" dirty="0"/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&lt; 1000	: 38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1001 </a:t>
            </a:r>
            <a:r>
              <a:rPr lang="mr-IN" sz="1000" dirty="0" smtClean="0"/>
              <a:t>–</a:t>
            </a:r>
            <a:r>
              <a:rPr lang="de-DE" sz="1000" dirty="0" smtClean="0"/>
              <a:t> 2000	: 18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2001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3000</a:t>
            </a:r>
            <a:r>
              <a:rPr lang="de-DE" sz="1000" dirty="0"/>
              <a:t>	</a:t>
            </a:r>
            <a:r>
              <a:rPr lang="de-DE" sz="1000" dirty="0" smtClean="0"/>
              <a:t>: 19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3001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4000</a:t>
            </a:r>
            <a:r>
              <a:rPr lang="de-DE" sz="1000" dirty="0"/>
              <a:t>	: </a:t>
            </a:r>
            <a:r>
              <a:rPr lang="de-DE" sz="1000" dirty="0" smtClean="0"/>
              <a:t> 8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4001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5000</a:t>
            </a:r>
            <a:r>
              <a:rPr lang="de-DE" sz="1000" dirty="0"/>
              <a:t>	: </a:t>
            </a:r>
            <a:r>
              <a:rPr lang="de-DE" sz="1000" dirty="0" smtClean="0"/>
              <a:t> 3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5001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6000</a:t>
            </a:r>
            <a:r>
              <a:rPr lang="de-DE" sz="1000" dirty="0"/>
              <a:t>	: </a:t>
            </a:r>
            <a:r>
              <a:rPr lang="de-DE" sz="1000" dirty="0" smtClean="0"/>
              <a:t> 1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/>
              <a:t>6</a:t>
            </a:r>
            <a:r>
              <a:rPr lang="de-DE" sz="1000" dirty="0" smtClean="0"/>
              <a:t>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7000</a:t>
            </a:r>
            <a:r>
              <a:rPr lang="de-DE" sz="1000" dirty="0"/>
              <a:t>	: </a:t>
            </a:r>
            <a:r>
              <a:rPr lang="de-DE" sz="1000" dirty="0" smtClean="0"/>
              <a:t> 1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7001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8000</a:t>
            </a:r>
            <a:r>
              <a:rPr lang="de-DE" sz="1000" dirty="0"/>
              <a:t>	: </a:t>
            </a:r>
            <a:r>
              <a:rPr lang="de-DE" sz="1000" dirty="0" smtClean="0"/>
              <a:t> -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8001 </a:t>
            </a:r>
            <a:r>
              <a:rPr lang="mr-IN" sz="1000" dirty="0"/>
              <a:t>–</a:t>
            </a:r>
            <a:r>
              <a:rPr lang="de-DE" sz="1000" dirty="0"/>
              <a:t> </a:t>
            </a:r>
            <a:r>
              <a:rPr lang="de-DE" sz="1000" dirty="0" smtClean="0"/>
              <a:t>9000</a:t>
            </a:r>
            <a:r>
              <a:rPr lang="de-DE" sz="1000" dirty="0"/>
              <a:t>	</a:t>
            </a:r>
            <a:r>
              <a:rPr lang="de-DE" sz="1000" dirty="0" smtClean="0"/>
              <a:t>:  </a:t>
            </a:r>
            <a:r>
              <a:rPr lang="de-DE" sz="1000" dirty="0"/>
              <a:t>-</a:t>
            </a:r>
            <a:r>
              <a:rPr lang="de-DE" sz="1000" dirty="0" smtClean="0"/>
              <a:t> 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&gt; 9000	:  -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Keine Angabe	: 16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de-DE" sz="1000" dirty="0"/>
              <a:t>	</a:t>
            </a:r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/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/>
          </a:p>
          <a:p>
            <a:pPr marL="645750" lvl="2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853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866" y="3308722"/>
            <a:ext cx="504056" cy="3133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Verständlichkeit</a:t>
            </a:r>
            <a:r>
              <a:rPr lang="de-DE" sz="1000" dirty="0"/>
              <a:t>:</a:t>
            </a:r>
          </a:p>
          <a:p>
            <a:pPr>
              <a:lnSpc>
                <a:spcPct val="100000"/>
              </a:lnSpc>
            </a:pPr>
            <a:r>
              <a:rPr lang="de-DE" sz="1000" dirty="0" smtClean="0"/>
              <a:t>     1		2</a:t>
            </a:r>
            <a:r>
              <a:rPr lang="de-DE" sz="1000" dirty="0"/>
              <a:t>	</a:t>
            </a:r>
            <a:r>
              <a:rPr lang="de-DE" sz="1000" dirty="0" smtClean="0"/>
              <a:t>	3</a:t>
            </a:r>
            <a:r>
              <a:rPr lang="de-DE" sz="1000" dirty="0"/>
              <a:t>	</a:t>
            </a:r>
            <a:r>
              <a:rPr lang="de-DE" sz="1000" dirty="0" smtClean="0"/>
              <a:t>	4</a:t>
            </a:r>
            <a:r>
              <a:rPr lang="de-DE" sz="1000" dirty="0"/>
              <a:t>	</a:t>
            </a:r>
            <a:r>
              <a:rPr lang="de-DE" sz="1000" dirty="0" smtClean="0"/>
              <a:t>	5</a:t>
            </a:r>
          </a:p>
          <a:p>
            <a:pPr>
              <a:lnSpc>
                <a:spcPct val="100000"/>
              </a:lnSpc>
            </a:pPr>
            <a:r>
              <a:rPr lang="de-DE" sz="1000" dirty="0" smtClean="0"/>
              <a:t>(nicht klar)		    (</a:t>
            </a:r>
            <a:r>
              <a:rPr lang="de-DE" sz="1000" dirty="0" err="1" smtClean="0"/>
              <a:t>mittelmässig</a:t>
            </a:r>
            <a:r>
              <a:rPr lang="de-DE" sz="1000" dirty="0" smtClean="0"/>
              <a:t> klar)			     (Absolut klar)</a:t>
            </a:r>
          </a:p>
          <a:p>
            <a:pPr>
              <a:lnSpc>
                <a:spcPct val="100000"/>
              </a:lnSpc>
            </a:pPr>
            <a:endParaRPr lang="de-DE" sz="1000" dirty="0"/>
          </a:p>
          <a:p>
            <a:pPr>
              <a:lnSpc>
                <a:spcPct val="100000"/>
              </a:lnSpc>
            </a:pPr>
            <a:r>
              <a:rPr lang="de-DE" sz="1000" dirty="0" smtClean="0"/>
              <a:t>    --		1		3		52		48</a:t>
            </a:r>
            <a:endParaRPr lang="de-DE" sz="1000" dirty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de-DE" sz="1000" dirty="0" smtClean="0"/>
              <a:t>Data </a:t>
            </a:r>
            <a:r>
              <a:rPr lang="de-DE" sz="1000" dirty="0" err="1" smtClean="0"/>
              <a:t>quality</a:t>
            </a:r>
            <a:endParaRPr lang="de-DE" sz="1000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de-DE" sz="1000" dirty="0"/>
          </a:p>
          <a:p>
            <a:pPr>
              <a:lnSpc>
                <a:spcPct val="100000"/>
              </a:lnSpc>
            </a:pPr>
            <a:r>
              <a:rPr lang="de-DE" sz="1000" dirty="0" smtClean="0"/>
              <a:t>	Ja</a:t>
            </a:r>
            <a:r>
              <a:rPr lang="de-DE" sz="1000" dirty="0"/>
              <a:t>, meine Daten sind nutzbar für die </a:t>
            </a:r>
            <a:r>
              <a:rPr lang="de-DE" sz="1000" dirty="0" smtClean="0"/>
              <a:t>Wissenschaft : 101	</a:t>
            </a:r>
          </a:p>
          <a:p>
            <a:pPr>
              <a:lnSpc>
                <a:spcPct val="100000"/>
              </a:lnSpc>
            </a:pPr>
            <a:r>
              <a:rPr lang="de-DE" sz="1000" dirty="0"/>
              <a:t>	Ich bin unsicher, vielleicht war ich </a:t>
            </a:r>
            <a:r>
              <a:rPr lang="de-DE" sz="1000" dirty="0" smtClean="0"/>
              <a:t>unaufmerksam :   3</a:t>
            </a:r>
            <a:endParaRPr lang="de-DE" sz="1000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431800" y="2636912"/>
            <a:ext cx="81366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took longer than 30 minutes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866" y="3308722"/>
            <a:ext cx="504056" cy="3133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9320"/>
            <a:ext cx="708387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RR &amp; Affect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/>
            </a:pPr>
            <a:endParaRPr lang="en-US" dirty="0" smtClean="0"/>
          </a:p>
          <a:p>
            <a:pPr marL="522900" lvl="1" indent="-342900">
              <a:buFont typeface="+mj-lt"/>
              <a:buAutoNum type="arabicParenBoth"/>
            </a:pPr>
            <a:r>
              <a:rPr lang="en-US" dirty="0" smtClean="0"/>
              <a:t> Which scale measures </a:t>
            </a:r>
            <a:r>
              <a:rPr lang="en-US" dirty="0" err="1" smtClean="0"/>
              <a:t>risk</a:t>
            </a:r>
            <a:r>
              <a:rPr lang="en-US" baseline="-25000" dirty="0" err="1" smtClean="0"/>
              <a:t>objective</a:t>
            </a:r>
            <a:r>
              <a:rPr lang="en-US" dirty="0" smtClean="0"/>
              <a:t> best?</a:t>
            </a:r>
          </a:p>
          <a:p>
            <a:pPr marL="522900" lvl="1" indent="-342900">
              <a:buFont typeface="+mj-lt"/>
              <a:buAutoNum type="arabicParenBoth"/>
            </a:pPr>
            <a:endParaRPr lang="en-US" dirty="0" smtClean="0"/>
          </a:p>
          <a:p>
            <a:pPr marL="522900" lvl="1" indent="-342900">
              <a:buFont typeface="+mj-lt"/>
              <a:buAutoNum type="arabicParenBoth"/>
            </a:pPr>
            <a:r>
              <a:rPr lang="en-US" dirty="0" smtClean="0"/>
              <a:t> 	a.) Which </a:t>
            </a:r>
            <a:r>
              <a:rPr lang="en-US" dirty="0"/>
              <a:t>objective measure describes </a:t>
            </a:r>
            <a:r>
              <a:rPr lang="en-US" dirty="0" err="1"/>
              <a:t>risk</a:t>
            </a:r>
            <a:r>
              <a:rPr lang="en-US" baseline="-25000" dirty="0" err="1"/>
              <a:t>subjective</a:t>
            </a:r>
            <a:r>
              <a:rPr lang="en-US" dirty="0"/>
              <a:t>?</a:t>
            </a:r>
          </a:p>
          <a:p>
            <a:pPr lvl="1" indent="0">
              <a:buNone/>
            </a:pPr>
            <a:r>
              <a:rPr lang="en-US" dirty="0" smtClean="0"/>
              <a:t> 	b.) What does </a:t>
            </a:r>
            <a:r>
              <a:rPr lang="en-US" dirty="0" err="1" smtClean="0"/>
              <a:t>risk</a:t>
            </a:r>
            <a:r>
              <a:rPr lang="en-US" baseline="-25000" dirty="0" err="1" smtClean="0"/>
              <a:t>subjective</a:t>
            </a:r>
            <a:r>
              <a:rPr lang="en-US" dirty="0"/>
              <a:t> </a:t>
            </a:r>
            <a:r>
              <a:rPr lang="en-US" dirty="0" smtClean="0"/>
              <a:t>measure?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(3) Risk-return correlations.</a:t>
            </a:r>
          </a:p>
          <a:p>
            <a:pPr lvl="1" indent="0">
              <a:buNone/>
            </a:pPr>
            <a:r>
              <a:rPr lang="en-US" dirty="0" smtClean="0"/>
              <a:t>	a</a:t>
            </a:r>
            <a:r>
              <a:rPr lang="en-US" dirty="0"/>
              <a:t>.) </a:t>
            </a:r>
            <a:r>
              <a:rPr lang="en-US" dirty="0" smtClean="0"/>
              <a:t>objective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	b</a:t>
            </a:r>
            <a:r>
              <a:rPr lang="en-US" dirty="0" smtClean="0"/>
              <a:t>.) subjective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900" lvl="1" indent="-342900">
              <a:buFont typeface="+mj-lt"/>
              <a:buAutoNum type="arabicParenBoth"/>
            </a:pPr>
            <a:endParaRPr lang="en-US" dirty="0"/>
          </a:p>
          <a:p>
            <a:pPr marL="522900" lvl="1" indent="-342900">
              <a:buFont typeface="+mj-lt"/>
              <a:buAutoNum type="arabicParenBoth"/>
            </a:pPr>
            <a:endParaRPr lang="en-US" dirty="0" smtClean="0"/>
          </a:p>
          <a:p>
            <a:pPr marL="522900" lvl="1" indent="-342900">
              <a:buFont typeface="+mj-lt"/>
              <a:buAutoNum type="arabicParenBoth"/>
            </a:pPr>
            <a:r>
              <a:rPr lang="en-US" dirty="0" smtClean="0"/>
              <a:t> Which scale measures </a:t>
            </a:r>
            <a:r>
              <a:rPr lang="en-US" dirty="0" err="1" smtClean="0"/>
              <a:t>risk</a:t>
            </a:r>
            <a:r>
              <a:rPr lang="en-US" baseline="-25000" dirty="0" err="1" smtClean="0"/>
              <a:t>objective</a:t>
            </a:r>
            <a:r>
              <a:rPr lang="en-US" dirty="0" smtClean="0"/>
              <a:t> best?</a:t>
            </a:r>
          </a:p>
          <a:p>
            <a:pPr marL="522900" lvl="1" indent="-342900">
              <a:buFont typeface="+mj-lt"/>
              <a:buAutoNum type="arabicParenBoth"/>
            </a:pPr>
            <a:endParaRPr lang="en-US" dirty="0" smtClean="0"/>
          </a:p>
          <a:p>
            <a:pPr marL="522900" lvl="1" indent="-342900">
              <a:buFont typeface="+mj-lt"/>
              <a:buAutoNum type="arabicParenBoth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ts val="2500"/>
              </a:lnSpc>
              <a:spcBef>
                <a:spcPct val="0"/>
              </a:spcBef>
            </a:pP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Which scale measures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variance</a:t>
            </a:r>
            <a:r>
              <a:rPr lang="en-US" b="1" baseline="-25000" dirty="0" err="1" smtClean="0">
                <a:latin typeface="Andale Mono" charset="0"/>
                <a:ea typeface="Andale Mono" charset="0"/>
                <a:cs typeface="Andale Mono" charset="0"/>
              </a:rPr>
              <a:t>objective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best?</a:t>
            </a:r>
            <a:b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</a:br>
            <a:endParaRPr lang="de-DE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RR &amp; Affect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431278" y="1768958"/>
            <a:ext cx="8280921" cy="3999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00"/>
              </a:lnSpc>
            </a:pPr>
            <a:r>
              <a:rPr lang="de-DE" sz="1400" dirty="0" err="1" smtClean="0">
                <a:latin typeface="Andale Mono" charset="0"/>
                <a:ea typeface="Andale Mono" charset="0"/>
                <a:cs typeface="Andale Mono" charset="0"/>
              </a:rPr>
              <a:t>Raw</a:t>
            </a:r>
            <a:r>
              <a:rPr lang="de-DE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400" dirty="0" err="1" smtClean="0">
                <a:latin typeface="Andale Mono" charset="0"/>
                <a:ea typeface="Andale Mono" charset="0"/>
                <a:cs typeface="Andale Mono" charset="0"/>
              </a:rPr>
              <a:t>data</a:t>
            </a:r>
            <a:endParaRPr lang="de-DE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1520825"/>
            <a:ext cx="828040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" y="2736057"/>
            <a:ext cx="8686800" cy="2286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21149" y="5193196"/>
            <a:ext cx="8301902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correlates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fluctuation</a:t>
            </a:r>
            <a:r>
              <a:rPr lang="de-DE" dirty="0" smtClean="0"/>
              <a:t>:</a:t>
            </a:r>
          </a:p>
          <a:p>
            <a:pPr>
              <a:lnSpc>
                <a:spcPts val="2200"/>
              </a:lnSpc>
            </a:pPr>
            <a:endParaRPr lang="de-DE" i="1" dirty="0" smtClean="0"/>
          </a:p>
          <a:p>
            <a:pPr>
              <a:lnSpc>
                <a:spcPts val="2200"/>
              </a:lnSpc>
            </a:pPr>
            <a:r>
              <a:rPr lang="de-DE" i="1" dirty="0" smtClean="0"/>
              <a:t>Wie </a:t>
            </a:r>
            <a:r>
              <a:rPr lang="de-DE" i="1" dirty="0"/>
              <a:t>hoch schätzen Sie die durchschnittliche Schwankung der Rendite der gezeigten Aktie ein?</a:t>
            </a:r>
            <a:endParaRPr lang="de-DE" b="1" i="1" dirty="0"/>
          </a:p>
          <a:p>
            <a:pPr>
              <a:lnSpc>
                <a:spcPts val="2200"/>
              </a:lnSpc>
            </a:pP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586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Macintosh PowerPoint</Application>
  <PresentationFormat>Bildschirmpräsentation (4:3)</PresentationFormat>
  <Paragraphs>157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Andale Mono</vt:lpstr>
      <vt:lpstr>Calibri</vt:lpstr>
      <vt:lpstr>Wingdings</vt:lpstr>
      <vt:lpstr>Arial</vt:lpstr>
      <vt:lpstr>Larissa</vt:lpstr>
      <vt:lpstr>RR &amp; Affect</vt:lpstr>
      <vt:lpstr>Demographics</vt:lpstr>
      <vt:lpstr>Demopraphics</vt:lpstr>
      <vt:lpstr>Data Quality</vt:lpstr>
      <vt:lpstr>Task took longer than 30 minutes</vt:lpstr>
      <vt:lpstr>Graphs</vt:lpstr>
      <vt:lpstr>Storyline</vt:lpstr>
      <vt:lpstr>Storyline</vt:lpstr>
      <vt:lpstr>Which scale measures varianceobjective best? </vt:lpstr>
      <vt:lpstr>Correlations of xsubjective* with varianceobjective per individual. </vt:lpstr>
      <vt:lpstr>Correlations of xsubjective with varianceobjective per individual.</vt:lpstr>
      <vt:lpstr>Storyline</vt:lpstr>
      <vt:lpstr>Which objective measure describes risksubjective?</vt:lpstr>
      <vt:lpstr>Storyline</vt:lpstr>
      <vt:lpstr>Factor analysis – Preliminary  NO NOT USE OUTSIDE OUR LAB! (PROBLEMS WITH R PACKAGE; might not be reliable)</vt:lpstr>
      <vt:lpstr>Responses open ended question</vt:lpstr>
      <vt:lpstr>Storyline</vt:lpstr>
      <vt:lpstr>Risk-return correlations.  a.) objective   b.) subjective</vt:lpstr>
    </vt:vector>
  </TitlesOfParts>
  <Company>Mediaviso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Baumgartner</dc:creator>
  <cp:lastModifiedBy>Microsoft Office-Anwender</cp:lastModifiedBy>
  <cp:revision>478</cp:revision>
  <cp:lastPrinted>2017-03-21T09:45:34Z</cp:lastPrinted>
  <dcterms:created xsi:type="dcterms:W3CDTF">2014-12-17T09:53:42Z</dcterms:created>
  <dcterms:modified xsi:type="dcterms:W3CDTF">2017-03-23T15:07:50Z</dcterms:modified>
</cp:coreProperties>
</file>