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61" r:id="rId3"/>
    <p:sldId id="257" r:id="rId4"/>
    <p:sldId id="268" r:id="rId5"/>
    <p:sldId id="262" r:id="rId6"/>
    <p:sldId id="307" r:id="rId7"/>
    <p:sldId id="258" r:id="rId8"/>
    <p:sldId id="308" r:id="rId9"/>
    <p:sldId id="309" r:id="rId10"/>
    <p:sldId id="310" r:id="rId11"/>
    <p:sldId id="311" r:id="rId12"/>
    <p:sldId id="271" r:id="rId13"/>
    <p:sldId id="272" r:id="rId14"/>
  </p:sldIdLst>
  <p:sldSz cx="9144000" cy="5143500" type="screen16x9"/>
  <p:notesSz cx="6858000" cy="9144000"/>
  <p:embeddedFontLst>
    <p:embeddedFont>
      <p:font typeface="Javanese Text" panose="02000000000000000000" pitchFamily="2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</p:embeddedFont>
    <p:embeddedFont>
      <p:font typeface="SimSun-ExtG" panose="02010609060101010101" pitchFamily="49" charset="-122"/>
      <p:regular r:id="rId22"/>
    </p:embeddedFont>
    <p:embeddedFont>
      <p:font typeface="Sor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325C06-18DF-41C8-948D-AC3E437297D0}">
  <a:tblStyle styleId="{0B325C06-18DF-41C8-948D-AC3E43729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FA4BE-200D-4BDF-BD4A-522BEC8315E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DDDA96A4-9886-4ADE-828C-AB9171972040}">
      <dgm:prSet phldrT="[Text]"/>
      <dgm:spPr/>
      <dgm:t>
        <a:bodyPr/>
        <a:lstStyle/>
        <a:p>
          <a:r>
            <a:rPr lang="en-US" dirty="0">
              <a:latin typeface="Javanese Text" panose="02000000000000000000" pitchFamily="2" charset="0"/>
            </a:rPr>
            <a:t>Static quizzes fail to address individual differences</a:t>
          </a:r>
          <a:endParaRPr lang="en-US" dirty="0"/>
        </a:p>
      </dgm:t>
    </dgm:pt>
    <dgm:pt modelId="{168E78CA-7ECD-4905-BAB0-9F214B58A645}" type="parTrans" cxnId="{CEEEDCA6-8779-41DA-A468-5CA9DB47A065}">
      <dgm:prSet/>
      <dgm:spPr/>
      <dgm:t>
        <a:bodyPr/>
        <a:lstStyle/>
        <a:p>
          <a:endParaRPr lang="en-US"/>
        </a:p>
      </dgm:t>
    </dgm:pt>
    <dgm:pt modelId="{90C11196-F2A6-46F9-870D-5CEE962A6422}" type="sibTrans" cxnId="{CEEEDCA6-8779-41DA-A468-5CA9DB47A065}">
      <dgm:prSet/>
      <dgm:spPr/>
      <dgm:t>
        <a:bodyPr/>
        <a:lstStyle/>
        <a:p>
          <a:endParaRPr lang="en-US"/>
        </a:p>
      </dgm:t>
    </dgm:pt>
    <dgm:pt modelId="{73D5E393-DC8B-40A5-B54F-EF2680B0EFF2}">
      <dgm:prSet phldrT="[Text]"/>
      <dgm:spPr/>
      <dgm:t>
        <a:bodyPr/>
        <a:lstStyle/>
        <a:p>
          <a:r>
            <a:rPr lang="en-US" dirty="0">
              <a:latin typeface="Javanese Text" panose="02000000000000000000" pitchFamily="2" charset="0"/>
            </a:rPr>
            <a:t>Advanced students get bored; beginners get frustrated</a:t>
          </a:r>
          <a:endParaRPr lang="en-US" dirty="0"/>
        </a:p>
      </dgm:t>
    </dgm:pt>
    <dgm:pt modelId="{6D5A00D2-227B-4EA9-BD8A-55729CA48A79}" type="parTrans" cxnId="{58B28F4A-685B-4613-9D26-5632F89849A4}">
      <dgm:prSet/>
      <dgm:spPr/>
      <dgm:t>
        <a:bodyPr/>
        <a:lstStyle/>
        <a:p>
          <a:endParaRPr lang="en-US"/>
        </a:p>
      </dgm:t>
    </dgm:pt>
    <dgm:pt modelId="{CD6F2230-33AD-4CD7-A931-CA11EB5224B6}" type="sibTrans" cxnId="{58B28F4A-685B-4613-9D26-5632F89849A4}">
      <dgm:prSet/>
      <dgm:spPr/>
      <dgm:t>
        <a:bodyPr/>
        <a:lstStyle/>
        <a:p>
          <a:endParaRPr lang="en-US"/>
        </a:p>
      </dgm:t>
    </dgm:pt>
    <dgm:pt modelId="{B29CA20B-ED80-4D8D-BC3D-425D3CDE2739}">
      <dgm:prSet phldrT="[Text]"/>
      <dgm:spPr/>
      <dgm:t>
        <a:bodyPr/>
        <a:lstStyle/>
        <a:p>
          <a:r>
            <a:rPr lang="en-US" dirty="0">
              <a:latin typeface="Javanese Text" panose="02000000000000000000" pitchFamily="2" charset="0"/>
            </a:rPr>
            <a:t>Instructors can't personalize quizzes manually at scale</a:t>
          </a:r>
          <a:endParaRPr lang="en-US" dirty="0"/>
        </a:p>
      </dgm:t>
    </dgm:pt>
    <dgm:pt modelId="{E530EDA8-150C-4568-A2ED-0A59BE99D774}" type="parTrans" cxnId="{13F456CA-2E0C-4D3F-B8ED-32D731161181}">
      <dgm:prSet/>
      <dgm:spPr/>
      <dgm:t>
        <a:bodyPr/>
        <a:lstStyle/>
        <a:p>
          <a:endParaRPr lang="en-US"/>
        </a:p>
      </dgm:t>
    </dgm:pt>
    <dgm:pt modelId="{FAC6DE08-B80A-4362-BFC4-5F11D6F879F7}" type="sibTrans" cxnId="{13F456CA-2E0C-4D3F-B8ED-32D731161181}">
      <dgm:prSet/>
      <dgm:spPr/>
      <dgm:t>
        <a:bodyPr/>
        <a:lstStyle/>
        <a:p>
          <a:endParaRPr lang="en-US"/>
        </a:p>
      </dgm:t>
    </dgm:pt>
    <dgm:pt modelId="{7DF9538C-1EDD-4F36-9474-31F095D6B7F8}" type="pres">
      <dgm:prSet presAssocID="{E96FA4BE-200D-4BDF-BD4A-522BEC8315E6}" presName="Name0" presStyleCnt="0">
        <dgm:presLayoutVars>
          <dgm:resizeHandles/>
        </dgm:presLayoutVars>
      </dgm:prSet>
      <dgm:spPr/>
    </dgm:pt>
    <dgm:pt modelId="{6BB5B6D2-33C3-46F4-BB5D-7ABF682A7E23}" type="pres">
      <dgm:prSet presAssocID="{DDDA96A4-9886-4ADE-828C-AB9171972040}" presName="text" presStyleLbl="node1" presStyleIdx="0" presStyleCnt="3" custScaleX="101600" custScaleY="100626">
        <dgm:presLayoutVars>
          <dgm:bulletEnabled val="1"/>
        </dgm:presLayoutVars>
      </dgm:prSet>
      <dgm:spPr/>
    </dgm:pt>
    <dgm:pt modelId="{93F52790-F975-450C-9235-760373E0AFB2}" type="pres">
      <dgm:prSet presAssocID="{90C11196-F2A6-46F9-870D-5CEE962A6422}" presName="space" presStyleCnt="0"/>
      <dgm:spPr/>
    </dgm:pt>
    <dgm:pt modelId="{C3E778CB-5DE0-4E1E-9F14-1217A8060F3E}" type="pres">
      <dgm:prSet presAssocID="{73D5E393-DC8B-40A5-B54F-EF2680B0EFF2}" presName="text" presStyleLbl="node1" presStyleIdx="1" presStyleCnt="3" custScaleX="99122">
        <dgm:presLayoutVars>
          <dgm:bulletEnabled val="1"/>
        </dgm:presLayoutVars>
      </dgm:prSet>
      <dgm:spPr/>
    </dgm:pt>
    <dgm:pt modelId="{BB977A30-0AA1-41E9-93C6-ED5F7EC3CA64}" type="pres">
      <dgm:prSet presAssocID="{CD6F2230-33AD-4CD7-A931-CA11EB5224B6}" presName="space" presStyleCnt="0"/>
      <dgm:spPr/>
    </dgm:pt>
    <dgm:pt modelId="{5D08DFC5-D32C-4AD1-A2F9-84330566F576}" type="pres">
      <dgm:prSet presAssocID="{B29CA20B-ED80-4D8D-BC3D-425D3CDE2739}" presName="text" presStyleLbl="node1" presStyleIdx="2" presStyleCnt="3" custScaleX="106947">
        <dgm:presLayoutVars>
          <dgm:bulletEnabled val="1"/>
        </dgm:presLayoutVars>
      </dgm:prSet>
      <dgm:spPr/>
    </dgm:pt>
  </dgm:ptLst>
  <dgm:cxnLst>
    <dgm:cxn modelId="{9A625D22-593D-41D0-9D4B-512317661B07}" type="presOf" srcId="{73D5E393-DC8B-40A5-B54F-EF2680B0EFF2}" destId="{C3E778CB-5DE0-4E1E-9F14-1217A8060F3E}" srcOrd="0" destOrd="0" presId="urn:diagrams.loki3.com/VaryingWidthList"/>
    <dgm:cxn modelId="{1E03B232-6B1D-4DB8-84BA-B8472C0E807C}" type="presOf" srcId="{E96FA4BE-200D-4BDF-BD4A-522BEC8315E6}" destId="{7DF9538C-1EDD-4F36-9474-31F095D6B7F8}" srcOrd="0" destOrd="0" presId="urn:diagrams.loki3.com/VaryingWidthList"/>
    <dgm:cxn modelId="{EC7CC636-75E5-42AD-8E18-B0639AD9FD05}" type="presOf" srcId="{B29CA20B-ED80-4D8D-BC3D-425D3CDE2739}" destId="{5D08DFC5-D32C-4AD1-A2F9-84330566F576}" srcOrd="0" destOrd="0" presId="urn:diagrams.loki3.com/VaryingWidthList"/>
    <dgm:cxn modelId="{58B28F4A-685B-4613-9D26-5632F89849A4}" srcId="{E96FA4BE-200D-4BDF-BD4A-522BEC8315E6}" destId="{73D5E393-DC8B-40A5-B54F-EF2680B0EFF2}" srcOrd="1" destOrd="0" parTransId="{6D5A00D2-227B-4EA9-BD8A-55729CA48A79}" sibTransId="{CD6F2230-33AD-4CD7-A931-CA11EB5224B6}"/>
    <dgm:cxn modelId="{05846872-3C8B-4BFA-952D-8988597C4B81}" type="presOf" srcId="{DDDA96A4-9886-4ADE-828C-AB9171972040}" destId="{6BB5B6D2-33C3-46F4-BB5D-7ABF682A7E23}" srcOrd="0" destOrd="0" presId="urn:diagrams.loki3.com/VaryingWidthList"/>
    <dgm:cxn modelId="{CEEEDCA6-8779-41DA-A468-5CA9DB47A065}" srcId="{E96FA4BE-200D-4BDF-BD4A-522BEC8315E6}" destId="{DDDA96A4-9886-4ADE-828C-AB9171972040}" srcOrd="0" destOrd="0" parTransId="{168E78CA-7ECD-4905-BAB0-9F214B58A645}" sibTransId="{90C11196-F2A6-46F9-870D-5CEE962A6422}"/>
    <dgm:cxn modelId="{13F456CA-2E0C-4D3F-B8ED-32D731161181}" srcId="{E96FA4BE-200D-4BDF-BD4A-522BEC8315E6}" destId="{B29CA20B-ED80-4D8D-BC3D-425D3CDE2739}" srcOrd="2" destOrd="0" parTransId="{E530EDA8-150C-4568-A2ED-0A59BE99D774}" sibTransId="{FAC6DE08-B80A-4362-BFC4-5F11D6F879F7}"/>
    <dgm:cxn modelId="{32108FAD-3C27-4CE5-837F-3BCE59AB84F2}" type="presParOf" srcId="{7DF9538C-1EDD-4F36-9474-31F095D6B7F8}" destId="{6BB5B6D2-33C3-46F4-BB5D-7ABF682A7E23}" srcOrd="0" destOrd="0" presId="urn:diagrams.loki3.com/VaryingWidthList"/>
    <dgm:cxn modelId="{ED4A1FAD-E6D1-4D4F-9A3A-442A97D4F895}" type="presParOf" srcId="{7DF9538C-1EDD-4F36-9474-31F095D6B7F8}" destId="{93F52790-F975-450C-9235-760373E0AFB2}" srcOrd="1" destOrd="0" presId="urn:diagrams.loki3.com/VaryingWidthList"/>
    <dgm:cxn modelId="{3D1A22D1-6192-4250-8777-CA03E372F70A}" type="presParOf" srcId="{7DF9538C-1EDD-4F36-9474-31F095D6B7F8}" destId="{C3E778CB-5DE0-4E1E-9F14-1217A8060F3E}" srcOrd="2" destOrd="0" presId="urn:diagrams.loki3.com/VaryingWidthList"/>
    <dgm:cxn modelId="{6A43FEEC-0894-40DA-AAF1-879353BF20F7}" type="presParOf" srcId="{7DF9538C-1EDD-4F36-9474-31F095D6B7F8}" destId="{BB977A30-0AA1-41E9-93C6-ED5F7EC3CA64}" srcOrd="3" destOrd="0" presId="urn:diagrams.loki3.com/VaryingWidthList"/>
    <dgm:cxn modelId="{25BEF6FC-06CE-4789-A7A4-D7D78096FE6F}" type="presParOf" srcId="{7DF9538C-1EDD-4F36-9474-31F095D6B7F8}" destId="{5D08DFC5-D32C-4AD1-A2F9-84330566F576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5B6D2-33C3-46F4-BB5D-7ABF682A7E23}">
      <dsp:nvSpPr>
        <dsp:cNvPr id="0" name=""/>
        <dsp:cNvSpPr/>
      </dsp:nvSpPr>
      <dsp:spPr>
        <a:xfrm>
          <a:off x="1219200" y="967"/>
          <a:ext cx="3657600" cy="1315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avanese Text" panose="02000000000000000000" pitchFamily="2" charset="0"/>
            </a:rPr>
            <a:t>Static quizzes fail to address individual differences</a:t>
          </a:r>
          <a:endParaRPr lang="en-US" sz="2100" kern="1200" dirty="0"/>
        </a:p>
      </dsp:txBody>
      <dsp:txXfrm>
        <a:off x="1219200" y="967"/>
        <a:ext cx="3657600" cy="1315889"/>
      </dsp:txXfrm>
    </dsp:sp>
    <dsp:sp modelId="{C3E778CB-5DE0-4E1E-9F14-1217A8060F3E}">
      <dsp:nvSpPr>
        <dsp:cNvPr id="0" name=""/>
        <dsp:cNvSpPr/>
      </dsp:nvSpPr>
      <dsp:spPr>
        <a:xfrm>
          <a:off x="1219199" y="1382241"/>
          <a:ext cx="3657601" cy="1307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avanese Text" panose="02000000000000000000" pitchFamily="2" charset="0"/>
            </a:rPr>
            <a:t>Advanced students get bored; beginners get frustrated</a:t>
          </a:r>
          <a:endParaRPr lang="en-US" sz="2100" kern="1200" dirty="0"/>
        </a:p>
      </dsp:txBody>
      <dsp:txXfrm>
        <a:off x="1219199" y="1382241"/>
        <a:ext cx="3657601" cy="1307703"/>
      </dsp:txXfrm>
    </dsp:sp>
    <dsp:sp modelId="{5D08DFC5-D32C-4AD1-A2F9-84330566F576}">
      <dsp:nvSpPr>
        <dsp:cNvPr id="0" name=""/>
        <dsp:cNvSpPr/>
      </dsp:nvSpPr>
      <dsp:spPr>
        <a:xfrm>
          <a:off x="1219206" y="2755329"/>
          <a:ext cx="3657587" cy="1307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avanese Text" panose="02000000000000000000" pitchFamily="2" charset="0"/>
            </a:rPr>
            <a:t>Instructors can't personalize quizzes manually at scale</a:t>
          </a:r>
          <a:endParaRPr lang="en-US" sz="2100" kern="1200" dirty="0"/>
        </a:p>
      </dsp:txBody>
      <dsp:txXfrm>
        <a:off x="1219206" y="2755329"/>
        <a:ext cx="3657587" cy="130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31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6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0f41e1924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0f41e1924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52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00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90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6" name="Google Shape;36;p4"/>
          <p:cNvCxnSpPr/>
          <p:nvPr/>
        </p:nvCxnSpPr>
        <p:spPr>
          <a:xfrm rot="-5400000" flipH="1">
            <a:off x="-1741502" y="1903025"/>
            <a:ext cx="4581000" cy="342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>
            <a:spLocks noGrp="1"/>
          </p:cNvSpPr>
          <p:nvPr>
            <p:ph type="pic" idx="2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name="adj1" fmla="val 6414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name="adj1" fmla="val 34437"/>
                <a:gd name="adj2" fmla="val 30563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3" r:id="rId9"/>
    <p:sldLayoutId id="2147483674" r:id="rId10"/>
    <p:sldLayoutId id="214748367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3808855" y="1061225"/>
            <a:ext cx="5985225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latin typeface="SimSun-ExtG" panose="02010609060101010101" pitchFamily="49" charset="-122"/>
                <a:ea typeface="SimSun-ExtG" panose="02010609060101010101" pitchFamily="49" charset="-122"/>
              </a:rPr>
              <a:t>Hybrid AI-Powered Adaptive Quiz System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1310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avanese Text" panose="02000000000000000000" pitchFamily="2" charset="0"/>
              </a:rPr>
              <a:t>Presented to : DR. Mohammad </a:t>
            </a:r>
            <a:r>
              <a:rPr lang="en-US" dirty="0" err="1">
                <a:latin typeface="Javanese Text" panose="02000000000000000000" pitchFamily="2" charset="0"/>
              </a:rPr>
              <a:t>Aoude</a:t>
            </a:r>
            <a:endParaRPr lang="en-US" dirty="0">
              <a:latin typeface="Javanese Tex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avanese Text" panose="02000000000000000000" pitchFamily="2" charset="0"/>
              </a:rPr>
              <a:t>Team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avanese Text" panose="02000000000000000000" pitchFamily="2" charset="0"/>
              </a:rPr>
              <a:t>Rokaya Al </a:t>
            </a:r>
            <a:r>
              <a:rPr lang="en-US" dirty="0" err="1">
                <a:latin typeface="Javanese Text" panose="02000000000000000000" pitchFamily="2" charset="0"/>
              </a:rPr>
              <a:t>Harakeh</a:t>
            </a:r>
            <a:r>
              <a:rPr lang="en-US" dirty="0">
                <a:latin typeface="Javanese Text" panose="02000000000000000000" pitchFamily="2" charset="0"/>
              </a:rPr>
              <a:t>     6441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avanese Text" panose="02000000000000000000" pitchFamily="2" charset="0"/>
              </a:rPr>
              <a:t>Jana </a:t>
            </a:r>
            <a:r>
              <a:rPr lang="en-US" dirty="0" err="1">
                <a:latin typeface="Javanese Text" panose="02000000000000000000" pitchFamily="2" charset="0"/>
              </a:rPr>
              <a:t>Jouni</a:t>
            </a:r>
            <a:r>
              <a:rPr lang="en-US" dirty="0">
                <a:latin typeface="Javanese Text" panose="02000000000000000000" pitchFamily="2" charset="0"/>
              </a:rPr>
              <a:t>                    6348</a:t>
            </a:r>
            <a:endParaRPr dirty="0">
              <a:latin typeface="Javanese Text" panose="02000000000000000000" pitchFamily="2" charset="0"/>
            </a:endParaRPr>
          </a:p>
        </p:txBody>
      </p:sp>
      <p:cxnSp>
        <p:nvCxnSpPr>
          <p:cNvPr id="370" name="Google Shape;370;p33"/>
          <p:cNvCxnSpPr>
            <a:cxnSpLocks/>
            <a:endCxn id="369" idx="1"/>
          </p:cNvCxnSpPr>
          <p:nvPr/>
        </p:nvCxnSpPr>
        <p:spPr>
          <a:xfrm rot="16200000" flipH="1">
            <a:off x="1751121" y="1245629"/>
            <a:ext cx="4467858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" name="Picture 69" descr="Ulfg">
            <a:extLst>
              <a:ext uri="{FF2B5EF4-FFF2-40B4-BE49-F238E27FC236}">
                <a16:creationId xmlns:a16="http://schemas.microsoft.com/office/drawing/2014/main" id="{8BA13205-C4DB-4632-BD7A-D405A0B8CB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552" y="103811"/>
            <a:ext cx="746760" cy="7467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DEMO WALKTHROUGH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653878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mSun-ExtG" panose="02010609060101010101" pitchFamily="49" charset="-122"/>
                <a:ea typeface="SimSun-ExtG" panose="02010609060101010101" pitchFamily="49" charset="-122"/>
              </a:rPr>
              <a:t>04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1362747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Explanation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FC04-F404-46CF-8463-2CAB06AD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65" y="445025"/>
            <a:ext cx="4355635" cy="4478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56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2377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DEMO WALKTHROUGH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720000" y="9041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mSun-ExtG" panose="02010609060101010101" pitchFamily="49" charset="-122"/>
                <a:ea typeface="SimSun-ExtG" panose="02010609060101010101" pitchFamily="49" charset="-122"/>
              </a:rPr>
              <a:t>05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1466379" y="9041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Performance dashboard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ED3A4-2AB6-448F-A02E-62983E7D6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31" y="1344389"/>
            <a:ext cx="3386624" cy="343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FFEAF-8B19-447A-AC01-6488855D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46" y="1344389"/>
            <a:ext cx="3540070" cy="343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77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218" t="10742" b="11016"/>
          <a:stretch/>
        </p:blipFill>
        <p:spPr>
          <a:xfrm>
            <a:off x="0" y="0"/>
            <a:ext cx="9143995" cy="5143500"/>
          </a:xfrm>
          <a:prstGeom prst="rect">
            <a:avLst/>
          </a:prstGeom>
        </p:spPr>
      </p:pic>
      <p:sp>
        <p:nvSpPr>
          <p:cNvPr id="863" name="Google Shape;863;p48"/>
          <p:cNvSpPr txBox="1">
            <a:spLocks noGrp="1"/>
          </p:cNvSpPr>
          <p:nvPr>
            <p:ph type="title"/>
          </p:nvPr>
        </p:nvSpPr>
        <p:spPr>
          <a:xfrm>
            <a:off x="5835991" y="268631"/>
            <a:ext cx="30276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imSun-ExtG" panose="02010609060101010101" pitchFamily="49" charset="-122"/>
                <a:ea typeface="SimSun-ExtG" panose="02010609060101010101" pitchFamily="49" charset="-122"/>
              </a:rPr>
              <a:t>CONCLUSION </a:t>
            </a:r>
            <a:endParaRPr sz="2800"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C1D03-F87F-42B0-B52C-7A5BBCD994D6}"/>
              </a:ext>
            </a:extLst>
          </p:cNvPr>
          <p:cNvSpPr txBox="1"/>
          <p:nvPr/>
        </p:nvSpPr>
        <p:spPr>
          <a:xfrm>
            <a:off x="5835991" y="1281888"/>
            <a:ext cx="30276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Javanese Text" panose="02000000000000000000" pitchFamily="2" charset="0"/>
            </a:endParaRPr>
          </a:p>
          <a:p>
            <a:r>
              <a:rPr lang="en-US" dirty="0">
                <a:latin typeface="Javanese Text" panose="02000000000000000000" pitchFamily="2" charset="0"/>
              </a:rPr>
              <a:t>This project demonstrates how hybrid AI can enhance education by making learning tools more intelligent, responsive, and accessible.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FUTURE IMPROVEMENTS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869" name="Google Shape;869;p49"/>
          <p:cNvSpPr txBox="1">
            <a:spLocks noGrp="1"/>
          </p:cNvSpPr>
          <p:nvPr>
            <p:ph type="subTitle" idx="1"/>
          </p:nvPr>
        </p:nvSpPr>
        <p:spPr>
          <a:xfrm>
            <a:off x="2006020" y="1658278"/>
            <a:ext cx="4778828" cy="2803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Javanese Text" panose="02000000000000000000" pitchFamily="2" charset="0"/>
              </a:rPr>
              <a:t>📊 Personalized learning paths</a:t>
            </a:r>
          </a:p>
          <a:p>
            <a:endParaRPr lang="en-US" dirty="0">
              <a:latin typeface="Javanese Text" panose="02000000000000000000" pitchFamily="2" charset="0"/>
            </a:endParaRPr>
          </a:p>
          <a:p>
            <a:r>
              <a:rPr lang="en-US" dirty="0">
                <a:latin typeface="Javanese Text" panose="02000000000000000000" pitchFamily="2" charset="0"/>
              </a:rPr>
              <a:t>🧠 Reinforcement learning agent</a:t>
            </a:r>
          </a:p>
          <a:p>
            <a:endParaRPr lang="en-US" dirty="0">
              <a:latin typeface="Javanese Text" panose="02000000000000000000" pitchFamily="2" charset="0"/>
            </a:endParaRPr>
          </a:p>
          <a:p>
            <a:r>
              <a:rPr lang="en-US" dirty="0">
                <a:latin typeface="Javanese Text" panose="02000000000000000000" pitchFamily="2" charset="0"/>
              </a:rPr>
              <a:t>☁️ Cloud deployment (PostgreSQL + serverless)</a:t>
            </a:r>
          </a:p>
          <a:p>
            <a:endParaRPr lang="en-US" dirty="0">
              <a:latin typeface="Javanese Text" panose="02000000000000000000" pitchFamily="2" charset="0"/>
            </a:endParaRPr>
          </a:p>
          <a:p>
            <a:r>
              <a:rPr lang="en-US" dirty="0">
                <a:latin typeface="Javanese Text" panose="02000000000000000000" pitchFamily="2" charset="0"/>
              </a:rPr>
              <a:t>📱 Mobile version</a:t>
            </a:r>
          </a:p>
        </p:txBody>
      </p:sp>
      <p:pic>
        <p:nvPicPr>
          <p:cNvPr id="55" name="Google Shape;722;p43">
            <a:extLst>
              <a:ext uri="{FF2B5EF4-FFF2-40B4-BE49-F238E27FC236}">
                <a16:creationId xmlns:a16="http://schemas.microsoft.com/office/drawing/2014/main" id="{F9A5B362-FE5C-4455-BAB1-3F885D2118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6181" r="13229" b="22946"/>
          <a:stretch/>
        </p:blipFill>
        <p:spPr>
          <a:xfrm>
            <a:off x="6588692" y="1017725"/>
            <a:ext cx="1602600" cy="1602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imSun-ExtG" panose="02010609060101010101" pitchFamily="49" charset="-122"/>
                <a:ea typeface="SimSun-ExtG" panose="02010609060101010101" pitchFamily="49" charset="-122"/>
              </a:rPr>
              <a:t>Problem Statement</a:t>
            </a:r>
            <a:endParaRPr sz="3200"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16F829-2BA5-4F9C-AD5A-BF1054832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886812"/>
              </p:ext>
            </p:extLst>
          </p:nvPr>
        </p:nvGraphicFramePr>
        <p:xfrm>
          <a:off x="3352800" y="7844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imSun-ExtG" panose="02010609060101010101" pitchFamily="49" charset="-122"/>
                <a:ea typeface="SimSun-ExtG" panose="02010609060101010101" pitchFamily="49" charset="-122"/>
              </a:rPr>
              <a:t>Technical Stack </a:t>
            </a:r>
            <a:endParaRPr sz="3200"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graphicFrame>
        <p:nvGraphicFramePr>
          <p:cNvPr id="441" name="Google Shape;441;p34"/>
          <p:cNvGraphicFramePr/>
          <p:nvPr>
            <p:extLst>
              <p:ext uri="{D42A27DB-BD31-4B8C-83A1-F6EECF244321}">
                <p14:modId xmlns:p14="http://schemas.microsoft.com/office/powerpoint/2010/main" val="3947674867"/>
              </p:ext>
            </p:extLst>
          </p:nvPr>
        </p:nvGraphicFramePr>
        <p:xfrm>
          <a:off x="720000" y="1759338"/>
          <a:ext cx="7704000" cy="2169150"/>
        </p:xfrm>
        <a:graphic>
          <a:graphicData uri="http://schemas.openxmlformats.org/drawingml/2006/table">
            <a:tbl>
              <a:tblPr>
                <a:noFill/>
                <a:tableStyleId>{0B325C06-18DF-41C8-948D-AC3E437297D0}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lt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F</a:t>
                      </a:r>
                      <a:r>
                        <a:rPr lang="en-US" sz="1400" b="1" u="sng" dirty="0" err="1">
                          <a:solidFill>
                            <a:schemeClr val="lt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rontend</a:t>
                      </a:r>
                      <a:endParaRPr sz="1400" b="1" u="sng" dirty="0">
                        <a:solidFill>
                          <a:schemeClr val="lt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Streamlit</a:t>
                      </a:r>
                      <a:endParaRPr sz="1400" dirty="0">
                        <a:solidFill>
                          <a:schemeClr val="dk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lt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Backend </a:t>
                      </a: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Logic</a:t>
                      </a:r>
                      <a:endParaRPr sz="1400" b="1" u="sng" dirty="0">
                        <a:solidFill>
                          <a:schemeClr val="lt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python</a:t>
                      </a:r>
                      <a:endParaRPr sz="1400" dirty="0">
                        <a:solidFill>
                          <a:schemeClr val="dk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lt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DataBases</a:t>
                      </a:r>
                      <a:endParaRPr sz="1400" b="1" u="sng" dirty="0">
                        <a:solidFill>
                          <a:schemeClr val="lt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SQLite + CSV</a:t>
                      </a:r>
                      <a:endParaRPr sz="1400" dirty="0">
                        <a:solidFill>
                          <a:schemeClr val="dk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lt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NLP/Embeddings</a:t>
                      </a:r>
                      <a:endParaRPr sz="1400" b="1" u="sng" dirty="0">
                        <a:solidFill>
                          <a:schemeClr val="lt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Sentence Transformers</a:t>
                      </a:r>
                      <a:endParaRPr sz="1400" dirty="0">
                        <a:solidFill>
                          <a:schemeClr val="dk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lt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Clustering</a:t>
                      </a:r>
                      <a:endParaRPr sz="1400" b="1" u="sng" dirty="0">
                        <a:solidFill>
                          <a:schemeClr val="lt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Scikit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-learn(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Kmeans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400" dirty="0">
                        <a:solidFill>
                          <a:schemeClr val="dk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Deployment</a:t>
                      </a:r>
                      <a:endParaRPr sz="1400" b="1" dirty="0">
                        <a:solidFill>
                          <a:schemeClr val="accent5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Javanese Text" panose="02000000000000000000" pitchFamily="2" charset="0"/>
                          <a:ea typeface="Lato"/>
                          <a:cs typeface="Lato"/>
                          <a:sym typeface="Lato"/>
                        </a:rPr>
                        <a:t>Docker</a:t>
                      </a:r>
                      <a:endParaRPr sz="1400" dirty="0">
                        <a:solidFill>
                          <a:schemeClr val="dk1"/>
                        </a:solidFill>
                        <a:latin typeface="Javanese Text" panose="02000000000000000000" pitchFamily="2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4" name="Google Shape;444;p34"/>
          <p:cNvCxnSpPr>
            <a:cxnSpLocks/>
          </p:cNvCxnSpPr>
          <p:nvPr/>
        </p:nvCxnSpPr>
        <p:spPr>
          <a:xfrm rot="10800000">
            <a:off x="6641675" y="4364525"/>
            <a:ext cx="2684100" cy="614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" name="Google Shape;1792;p64">
            <a:extLst>
              <a:ext uri="{FF2B5EF4-FFF2-40B4-BE49-F238E27FC236}">
                <a16:creationId xmlns:a16="http://schemas.microsoft.com/office/drawing/2014/main" id="{E9DD730E-D374-4949-80F7-39FDEC1A8E97}"/>
              </a:ext>
            </a:extLst>
          </p:cNvPr>
          <p:cNvGrpSpPr/>
          <p:nvPr/>
        </p:nvGrpSpPr>
        <p:grpSpPr>
          <a:xfrm>
            <a:off x="7561299" y="184230"/>
            <a:ext cx="1131597" cy="1357089"/>
            <a:chOff x="-3156875" y="1538300"/>
            <a:chExt cx="2930175" cy="3233350"/>
          </a:xfrm>
        </p:grpSpPr>
        <p:sp>
          <p:nvSpPr>
            <p:cNvPr id="12" name="Google Shape;1793;p64">
              <a:extLst>
                <a:ext uri="{FF2B5EF4-FFF2-40B4-BE49-F238E27FC236}">
                  <a16:creationId xmlns:a16="http://schemas.microsoft.com/office/drawing/2014/main" id="{F6C07892-59D9-4B2A-BDFC-89A3CD12DD2C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94;p64">
              <a:extLst>
                <a:ext uri="{FF2B5EF4-FFF2-40B4-BE49-F238E27FC236}">
                  <a16:creationId xmlns:a16="http://schemas.microsoft.com/office/drawing/2014/main" id="{DE63E208-4EC1-470E-B5DB-7597965A74D6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95;p64">
              <a:extLst>
                <a:ext uri="{FF2B5EF4-FFF2-40B4-BE49-F238E27FC236}">
                  <a16:creationId xmlns:a16="http://schemas.microsoft.com/office/drawing/2014/main" id="{A078691C-F6BB-416B-8409-E7F806FEE34B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96;p64">
              <a:extLst>
                <a:ext uri="{FF2B5EF4-FFF2-40B4-BE49-F238E27FC236}">
                  <a16:creationId xmlns:a16="http://schemas.microsoft.com/office/drawing/2014/main" id="{8390A782-8658-425B-91F7-4B2A52F7B4AD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97;p64">
              <a:extLst>
                <a:ext uri="{FF2B5EF4-FFF2-40B4-BE49-F238E27FC236}">
                  <a16:creationId xmlns:a16="http://schemas.microsoft.com/office/drawing/2014/main" id="{39FE62E5-10AC-42F8-8CB9-002C765C30E4}"/>
                </a:ext>
              </a:extLst>
            </p:cNvPr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98;p64">
              <a:extLst>
                <a:ext uri="{FF2B5EF4-FFF2-40B4-BE49-F238E27FC236}">
                  <a16:creationId xmlns:a16="http://schemas.microsoft.com/office/drawing/2014/main" id="{F687BD10-E050-42EB-8C83-15968635584E}"/>
                </a:ext>
              </a:extLst>
            </p:cNvPr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99;p64">
              <a:extLst>
                <a:ext uri="{FF2B5EF4-FFF2-40B4-BE49-F238E27FC236}">
                  <a16:creationId xmlns:a16="http://schemas.microsoft.com/office/drawing/2014/main" id="{DE52B8F9-0B68-4A2E-B705-E4DCD7FB00B4}"/>
                </a:ext>
              </a:extLst>
            </p:cNvPr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2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0;p64">
              <a:extLst>
                <a:ext uri="{FF2B5EF4-FFF2-40B4-BE49-F238E27FC236}">
                  <a16:creationId xmlns:a16="http://schemas.microsoft.com/office/drawing/2014/main" id="{5E47C9A5-7056-452F-9639-D1324C4D4028}"/>
                </a:ext>
              </a:extLst>
            </p:cNvPr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1;p64">
              <a:extLst>
                <a:ext uri="{FF2B5EF4-FFF2-40B4-BE49-F238E27FC236}">
                  <a16:creationId xmlns:a16="http://schemas.microsoft.com/office/drawing/2014/main" id="{14384CA8-E735-49AD-BDA2-5E9CD30AA2F7}"/>
                </a:ext>
              </a:extLst>
            </p:cNvPr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2;p64">
              <a:extLst>
                <a:ext uri="{FF2B5EF4-FFF2-40B4-BE49-F238E27FC236}">
                  <a16:creationId xmlns:a16="http://schemas.microsoft.com/office/drawing/2014/main" id="{160A0C67-86CE-4919-B42D-6837A778BED3}"/>
                </a:ext>
              </a:extLst>
            </p:cNvPr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03;p64">
              <a:extLst>
                <a:ext uri="{FF2B5EF4-FFF2-40B4-BE49-F238E27FC236}">
                  <a16:creationId xmlns:a16="http://schemas.microsoft.com/office/drawing/2014/main" id="{6A319F21-484D-46D7-A205-17F21765ED59}"/>
                </a:ext>
              </a:extLst>
            </p:cNvPr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04;p64">
              <a:extLst>
                <a:ext uri="{FF2B5EF4-FFF2-40B4-BE49-F238E27FC236}">
                  <a16:creationId xmlns:a16="http://schemas.microsoft.com/office/drawing/2014/main" id="{81A8F3DE-B367-4D11-89AA-DF36F956C46D}"/>
                </a:ext>
              </a:extLst>
            </p:cNvPr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05;p64">
              <a:extLst>
                <a:ext uri="{FF2B5EF4-FFF2-40B4-BE49-F238E27FC236}">
                  <a16:creationId xmlns:a16="http://schemas.microsoft.com/office/drawing/2014/main" id="{06F5D316-7706-42D1-B570-F8BE66B84839}"/>
                </a:ext>
              </a:extLst>
            </p:cNvPr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06;p64">
              <a:extLst>
                <a:ext uri="{FF2B5EF4-FFF2-40B4-BE49-F238E27FC236}">
                  <a16:creationId xmlns:a16="http://schemas.microsoft.com/office/drawing/2014/main" id="{846A205B-FBFE-4065-83CB-32593EB879D7}"/>
                </a:ext>
              </a:extLst>
            </p:cNvPr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07;p64">
              <a:extLst>
                <a:ext uri="{FF2B5EF4-FFF2-40B4-BE49-F238E27FC236}">
                  <a16:creationId xmlns:a16="http://schemas.microsoft.com/office/drawing/2014/main" id="{365DBCC9-6500-41D4-8F3C-9DE136358D03}"/>
                </a:ext>
              </a:extLst>
            </p:cNvPr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08;p64">
              <a:extLst>
                <a:ext uri="{FF2B5EF4-FFF2-40B4-BE49-F238E27FC236}">
                  <a16:creationId xmlns:a16="http://schemas.microsoft.com/office/drawing/2014/main" id="{C28CFD37-AEB1-4013-8467-66D131C1313D}"/>
                </a:ext>
              </a:extLst>
            </p:cNvPr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09;p64">
              <a:extLst>
                <a:ext uri="{FF2B5EF4-FFF2-40B4-BE49-F238E27FC236}">
                  <a16:creationId xmlns:a16="http://schemas.microsoft.com/office/drawing/2014/main" id="{71635CC1-BDA5-4941-9885-3AD8D985ACD1}"/>
                </a:ext>
              </a:extLst>
            </p:cNvPr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10;p64">
              <a:extLst>
                <a:ext uri="{FF2B5EF4-FFF2-40B4-BE49-F238E27FC236}">
                  <a16:creationId xmlns:a16="http://schemas.microsoft.com/office/drawing/2014/main" id="{2087FC61-B3FE-4EAC-BE55-4898897CE5B3}"/>
                </a:ext>
              </a:extLst>
            </p:cNvPr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11;p64">
              <a:extLst>
                <a:ext uri="{FF2B5EF4-FFF2-40B4-BE49-F238E27FC236}">
                  <a16:creationId xmlns:a16="http://schemas.microsoft.com/office/drawing/2014/main" id="{492E4542-8706-4F65-8F8C-08B3829A0B10}"/>
                </a:ext>
              </a:extLst>
            </p:cNvPr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2;p64">
              <a:extLst>
                <a:ext uri="{FF2B5EF4-FFF2-40B4-BE49-F238E27FC236}">
                  <a16:creationId xmlns:a16="http://schemas.microsoft.com/office/drawing/2014/main" id="{86B7FD19-8541-4D77-8472-A09178E73328}"/>
                </a:ext>
              </a:extLst>
            </p:cNvPr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13;p64">
              <a:extLst>
                <a:ext uri="{FF2B5EF4-FFF2-40B4-BE49-F238E27FC236}">
                  <a16:creationId xmlns:a16="http://schemas.microsoft.com/office/drawing/2014/main" id="{56A9C742-D631-4279-B50E-99CCE5ABB70C}"/>
                </a:ext>
              </a:extLst>
            </p:cNvPr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14;p64">
              <a:extLst>
                <a:ext uri="{FF2B5EF4-FFF2-40B4-BE49-F238E27FC236}">
                  <a16:creationId xmlns:a16="http://schemas.microsoft.com/office/drawing/2014/main" id="{63E7A61F-DB5E-4758-B9E1-3BD937F46E6B}"/>
                </a:ext>
              </a:extLst>
            </p:cNvPr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30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15;p64">
              <a:extLst>
                <a:ext uri="{FF2B5EF4-FFF2-40B4-BE49-F238E27FC236}">
                  <a16:creationId xmlns:a16="http://schemas.microsoft.com/office/drawing/2014/main" id="{D4555B0E-6D1B-4678-8B16-CE5DB53B37F4}"/>
                </a:ext>
              </a:extLst>
            </p:cNvPr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16;p64">
              <a:extLst>
                <a:ext uri="{FF2B5EF4-FFF2-40B4-BE49-F238E27FC236}">
                  <a16:creationId xmlns:a16="http://schemas.microsoft.com/office/drawing/2014/main" id="{BB41DFFA-CA32-45AE-B4C0-6B72F9D5A3BA}"/>
                </a:ext>
              </a:extLst>
            </p:cNvPr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17;p64">
              <a:extLst>
                <a:ext uri="{FF2B5EF4-FFF2-40B4-BE49-F238E27FC236}">
                  <a16:creationId xmlns:a16="http://schemas.microsoft.com/office/drawing/2014/main" id="{61F1AC6E-1682-4E28-8F72-955A6728E129}"/>
                </a:ext>
              </a:extLst>
            </p:cNvPr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18;p64">
              <a:extLst>
                <a:ext uri="{FF2B5EF4-FFF2-40B4-BE49-F238E27FC236}">
                  <a16:creationId xmlns:a16="http://schemas.microsoft.com/office/drawing/2014/main" id="{72471FB9-2D1E-4BA4-AED4-E1A0658CADEA}"/>
                </a:ext>
              </a:extLst>
            </p:cNvPr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19;p64">
              <a:extLst>
                <a:ext uri="{FF2B5EF4-FFF2-40B4-BE49-F238E27FC236}">
                  <a16:creationId xmlns:a16="http://schemas.microsoft.com/office/drawing/2014/main" id="{44DCBF7B-B954-48CB-B3BE-20B666BCE4BE}"/>
                </a:ext>
              </a:extLst>
            </p:cNvPr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20;p64">
              <a:extLst>
                <a:ext uri="{FF2B5EF4-FFF2-40B4-BE49-F238E27FC236}">
                  <a16:creationId xmlns:a16="http://schemas.microsoft.com/office/drawing/2014/main" id="{9120E871-6325-4C08-80C2-86F2EF475289}"/>
                </a:ext>
              </a:extLst>
            </p:cNvPr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5"/>
          <p:cNvSpPr txBox="1">
            <a:spLocks noGrp="1"/>
          </p:cNvSpPr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imSun-ExtG" panose="02010609060101010101" pitchFamily="49" charset="-122"/>
                <a:ea typeface="SimSun-ExtG" panose="02010609060101010101" pitchFamily="49" charset="-122"/>
              </a:rPr>
              <a:t>System Overview</a:t>
            </a:r>
            <a:endParaRPr sz="3200"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809" name="Google Shape;809;p45"/>
          <p:cNvSpPr txBox="1">
            <a:spLocks noGrp="1"/>
          </p:cNvSpPr>
          <p:nvPr>
            <p:ph type="subTitle" idx="1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Javanese Text" panose="02000000000000000000" pitchFamily="2" charset="0"/>
                <a:cs typeface="Italic Outline Art" panose="02010400000000000000" pitchFamily="2" charset="-78"/>
              </a:rPr>
              <a:t>Personalized Learning using Rule-Based Logic and Machine Learning</a:t>
            </a:r>
            <a:endParaRPr sz="1600" dirty="0">
              <a:latin typeface="Javanese Text" panose="02000000000000000000" pitchFamily="2" charset="0"/>
              <a:cs typeface="Italic Outline Art" panose="02010400000000000000" pitchFamily="2" charset="-78"/>
            </a:endParaRPr>
          </a:p>
        </p:txBody>
      </p:sp>
      <p:pic>
        <p:nvPicPr>
          <p:cNvPr id="810" name="Google Shape;810;p45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00195" y="51718"/>
            <a:ext cx="3964685" cy="4969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5383449" y="255012"/>
            <a:ext cx="3233100" cy="721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Rule-Based Adaptive Agent (Symbolic AI)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F5D9AFF6-9F0C-34B1-6030-A1A7736D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2" y="-1"/>
            <a:ext cx="3288867" cy="513651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558268" y="223794"/>
            <a:ext cx="4874375" cy="610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Machine Learning – Question Difficulty Clustering</a:t>
            </a:r>
          </a:p>
        </p:txBody>
      </p:sp>
      <p:sp>
        <p:nvSpPr>
          <p:cNvPr id="532" name="Google Shape;532;p39"/>
          <p:cNvSpPr txBox="1">
            <a:spLocks noGrp="1"/>
          </p:cNvSpPr>
          <p:nvPr>
            <p:ph type="subTitle" idx="1"/>
          </p:nvPr>
        </p:nvSpPr>
        <p:spPr>
          <a:xfrm>
            <a:off x="713225" y="945624"/>
            <a:ext cx="4371300" cy="3613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000" dirty="0">
                <a:latin typeface="Javanese Text" panose="02000000000000000000" pitchFamily="2" charset="0"/>
              </a:rPr>
              <a:t>🧠 Use </a:t>
            </a:r>
            <a:r>
              <a:rPr lang="en-US" sz="2000" b="1" dirty="0" err="1">
                <a:latin typeface="Javanese Text" panose="02000000000000000000" pitchFamily="2" charset="0"/>
              </a:rPr>
              <a:t>SentenceTransformer</a:t>
            </a:r>
            <a:r>
              <a:rPr lang="en-US" sz="2000" dirty="0">
                <a:latin typeface="Javanese Text" panose="02000000000000000000" pitchFamily="2" charset="0"/>
              </a:rPr>
              <a:t> to embed questions (NLP)</a:t>
            </a:r>
          </a:p>
          <a:p>
            <a:pPr algn="l"/>
            <a:r>
              <a:rPr lang="en-US" sz="2000" dirty="0">
                <a:latin typeface="Javanese Text" panose="02000000000000000000" pitchFamily="2" charset="0"/>
              </a:rPr>
              <a:t>🌀 Use </a:t>
            </a:r>
            <a:r>
              <a:rPr lang="en-US" sz="2000" b="1" dirty="0" err="1">
                <a:latin typeface="Javanese Text" panose="02000000000000000000" pitchFamily="2" charset="0"/>
              </a:rPr>
              <a:t>KMeans</a:t>
            </a:r>
            <a:r>
              <a:rPr lang="en-US" sz="2000" dirty="0">
                <a:latin typeface="Javanese Text" panose="02000000000000000000" pitchFamily="2" charset="0"/>
              </a:rPr>
              <a:t> to cluster them into Easy / Medium / Hard</a:t>
            </a:r>
          </a:p>
          <a:p>
            <a:pPr algn="l"/>
            <a:r>
              <a:rPr lang="en-US" sz="2000" dirty="0">
                <a:latin typeface="Javanese Text" panose="02000000000000000000" pitchFamily="2" charset="0"/>
              </a:rPr>
              <a:t>📉 Distance from centroid = complexity</a:t>
            </a:r>
          </a:p>
          <a:p>
            <a:pPr algn="l"/>
            <a:r>
              <a:rPr lang="en-US" sz="2000" dirty="0">
                <a:latin typeface="Javanese Text" panose="02000000000000000000" pitchFamily="2" charset="0"/>
              </a:rPr>
              <a:t>🎯 Reduces manual labeling and bias</a:t>
            </a: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5824825" y="1527650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40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908976" y="4206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DEMO WALKTHROUGH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imSun-ExtG" panose="02010609060101010101" pitchFamily="49" charset="-122"/>
                <a:ea typeface="SimSun-ExtG" panose="02010609060101010101" pitchFamily="49" charset="-122"/>
              </a:rPr>
              <a:t>01</a:t>
            </a:r>
            <a:endParaRPr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2917227" y="139846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Login/Register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EC45EA-FA7B-4895-ADB4-9ACD6C3E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0" y="1865692"/>
            <a:ext cx="4083740" cy="270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7B6F4E-27D8-43C0-B999-AF085D9DF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469" y="1865692"/>
            <a:ext cx="4451646" cy="270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DEMO WALKTHROUGH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mSun-ExtG" panose="02010609060101010101" pitchFamily="49" charset="-122"/>
                <a:ea typeface="SimSun-ExtG" panose="02010609060101010101" pitchFamily="49" charset="-122"/>
              </a:rPr>
              <a:t>02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2917227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CATEGORY SELECTION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5B2A9C-84D9-42CD-8B77-DF2254A9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1764950"/>
            <a:ext cx="4809745" cy="2829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676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DEMO WALKTHROUGH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imSun-ExtG" panose="02010609060101010101" pitchFamily="49" charset="-122"/>
                <a:ea typeface="SimSun-ExtG" panose="02010609060101010101" pitchFamily="49" charset="-122"/>
              </a:rPr>
              <a:t>03</a:t>
            </a:r>
            <a:endParaRPr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2917227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SimSun-ExtG" panose="02010609060101010101" pitchFamily="49" charset="-122"/>
                <a:ea typeface="SimSun-ExtG" panose="02010609060101010101" pitchFamily="49" charset="-122"/>
              </a:rPr>
              <a:t>Adaptive quiz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076AC-CD73-4668-8016-37A52E0A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227" y="1809782"/>
            <a:ext cx="4521363" cy="2949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196</Words>
  <Application>Microsoft Office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Lato Light</vt:lpstr>
      <vt:lpstr>Open Sans</vt:lpstr>
      <vt:lpstr>Javanese Text</vt:lpstr>
      <vt:lpstr>Sora</vt:lpstr>
      <vt:lpstr>SimSun-ExtG</vt:lpstr>
      <vt:lpstr>Lato</vt:lpstr>
      <vt:lpstr>AI Essentials Workshop by Slidesgo</vt:lpstr>
      <vt:lpstr>Hybrid AI-Powered Adaptive Quiz System</vt:lpstr>
      <vt:lpstr>Problem Statement</vt:lpstr>
      <vt:lpstr>Technical Stack </vt:lpstr>
      <vt:lpstr>System Overview</vt:lpstr>
      <vt:lpstr>Rule-Based Adaptive Agent (Symbolic AI)</vt:lpstr>
      <vt:lpstr>Machine Learning – Question Difficulty Clustering</vt:lpstr>
      <vt:lpstr>DEMO WALKTHROUGH</vt:lpstr>
      <vt:lpstr>DEMO WALKTHROUGH</vt:lpstr>
      <vt:lpstr>DEMO WALKTHROUGH</vt:lpstr>
      <vt:lpstr>DEMO WALKTHROUGH</vt:lpstr>
      <vt:lpstr>DEMO WALKTHROUGH</vt:lpstr>
      <vt:lpstr>CONCLUSION 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AI-Powered Adaptive Quiz System</dc:title>
  <dc:creator>user</dc:creator>
  <cp:lastModifiedBy>joujan0w1@gmail.com</cp:lastModifiedBy>
  <cp:revision>15</cp:revision>
  <dcterms:modified xsi:type="dcterms:W3CDTF">2025-07-15T19:35:43Z</dcterms:modified>
</cp:coreProperties>
</file>