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2" r:id="rId3"/>
    <p:sldId id="279" r:id="rId4"/>
    <p:sldId id="259" r:id="rId5"/>
    <p:sldId id="263" r:id="rId6"/>
    <p:sldId id="260" r:id="rId7"/>
    <p:sldId id="261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1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3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39FE15-8F1A-42C9-B7DC-02871749D27F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E6B018-ACF8-4FA1-9A94-DD8DC32A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7E73-A9D1-421E-AAAF-EC8B4483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494831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Presentation</a:t>
            </a:r>
            <a:br>
              <a:rPr lang="en-US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en-US" sz="3200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n</a:t>
            </a:r>
            <a:br>
              <a:rPr lang="en-US" sz="3200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Tableau</a:t>
            </a:r>
            <a:br>
              <a:rPr lang="en-US" sz="3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PREP</a:t>
            </a:r>
            <a:br>
              <a:rPr lang="en-US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on</a:t>
            </a:r>
            <a:br>
              <a:rPr lang="en-CA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CA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Gender Gap Pay</a:t>
            </a:r>
            <a:br>
              <a:rPr lang="en-US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br>
              <a:rPr lang="en-US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br>
              <a:rPr lang="en-US" sz="3200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3200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resented by</a:t>
            </a:r>
            <a:br>
              <a:rPr lang="en-US" sz="3200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Janah Rajanesh</a:t>
            </a:r>
            <a:br>
              <a:rPr lang="en-US" sz="3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01-04-2022</a:t>
            </a: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2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D8EA-D33A-4470-B448-EA403BF1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38199-C8A8-4FA1-B071-042109F3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10" t="16736" r="6223" b="9069"/>
          <a:stretch/>
        </p:blipFill>
        <p:spPr>
          <a:xfrm>
            <a:off x="490332" y="2186608"/>
            <a:ext cx="7862280" cy="41744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6F948-BB38-4BD9-B60F-F705CB4FEF97}"/>
              </a:ext>
            </a:extLst>
          </p:cNvPr>
          <p:cNvSpPr txBox="1"/>
          <p:nvPr/>
        </p:nvSpPr>
        <p:spPr>
          <a:xfrm>
            <a:off x="8733183" y="2345635"/>
            <a:ext cx="250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of new columns created, ‘gender: male’ and calculated ‘postcode district’ created.</a:t>
            </a:r>
          </a:p>
        </p:txBody>
      </p:sp>
    </p:spTree>
    <p:extLst>
      <p:ext uri="{BB962C8B-B14F-4D97-AF65-F5344CB8AC3E}">
        <p14:creationId xmlns:p14="http://schemas.microsoft.com/office/powerpoint/2010/main" val="105290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3F-1E9D-4F4D-A183-F4EB8260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0F6AD-B00C-49A9-88DB-2454EB9E3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62"/>
          <a:stretch/>
        </p:blipFill>
        <p:spPr>
          <a:xfrm>
            <a:off x="1458469" y="2001078"/>
            <a:ext cx="8457898" cy="4856922"/>
          </a:xfrm>
        </p:spPr>
      </p:pic>
    </p:spTree>
    <p:extLst>
      <p:ext uri="{BB962C8B-B14F-4D97-AF65-F5344CB8AC3E}">
        <p14:creationId xmlns:p14="http://schemas.microsoft.com/office/powerpoint/2010/main" val="199122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3BA1-390E-4380-9E16-C072782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pivot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5942B-389E-4488-AEF7-910F68AD6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6" t="12524" r="46" b="7994"/>
          <a:stretch/>
        </p:blipFill>
        <p:spPr>
          <a:xfrm>
            <a:off x="530087" y="1680631"/>
            <a:ext cx="6930887" cy="4918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B916A-AED7-49A8-82EA-86C4DEC03535}"/>
              </a:ext>
            </a:extLst>
          </p:cNvPr>
          <p:cNvSpPr txBox="1"/>
          <p:nvPr/>
        </p:nvSpPr>
        <p:spPr>
          <a:xfrm>
            <a:off x="7964557" y="2199861"/>
            <a:ext cx="3697356" cy="394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6AEE9-7FA4-47BA-8D8F-DD1860F2C0CD}"/>
              </a:ext>
            </a:extLst>
          </p:cNvPr>
          <p:cNvSpPr txBox="1"/>
          <p:nvPr/>
        </p:nvSpPr>
        <p:spPr>
          <a:xfrm>
            <a:off x="7964557" y="2292626"/>
            <a:ext cx="2822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created pivot table and selected the required columns.</a:t>
            </a:r>
          </a:p>
          <a:p>
            <a:r>
              <a:rPr lang="en-CA" dirty="0">
                <a:solidFill>
                  <a:srgbClr val="202124"/>
                </a:solidFill>
                <a:latin typeface="arial" panose="020B0604020202020204" pitchFamily="34" charset="0"/>
              </a:rPr>
              <a:t>Pivot table</a:t>
            </a:r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allows grouping by any field (column)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0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E209-34F2-4669-AEE9-DD0EEE4D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pivot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E6FD6-9CBD-48B4-822E-866DBB9C7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325217" y="1926161"/>
            <a:ext cx="8971722" cy="5044131"/>
          </a:xfrm>
        </p:spPr>
      </p:pic>
    </p:spTree>
    <p:extLst>
      <p:ext uri="{BB962C8B-B14F-4D97-AF65-F5344CB8AC3E}">
        <p14:creationId xmlns:p14="http://schemas.microsoft.com/office/powerpoint/2010/main" val="263614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D640-2C85-46F0-B58F-08FD87A1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Female: Removing unwanted fields(male) and renaming the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EABD9-F9E8-46E0-9F2A-4345E9F3A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55"/>
          <a:stretch/>
        </p:blipFill>
        <p:spPr>
          <a:xfrm>
            <a:off x="1929893" y="2292626"/>
            <a:ext cx="8594982" cy="4452731"/>
          </a:xfrm>
        </p:spPr>
      </p:pic>
    </p:spTree>
    <p:extLst>
      <p:ext uri="{BB962C8B-B14F-4D97-AF65-F5344CB8AC3E}">
        <p14:creationId xmlns:p14="http://schemas.microsoft.com/office/powerpoint/2010/main" val="246018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7EBA-876E-4EE6-9335-B29CD329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D6175-7376-4D47-8CD1-0E478268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66"/>
          <a:stretch/>
        </p:blipFill>
        <p:spPr>
          <a:xfrm>
            <a:off x="1659667" y="2133600"/>
            <a:ext cx="8571011" cy="4627758"/>
          </a:xfrm>
        </p:spPr>
      </p:pic>
    </p:spTree>
    <p:extLst>
      <p:ext uri="{BB962C8B-B14F-4D97-AF65-F5344CB8AC3E}">
        <p14:creationId xmlns:p14="http://schemas.microsoft.com/office/powerpoint/2010/main" val="330384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8957-C731-41EE-98C7-2844E55D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Gender- female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4394C-84C3-4FB1-B6E2-2E79B6628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92"/>
          <a:stretch/>
        </p:blipFill>
        <p:spPr>
          <a:xfrm>
            <a:off x="1735287" y="2186609"/>
            <a:ext cx="8548400" cy="4452730"/>
          </a:xfrm>
        </p:spPr>
      </p:pic>
    </p:spTree>
    <p:extLst>
      <p:ext uri="{BB962C8B-B14F-4D97-AF65-F5344CB8AC3E}">
        <p14:creationId xmlns:p14="http://schemas.microsoft.com/office/powerpoint/2010/main" val="24450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F46B-C559-49E1-880B-E9871E15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‘postcode district’ new column(Female)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417EF-1BF9-4DA0-821A-6E409BDA7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67"/>
          <a:stretch/>
        </p:blipFill>
        <p:spPr>
          <a:xfrm>
            <a:off x="2034301" y="2345635"/>
            <a:ext cx="8368656" cy="4353732"/>
          </a:xfrm>
        </p:spPr>
      </p:pic>
    </p:spTree>
    <p:extLst>
      <p:ext uri="{BB962C8B-B14F-4D97-AF65-F5344CB8AC3E}">
        <p14:creationId xmlns:p14="http://schemas.microsoft.com/office/powerpoint/2010/main" val="165268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37B7-7A94-4C2D-BE49-694DA73B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pivot table(Female)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31EEF-2FC9-47D4-AEC2-DC39BBD69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27516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2278-477C-40CE-B96A-EA68602E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B7EFC-0E2D-46E5-B755-92E7E8C7F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36" t="14286" b="8815"/>
          <a:stretch/>
        </p:blipFill>
        <p:spPr>
          <a:xfrm>
            <a:off x="682171" y="1828800"/>
            <a:ext cx="8505372" cy="47751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29B5D-9A5B-4948-9EEB-E12F6A6486A3}"/>
              </a:ext>
            </a:extLst>
          </p:cNvPr>
          <p:cNvSpPr txBox="1"/>
          <p:nvPr/>
        </p:nvSpPr>
        <p:spPr>
          <a:xfrm>
            <a:off x="9506857" y="2365829"/>
            <a:ext cx="2307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we need to create a union between the Male and Female Pivot tables.</a:t>
            </a:r>
          </a:p>
          <a:p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that we have completed the data processing, we can now export this data for visualization or any other purpose.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DCEB-F5A7-417C-A8B1-86F66D4E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72209"/>
            <a:ext cx="3865134" cy="1550505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Gender Pay Gap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FABBD-821F-434E-8CB0-455062D280D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54DFB-E08A-45C0-8790-9DD0D744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061252"/>
            <a:ext cx="3859212" cy="2305878"/>
          </a:xfrm>
        </p:spPr>
        <p:txBody>
          <a:bodyPr>
            <a:normAutofit/>
          </a:bodyPr>
          <a:lstStyle/>
          <a:p>
            <a:r>
              <a:rPr lang="en-US" dirty="0"/>
              <a:t>Gender Pay Gap - The gender wage gap is the difference between wages earned by men and wages earned by women.</a:t>
            </a:r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CA" dirty="0"/>
              <a:t>Data refer to full-time employees and to self-employed.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386FC-C8E2-4DA5-A3E3-1DD56D442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" t="29323" r="1577" b="10956"/>
          <a:stretch/>
        </p:blipFill>
        <p:spPr>
          <a:xfrm>
            <a:off x="4965895" y="450167"/>
            <a:ext cx="7310511" cy="59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13BC-FE37-4752-B63F-B6CFF93B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complete workflow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26170-4C2A-45D7-8850-1D0C1D75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18" t="13904" r="63169" b="8012"/>
          <a:stretch/>
        </p:blipFill>
        <p:spPr>
          <a:xfrm>
            <a:off x="1154954" y="1994504"/>
            <a:ext cx="2583544" cy="486349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5301200-41FD-438F-BCCD-60B10267F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46" t="9066" r="1746" b="6105"/>
          <a:stretch/>
        </p:blipFill>
        <p:spPr>
          <a:xfrm>
            <a:off x="4198257" y="1994504"/>
            <a:ext cx="6720114" cy="45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60-B15A-40C4-BB02-3C630251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Proportion of male and female in each Quartile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5ACFF-DDD1-4041-885E-2D7DB564B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01" t="18727" r="14690" b="10640"/>
          <a:stretch/>
        </p:blipFill>
        <p:spPr>
          <a:xfrm>
            <a:off x="7150100" y="402165"/>
            <a:ext cx="4393443" cy="3141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3CF6B-D6C0-4882-B957-E31F7FA94561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</a:rPr>
              <a:t>The graph shows the avg value of male and female employees in each pay quartile for 10,508 companies in UK.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</a:rPr>
              <a:t>It is evident from the visualization that there are fewer female representation in the top pay scale.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0CDC971-A214-4EF1-97C5-771770F95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3718322"/>
            <a:ext cx="4125317" cy="23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94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D228-51C2-453B-9302-A84860CBC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1" y="2099733"/>
            <a:ext cx="6805612" cy="1672167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900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4192-033B-439C-A964-407BCA55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1:Connecting to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DBB28-8CAC-48D7-AC1B-06D483EFC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02" y="1926592"/>
            <a:ext cx="3236439" cy="4836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173F1-0DF7-4F94-94A0-319F9725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78" y="1926592"/>
            <a:ext cx="7885920" cy="4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5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7B28-9107-48CF-B953-D0ECE986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2(Cleaning): Removing unwanted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E95D2-DF38-43F4-AA98-EC7DFDE23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1" t="12148" r="1133" b="8331"/>
          <a:stretch/>
        </p:blipFill>
        <p:spPr>
          <a:xfrm>
            <a:off x="378694" y="2078197"/>
            <a:ext cx="8644158" cy="46274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762C7-757C-4F50-A227-CE51FC1CBD94}"/>
              </a:ext>
            </a:extLst>
          </p:cNvPr>
          <p:cNvSpPr txBox="1"/>
          <p:nvPr/>
        </p:nvSpPr>
        <p:spPr>
          <a:xfrm>
            <a:off x="9383151" y="2264898"/>
            <a:ext cx="2278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want to split this data into male and female, so now  removing the female related columns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933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9324-0B92-436E-8B55-E6B5CFAC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70A57-142F-46CB-A7B4-71F955B4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7D642-0B07-46AA-8637-93F0EA2BE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1" t="12342" b="8770"/>
          <a:stretch/>
        </p:blipFill>
        <p:spPr>
          <a:xfrm>
            <a:off x="401797" y="1735658"/>
            <a:ext cx="9012701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8FE0E-525B-4F1D-94B2-BD72063FB6A2}"/>
              </a:ext>
            </a:extLst>
          </p:cNvPr>
          <p:cNvSpPr txBox="1"/>
          <p:nvPr/>
        </p:nvSpPr>
        <p:spPr>
          <a:xfrm>
            <a:off x="1871003" y="550342"/>
            <a:ext cx="1084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Rename columns and create new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5F20D-7B09-4F5D-927C-71FA7C9085A1}"/>
              </a:ext>
            </a:extLst>
          </p:cNvPr>
          <p:cNvSpPr txBox="1"/>
          <p:nvPr/>
        </p:nvSpPr>
        <p:spPr>
          <a:xfrm>
            <a:off x="9713843" y="1868557"/>
            <a:ext cx="2027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after removing 13 female pay related columns  and changing name as Male branch for better understanding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17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7DAE-031D-469A-8682-71028199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the required fields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9A24A-E276-413D-9A5C-0B688A5C4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75" t="12356" b="8007"/>
          <a:stretch/>
        </p:blipFill>
        <p:spPr>
          <a:xfrm>
            <a:off x="1580954" y="2064964"/>
            <a:ext cx="8335413" cy="4415350"/>
          </a:xfrm>
        </p:spPr>
      </p:pic>
    </p:spTree>
    <p:extLst>
      <p:ext uri="{BB962C8B-B14F-4D97-AF65-F5344CB8AC3E}">
        <p14:creationId xmlns:p14="http://schemas.microsoft.com/office/powerpoint/2010/main" val="68657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AB3E-B6D5-4B49-8504-A450D7AB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0CF-ECE5-4499-A74D-7E20D434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11" y="1926254"/>
            <a:ext cx="8530226" cy="47959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93E5FC-9793-413B-A698-40ACDB49D834}"/>
              </a:ext>
            </a:extLst>
          </p:cNvPr>
          <p:cNvSpPr txBox="1"/>
          <p:nvPr/>
        </p:nvSpPr>
        <p:spPr>
          <a:xfrm>
            <a:off x="9263270" y="2186609"/>
            <a:ext cx="2093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view after renaming male columns</a:t>
            </a:r>
          </a:p>
        </p:txBody>
      </p:sp>
    </p:spTree>
    <p:extLst>
      <p:ext uri="{BB962C8B-B14F-4D97-AF65-F5344CB8AC3E}">
        <p14:creationId xmlns:p14="http://schemas.microsoft.com/office/powerpoint/2010/main" val="201218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00C1-B1BD-49C0-B4A1-E4DE32D2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76316-4FB0-408C-B9F1-14B642957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18" b="6314"/>
          <a:stretch/>
        </p:blipFill>
        <p:spPr>
          <a:xfrm>
            <a:off x="543338" y="1963162"/>
            <a:ext cx="7606437" cy="47424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2DEF7-E54D-4C6D-8E77-62F8E45ACDE8}"/>
              </a:ext>
            </a:extLst>
          </p:cNvPr>
          <p:cNvSpPr txBox="1"/>
          <p:nvPr/>
        </p:nvSpPr>
        <p:spPr>
          <a:xfrm>
            <a:off x="8653670" y="2557670"/>
            <a:ext cx="249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gender- male column</a:t>
            </a:r>
          </a:p>
        </p:txBody>
      </p:sp>
    </p:spTree>
    <p:extLst>
      <p:ext uri="{BB962C8B-B14F-4D97-AF65-F5344CB8AC3E}">
        <p14:creationId xmlns:p14="http://schemas.microsoft.com/office/powerpoint/2010/main" val="344396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86A6-F3CF-4CF7-92E3-363C6D4A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‘postcode district’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86BEA-EA32-4116-BF8B-11EC65CDA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87" t="3078" r="16374" b="11509"/>
          <a:stretch/>
        </p:blipFill>
        <p:spPr>
          <a:xfrm>
            <a:off x="477078" y="1842053"/>
            <a:ext cx="6970644" cy="4876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20475-D4DC-4D07-8C46-E6C4235747CF}"/>
              </a:ext>
            </a:extLst>
          </p:cNvPr>
          <p:cNvSpPr txBox="1"/>
          <p:nvPr/>
        </p:nvSpPr>
        <p:spPr>
          <a:xfrm>
            <a:off x="7951304" y="2080591"/>
            <a:ext cx="326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am creating another column ‘postcode district’ by taking part data from existing ‘postcode’ column</a:t>
            </a:r>
          </a:p>
        </p:txBody>
      </p:sp>
    </p:spTree>
    <p:extLst>
      <p:ext uri="{BB962C8B-B14F-4D97-AF65-F5344CB8AC3E}">
        <p14:creationId xmlns:p14="http://schemas.microsoft.com/office/powerpoint/2010/main" val="205686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369</TotalTime>
  <Words>347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Century Gothic</vt:lpstr>
      <vt:lpstr>Times New Roman</vt:lpstr>
      <vt:lpstr>Wingdings 3</vt:lpstr>
      <vt:lpstr>Ion Boardroom</vt:lpstr>
      <vt:lpstr>Presentation  On Tableau PREP on Gender Gap Pay   Presented by Janah Rajanesh (01-04-2022)</vt:lpstr>
      <vt:lpstr>Dataset   Gender Pay Gap</vt:lpstr>
      <vt:lpstr>Step 1:Connecting to the data</vt:lpstr>
      <vt:lpstr>Step 2(Cleaning): Removing unwanted field</vt:lpstr>
      <vt:lpstr>PowerPoint Presentation</vt:lpstr>
      <vt:lpstr>Renaming the required fields</vt:lpstr>
      <vt:lpstr>Contd.</vt:lpstr>
      <vt:lpstr>Creating new column</vt:lpstr>
      <vt:lpstr>Create new ‘postcode district’ column</vt:lpstr>
      <vt:lpstr>Contd.</vt:lpstr>
      <vt:lpstr>Grid view</vt:lpstr>
      <vt:lpstr>Creating pivot table</vt:lpstr>
      <vt:lpstr>Rename pivot table</vt:lpstr>
      <vt:lpstr>Female: Removing unwanted fields(male) and renaming the columns</vt:lpstr>
      <vt:lpstr>Contd.</vt:lpstr>
      <vt:lpstr>Create Gender- female column</vt:lpstr>
      <vt:lpstr>Create ‘postcode district’ new column(Female)</vt:lpstr>
      <vt:lpstr>Create pivot table(Female)</vt:lpstr>
      <vt:lpstr>Creating union</vt:lpstr>
      <vt:lpstr>Output: complete workflow </vt:lpstr>
      <vt:lpstr>Proportion of male and female in each Quartile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Tableau PREP on Gender Gap Pay   Presented by Janah Rajanesh (12-01-2022)</dc:title>
  <dc:creator>Janah VIJAYARATHNAM</dc:creator>
  <cp:lastModifiedBy>Janah VIJAYARATHNAM</cp:lastModifiedBy>
  <cp:revision>58</cp:revision>
  <dcterms:created xsi:type="dcterms:W3CDTF">2022-03-23T00:34:18Z</dcterms:created>
  <dcterms:modified xsi:type="dcterms:W3CDTF">2022-04-01T18:25:42Z</dcterms:modified>
</cp:coreProperties>
</file>