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24"/>
  </p:notesMasterIdLst>
  <p:sldIdLst>
    <p:sldId id="256" r:id="rId2"/>
    <p:sldId id="361" r:id="rId3"/>
    <p:sldId id="379"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80" r:id="rId22"/>
    <p:sldId id="34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9ADC3-6F8E-48FC-B9B5-BB84FEC4BF5A}" type="datetimeFigureOut">
              <a:rPr lang="en-IN" smtClean="0"/>
              <a:t>18-11-2024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85FD9-1BCC-4DA1-88D3-0026AFF86C2A}" type="slidenum">
              <a:rPr lang="en-IN" smtClean="0"/>
              <a:t>‹#›</a:t>
            </a:fld>
            <a:endParaRPr lang="en-IN"/>
          </a:p>
        </p:txBody>
      </p:sp>
    </p:spTree>
    <p:extLst>
      <p:ext uri="{BB962C8B-B14F-4D97-AF65-F5344CB8AC3E}">
        <p14:creationId xmlns:p14="http://schemas.microsoft.com/office/powerpoint/2010/main" val="262769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C1EC23-8558-4698-9358-0C1C9AA43C0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216878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C1EC23-8558-4698-9358-0C1C9AA43C07}"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180807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C1EC23-8558-4698-9358-0C1C9AA43C07}"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3204061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C1EC23-8558-4698-9358-0C1C9AA43C07}"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BA5B0-EB3E-437C-B131-7DCCCE667565}"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9951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C1EC23-8558-4698-9358-0C1C9AA43C07}"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934593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C1EC23-8558-4698-9358-0C1C9AA43C07}" type="datetimeFigureOut">
              <a:rPr lang="en-IN" smtClean="0"/>
              <a:t>18-11-2024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571354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C1EC23-8558-4698-9358-0C1C9AA43C07}" type="datetimeFigureOut">
              <a:rPr lang="en-IN" smtClean="0"/>
              <a:t>18-11-2024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2045115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1EC23-8558-4698-9358-0C1C9AA43C0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188756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1EC23-8558-4698-9358-0C1C9AA43C0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2887425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18, 2024</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19261289"/>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642057501"/>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1EC23-8558-4698-9358-0C1C9AA43C0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31905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1EC23-8558-4698-9358-0C1C9AA43C0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362226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C1EC23-8558-4698-9358-0C1C9AA43C07}"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376026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C1EC23-8558-4698-9358-0C1C9AA43C07}" type="datetimeFigureOut">
              <a:rPr lang="en-IN" smtClean="0"/>
              <a:t>18-11-2024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236647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C1EC23-8558-4698-9358-0C1C9AA43C07}" type="datetimeFigureOut">
              <a:rPr lang="en-IN" smtClean="0"/>
              <a:t>18-11-2024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177068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1EC23-8558-4698-9358-0C1C9AA43C07}" type="datetimeFigureOut">
              <a:rPr lang="en-IN" smtClean="0"/>
              <a:t>18-11-2024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1757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1EC23-8558-4698-9358-0C1C9AA43C07}"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244459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1EC23-8558-4698-9358-0C1C9AA43C07}"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BA5B0-EB3E-437C-B131-7DCCCE667565}" type="slidenum">
              <a:rPr lang="en-IN" smtClean="0"/>
              <a:t>‹#›</a:t>
            </a:fld>
            <a:endParaRPr lang="en-IN"/>
          </a:p>
        </p:txBody>
      </p:sp>
    </p:spTree>
    <p:extLst>
      <p:ext uri="{BB962C8B-B14F-4D97-AF65-F5344CB8AC3E}">
        <p14:creationId xmlns:p14="http://schemas.microsoft.com/office/powerpoint/2010/main" val="2960235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8C1EC23-8558-4698-9358-0C1C9AA43C07}" type="datetimeFigureOut">
              <a:rPr lang="en-IN" smtClean="0"/>
              <a:t>18-11-2024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50BA5B0-EB3E-437C-B131-7DCCCE667565}" type="slidenum">
              <a:rPr lang="en-IN" smtClean="0"/>
              <a:t>‹#›</a:t>
            </a:fld>
            <a:endParaRPr lang="en-IN"/>
          </a:p>
        </p:txBody>
      </p:sp>
    </p:spTree>
    <p:extLst>
      <p:ext uri="{BB962C8B-B14F-4D97-AF65-F5344CB8AC3E}">
        <p14:creationId xmlns:p14="http://schemas.microsoft.com/office/powerpoint/2010/main" val="3015016861"/>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 id="2147483865" r:id="rId19"/>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1003-7071-5BB0-E44C-F76C73B0F359}"/>
              </a:ext>
            </a:extLst>
          </p:cNvPr>
          <p:cNvSpPr>
            <a:spLocks noGrp="1"/>
          </p:cNvSpPr>
          <p:nvPr>
            <p:ph type="ctrTitle"/>
          </p:nvPr>
        </p:nvSpPr>
        <p:spPr/>
        <p:txBody>
          <a:bodyPr/>
          <a:lstStyle/>
          <a:p>
            <a:r>
              <a:rPr lang="en-US" dirty="0">
                <a:solidFill>
                  <a:schemeClr val="tx1"/>
                </a:solidFill>
                <a:latin typeface="Arial" panose="020B0604020202020204" pitchFamily="34" charset="0"/>
                <a:cs typeface="Arial" panose="020B0604020202020204" pitchFamily="34" charset="0"/>
              </a:rPr>
              <a:t>Consumer Goods</a:t>
            </a:r>
            <a:br>
              <a:rPr lang="en-US" dirty="0">
                <a:solidFill>
                  <a:schemeClr val="tx1"/>
                </a:solidFill>
                <a:latin typeface="Arial" panose="020B0604020202020204" pitchFamily="34" charset="0"/>
                <a:cs typeface="Arial" panose="020B0604020202020204" pitchFamily="34" charset="0"/>
              </a:rPr>
            </a:br>
            <a:r>
              <a:rPr lang="en-US" dirty="0">
                <a:solidFill>
                  <a:schemeClr val="tx1"/>
                </a:solidFill>
                <a:latin typeface="Arial" panose="020B0604020202020204" pitchFamily="34" charset="0"/>
                <a:cs typeface="Arial" panose="020B0604020202020204" pitchFamily="34" charset="0"/>
              </a:rPr>
              <a:t>Ad_Hoc Insights</a:t>
            </a:r>
            <a:endParaRPr lang="en-IN"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354ECDB-17D4-FA88-8C27-B829CB7C648C}"/>
              </a:ext>
            </a:extLst>
          </p:cNvPr>
          <p:cNvPicPr>
            <a:picLocks noChangeAspect="1"/>
          </p:cNvPicPr>
          <p:nvPr/>
        </p:nvPicPr>
        <p:blipFill>
          <a:blip r:embed="rId2"/>
          <a:stretch>
            <a:fillRect/>
          </a:stretch>
        </p:blipFill>
        <p:spPr>
          <a:xfrm>
            <a:off x="10810727" y="59788"/>
            <a:ext cx="1329808" cy="1321444"/>
          </a:xfrm>
          <a:prstGeom prst="rect">
            <a:avLst/>
          </a:prstGeom>
        </p:spPr>
      </p:pic>
      <p:pic>
        <p:nvPicPr>
          <p:cNvPr id="9" name="Picture 8">
            <a:extLst>
              <a:ext uri="{FF2B5EF4-FFF2-40B4-BE49-F238E27FC236}">
                <a16:creationId xmlns:a16="http://schemas.microsoft.com/office/drawing/2014/main" id="{6578EF4B-9386-1D80-3850-487D6F0FC89A}"/>
              </a:ext>
            </a:extLst>
          </p:cNvPr>
          <p:cNvPicPr>
            <a:picLocks noChangeAspect="1"/>
          </p:cNvPicPr>
          <p:nvPr/>
        </p:nvPicPr>
        <p:blipFill>
          <a:blip r:embed="rId3"/>
          <a:stretch>
            <a:fillRect/>
          </a:stretch>
        </p:blipFill>
        <p:spPr>
          <a:xfrm>
            <a:off x="51465" y="88178"/>
            <a:ext cx="1329808" cy="1293054"/>
          </a:xfrm>
          <a:prstGeom prst="rect">
            <a:avLst/>
          </a:prstGeom>
        </p:spPr>
      </p:pic>
      <p:sp>
        <p:nvSpPr>
          <p:cNvPr id="4" name="TextBox 3">
            <a:extLst>
              <a:ext uri="{FF2B5EF4-FFF2-40B4-BE49-F238E27FC236}">
                <a16:creationId xmlns:a16="http://schemas.microsoft.com/office/drawing/2014/main" id="{D5FD3C80-ECD2-2235-5B33-77DCE6E13698}"/>
              </a:ext>
            </a:extLst>
          </p:cNvPr>
          <p:cNvSpPr txBox="1"/>
          <p:nvPr/>
        </p:nvSpPr>
        <p:spPr>
          <a:xfrm>
            <a:off x="8497855" y="5430101"/>
            <a:ext cx="6097554" cy="1015663"/>
          </a:xfrm>
          <a:prstGeom prst="rect">
            <a:avLst/>
          </a:prstGeom>
          <a:noFill/>
        </p:spPr>
        <p:txBody>
          <a:bodyPr wrap="square">
            <a:spAutoFit/>
          </a:bodyPr>
          <a:lstStyle/>
          <a:p>
            <a:r>
              <a:rPr lang="en-US" sz="2400" dirty="0">
                <a:solidFill>
                  <a:schemeClr val="tx1">
                    <a:lumMod val="95000"/>
                  </a:schemeClr>
                </a:solidFill>
                <a:latin typeface="+mj-lt"/>
              </a:rPr>
              <a:t>SQL Project Challenge  </a:t>
            </a:r>
            <a:endParaRPr lang="en-US" sz="2400" dirty="0">
              <a:solidFill>
                <a:schemeClr val="tx1">
                  <a:lumMod val="95000"/>
                </a:schemeClr>
              </a:solidFill>
            </a:endParaRPr>
          </a:p>
          <a:p>
            <a:r>
              <a:rPr lang="en-US" dirty="0">
                <a:solidFill>
                  <a:schemeClr val="tx1">
                    <a:lumMod val="95000"/>
                  </a:schemeClr>
                </a:solidFill>
              </a:rPr>
              <a:t>Domain – Consumer Goods</a:t>
            </a:r>
          </a:p>
          <a:p>
            <a:r>
              <a:rPr lang="en-US" dirty="0"/>
              <a:t>Presenter : Janak Ram</a:t>
            </a:r>
          </a:p>
        </p:txBody>
      </p:sp>
    </p:spTree>
    <p:extLst>
      <p:ext uri="{BB962C8B-B14F-4D97-AF65-F5344CB8AC3E}">
        <p14:creationId xmlns:p14="http://schemas.microsoft.com/office/powerpoint/2010/main" val="2172100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latin typeface="Arial" panose="020B0604020202020204" pitchFamily="34" charset="0"/>
                <a:cs typeface="Arial" panose="020B0604020202020204" pitchFamily="34" charset="0"/>
              </a:rPr>
              <a:t>Insights</a:t>
            </a:r>
            <a:endParaRPr lang="en-IN" dirty="0">
              <a:solidFill>
                <a:schemeClr val="tx1"/>
              </a:solidFill>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0A707D6F-44C6-9EF4-4B88-2DB358B216DD}"/>
              </a:ext>
            </a:extLst>
          </p:cNvPr>
          <p:cNvCxnSpPr>
            <a:cxnSpLocks/>
          </p:cNvCxnSpPr>
          <p:nvPr/>
        </p:nvCxnSpPr>
        <p:spPr>
          <a:xfrm>
            <a:off x="5265017" y="2005993"/>
            <a:ext cx="900000" cy="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1C1177A8-6D73-9CA2-C119-74D827FD9C01}"/>
              </a:ext>
            </a:extLst>
          </p:cNvPr>
          <p:cNvSpPr txBox="1"/>
          <p:nvPr/>
        </p:nvSpPr>
        <p:spPr>
          <a:xfrm>
            <a:off x="991402" y="4485373"/>
            <a:ext cx="10410414"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Accessories segment has more difference in unique products than remaining segments</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Networking segment has least difference in unique products </a:t>
            </a:r>
            <a:endParaRPr lang="en-IN"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65BAC72-2575-530F-0598-E54DF5BFB944}"/>
              </a:ext>
            </a:extLst>
          </p:cNvPr>
          <p:cNvPicPr>
            <a:picLocks noChangeAspect="1"/>
          </p:cNvPicPr>
          <p:nvPr/>
        </p:nvPicPr>
        <p:blipFill>
          <a:blip r:embed="rId2"/>
          <a:stretch>
            <a:fillRect/>
          </a:stretch>
        </p:blipFill>
        <p:spPr>
          <a:xfrm>
            <a:off x="6368835" y="673369"/>
            <a:ext cx="5141062" cy="3090107"/>
          </a:xfrm>
          <a:prstGeom prst="rect">
            <a:avLst/>
          </a:prstGeom>
        </p:spPr>
      </p:pic>
      <p:pic>
        <p:nvPicPr>
          <p:cNvPr id="5" name="Picture 4">
            <a:extLst>
              <a:ext uri="{FF2B5EF4-FFF2-40B4-BE49-F238E27FC236}">
                <a16:creationId xmlns:a16="http://schemas.microsoft.com/office/drawing/2014/main" id="{50E3CA9B-74A0-2620-FD6A-36007A4BD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33" y="1451225"/>
            <a:ext cx="4507779" cy="1534394"/>
          </a:xfrm>
          <a:prstGeom prst="rect">
            <a:avLst/>
          </a:prstGeom>
        </p:spPr>
      </p:pic>
    </p:spTree>
    <p:extLst>
      <p:ext uri="{BB962C8B-B14F-4D97-AF65-F5344CB8AC3E}">
        <p14:creationId xmlns:p14="http://schemas.microsoft.com/office/powerpoint/2010/main" val="12242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5</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020278"/>
            <a:ext cx="10515600" cy="5156685"/>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Get the products that have the highest and lowest manufacturing costs. The final output should contain these fields:</a:t>
            </a:r>
          </a:p>
          <a:p>
            <a:pPr marL="0" indent="0">
              <a:buNone/>
            </a:pPr>
            <a:r>
              <a:rPr lang="en-US" dirty="0">
                <a:solidFill>
                  <a:schemeClr val="tx1"/>
                </a:solidFill>
                <a:effectLst/>
                <a:latin typeface="Arial" panose="020B0604020202020204" pitchFamily="34" charset="0"/>
                <a:cs typeface="Arial" panose="020B0604020202020204" pitchFamily="34" charset="0"/>
              </a:rPr>
              <a:t>			</a:t>
            </a:r>
            <a:r>
              <a:rPr lang="en-US" dirty="0" err="1">
                <a:solidFill>
                  <a:schemeClr val="tx1"/>
                </a:solidFill>
                <a:effectLst/>
                <a:latin typeface="Arial" panose="020B0604020202020204" pitchFamily="34" charset="0"/>
                <a:cs typeface="Arial" panose="020B0604020202020204" pitchFamily="34" charset="0"/>
              </a:rPr>
              <a:t>product_code</a:t>
            </a:r>
            <a:r>
              <a:rPr lang="en-US" dirty="0">
                <a:solidFill>
                  <a:schemeClr val="tx1"/>
                </a:solidFill>
                <a:effectLst/>
                <a:latin typeface="Arial" panose="020B0604020202020204" pitchFamily="34" charset="0"/>
                <a:cs typeface="Arial" panose="020B0604020202020204" pitchFamily="34" charset="0"/>
              </a:rPr>
              <a:t>, product, </a:t>
            </a:r>
            <a:r>
              <a:rPr lang="en-US" dirty="0" err="1">
                <a:solidFill>
                  <a:schemeClr val="tx1"/>
                </a:solidFill>
                <a:effectLst/>
                <a:latin typeface="Arial" panose="020B0604020202020204" pitchFamily="34" charset="0"/>
                <a:cs typeface="Arial" panose="020B0604020202020204" pitchFamily="34" charset="0"/>
              </a:rPr>
              <a:t>manufacturing_cost</a:t>
            </a:r>
            <a:endParaRPr lang="en-US" dirty="0">
              <a:solidFill>
                <a:schemeClr val="tx1"/>
              </a:solidFill>
              <a:effectLst/>
              <a:latin typeface="Arial" panose="020B0604020202020204" pitchFamily="34" charset="0"/>
              <a:cs typeface="Arial" panose="020B0604020202020204" pitchFamily="34" charset="0"/>
            </a:endParaRPr>
          </a:p>
          <a:p>
            <a:pPr marL="0" indent="0">
              <a:buNone/>
            </a:pPr>
            <a:r>
              <a:rPr lang="en-US" sz="2800" dirty="0">
                <a:solidFill>
                  <a:schemeClr val="tx1"/>
                </a:solidFill>
                <a:effectLst/>
                <a:latin typeface="Arial" panose="020B0604020202020204" pitchFamily="34" charset="0"/>
                <a:cs typeface="Arial" panose="020B0604020202020204" pitchFamily="34" charset="0"/>
              </a:rPr>
              <a:t>Output</a:t>
            </a: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958E279-76F0-0E59-2F8C-F3B834DAA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944" y="3335955"/>
            <a:ext cx="6654012" cy="1264921"/>
          </a:xfrm>
          <a:prstGeom prst="rect">
            <a:avLst/>
          </a:prstGeom>
        </p:spPr>
      </p:pic>
      <p:sp>
        <p:nvSpPr>
          <p:cNvPr id="7" name="TextBox 6">
            <a:extLst>
              <a:ext uri="{FF2B5EF4-FFF2-40B4-BE49-F238E27FC236}">
                <a16:creationId xmlns:a16="http://schemas.microsoft.com/office/drawing/2014/main" id="{847ACA81-0A9A-7210-80A0-C9F2DE08EECF}"/>
              </a:ext>
            </a:extLst>
          </p:cNvPr>
          <p:cNvSpPr txBox="1"/>
          <p:nvPr/>
        </p:nvSpPr>
        <p:spPr>
          <a:xfrm>
            <a:off x="1183907" y="5029316"/>
            <a:ext cx="7395230"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AQ HOME Allin1 Gen 2 product has high manufacturing cost</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AQ Master wired x1 </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product has low manufacturing cost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502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6</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174281"/>
            <a:ext cx="10515600" cy="5156685"/>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Generate a report which contains the top 5 customers who received an average high </a:t>
            </a:r>
            <a:r>
              <a:rPr lang="en-US" dirty="0" err="1">
                <a:solidFill>
                  <a:schemeClr val="tx1"/>
                </a:solidFill>
                <a:effectLst/>
                <a:latin typeface="Arial" panose="020B0604020202020204" pitchFamily="34" charset="0"/>
                <a:cs typeface="Arial" panose="020B0604020202020204" pitchFamily="34" charset="0"/>
              </a:rPr>
              <a:t>pre_invoice_discount_pct</a:t>
            </a:r>
            <a:r>
              <a:rPr lang="en-US" dirty="0">
                <a:solidFill>
                  <a:schemeClr val="tx1"/>
                </a:solidFill>
                <a:effectLst/>
                <a:latin typeface="Arial" panose="020B0604020202020204" pitchFamily="34" charset="0"/>
                <a:cs typeface="Arial" panose="020B0604020202020204" pitchFamily="34" charset="0"/>
              </a:rPr>
              <a:t> for the fiscal year 2021 and in the Indian market. The final output contains these fields:</a:t>
            </a:r>
          </a:p>
          <a:p>
            <a:pPr marL="0" indent="0">
              <a:buNone/>
            </a:pPr>
            <a:r>
              <a:rPr lang="en-US" dirty="0">
                <a:solidFill>
                  <a:schemeClr val="tx1"/>
                </a:solidFill>
                <a:effectLst/>
                <a:latin typeface="Arial" panose="020B0604020202020204" pitchFamily="34" charset="0"/>
                <a:cs typeface="Arial" panose="020B0604020202020204" pitchFamily="34" charset="0"/>
              </a:rPr>
              <a:t>			 </a:t>
            </a:r>
            <a:r>
              <a:rPr lang="en-US" dirty="0" err="1">
                <a:solidFill>
                  <a:schemeClr val="tx1"/>
                </a:solidFill>
                <a:effectLst/>
                <a:latin typeface="Arial" panose="020B0604020202020204" pitchFamily="34" charset="0"/>
                <a:cs typeface="Arial" panose="020B0604020202020204" pitchFamily="34" charset="0"/>
              </a:rPr>
              <a:t>customer_code</a:t>
            </a:r>
            <a:r>
              <a:rPr lang="en-US" dirty="0">
                <a:solidFill>
                  <a:schemeClr val="tx1"/>
                </a:solidFill>
                <a:effectLst/>
                <a:latin typeface="Arial" panose="020B0604020202020204" pitchFamily="34" charset="0"/>
                <a:cs typeface="Arial" panose="020B0604020202020204" pitchFamily="34" charset="0"/>
              </a:rPr>
              <a:t>, customer, </a:t>
            </a:r>
            <a:r>
              <a:rPr lang="en-US" dirty="0" err="1">
                <a:solidFill>
                  <a:schemeClr val="tx1"/>
                </a:solidFill>
                <a:effectLst/>
                <a:latin typeface="Arial" panose="020B0604020202020204" pitchFamily="34" charset="0"/>
                <a:cs typeface="Arial" panose="020B0604020202020204" pitchFamily="34" charset="0"/>
              </a:rPr>
              <a:t>average_discount_percentage</a:t>
            </a:r>
            <a:endParaRPr lang="en-US" dirty="0">
              <a:solidFill>
                <a:schemeClr val="tx1"/>
              </a:solidFill>
              <a:effectLst/>
              <a:latin typeface="Arial" panose="020B0604020202020204" pitchFamily="34" charset="0"/>
              <a:cs typeface="Arial" panose="020B0604020202020204" pitchFamily="34" charset="0"/>
            </a:endParaRPr>
          </a:p>
          <a:p>
            <a:pPr marL="0" indent="0">
              <a:buNone/>
            </a:pPr>
            <a:r>
              <a:rPr lang="en-US" sz="2800" dirty="0">
                <a:solidFill>
                  <a:schemeClr val="tx1"/>
                </a:solidFill>
                <a:effectLst/>
                <a:latin typeface="Arial" panose="020B0604020202020204" pitchFamily="34" charset="0"/>
                <a:cs typeface="Arial" panose="020B0604020202020204" pitchFamily="34" charset="0"/>
              </a:rPr>
              <a:t>Output</a:t>
            </a: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E294AF0-98E3-D9EE-3AE1-2DF5FA9B8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874301"/>
            <a:ext cx="5627048" cy="2016359"/>
          </a:xfrm>
          <a:prstGeom prst="rect">
            <a:avLst/>
          </a:prstGeom>
        </p:spPr>
      </p:pic>
    </p:spTree>
    <p:extLst>
      <p:ext uri="{BB962C8B-B14F-4D97-AF65-F5344CB8AC3E}">
        <p14:creationId xmlns:p14="http://schemas.microsoft.com/office/powerpoint/2010/main" val="117237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latin typeface="Arial" panose="020B0604020202020204" pitchFamily="34" charset="0"/>
                <a:cs typeface="Arial" panose="020B0604020202020204" pitchFamily="34" charset="0"/>
              </a:rPr>
              <a:t>Insights</a:t>
            </a:r>
            <a:endParaRPr lang="en-IN" dirty="0">
              <a:solidFill>
                <a:schemeClr val="tx1"/>
              </a:solidFill>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0A707D6F-44C6-9EF4-4B88-2DB358B216DD}"/>
              </a:ext>
            </a:extLst>
          </p:cNvPr>
          <p:cNvCxnSpPr>
            <a:cxnSpLocks/>
          </p:cNvCxnSpPr>
          <p:nvPr/>
        </p:nvCxnSpPr>
        <p:spPr>
          <a:xfrm>
            <a:off x="5265017" y="2005993"/>
            <a:ext cx="900000" cy="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1C1177A8-6D73-9CA2-C119-74D827FD9C01}"/>
              </a:ext>
            </a:extLst>
          </p:cNvPr>
          <p:cNvSpPr txBox="1"/>
          <p:nvPr/>
        </p:nvSpPr>
        <p:spPr>
          <a:xfrm>
            <a:off x="991402" y="4485373"/>
            <a:ext cx="9824421"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Top 5 customers in Indian market are Flipkart, </a:t>
            </a:r>
            <a:r>
              <a:rPr lang="en-US" sz="2000" dirty="0" err="1">
                <a:latin typeface="Arial" panose="020B0604020202020204" pitchFamily="34" charset="0"/>
                <a:cs typeface="Arial" panose="020B0604020202020204" pitchFamily="34" charset="0"/>
              </a:rPr>
              <a:t>Viveks</a:t>
            </a:r>
            <a:r>
              <a:rPr lang="en-US" sz="2000" dirty="0">
                <a:latin typeface="Arial" panose="020B0604020202020204" pitchFamily="34" charset="0"/>
                <a:cs typeface="Arial" panose="020B0604020202020204" pitchFamily="34" charset="0"/>
              </a:rPr>
              <a:t>, Ezone, Croma and Amazon</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Flipkart has slightly more discount percent compared to remaining 4 customers</a:t>
            </a:r>
            <a:endParaRPr lang="en-IN"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A2288EE-7DAE-1108-E364-106ACEFE5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02" y="1452574"/>
            <a:ext cx="4274497" cy="1531695"/>
          </a:xfrm>
          <a:prstGeom prst="rect">
            <a:avLst/>
          </a:prstGeom>
        </p:spPr>
      </p:pic>
      <p:pic>
        <p:nvPicPr>
          <p:cNvPr id="9" name="Picture 8">
            <a:extLst>
              <a:ext uri="{FF2B5EF4-FFF2-40B4-BE49-F238E27FC236}">
                <a16:creationId xmlns:a16="http://schemas.microsoft.com/office/drawing/2014/main" id="{1AD5C034-0DEB-1EE7-EACC-B6BD921A0717}"/>
              </a:ext>
            </a:extLst>
          </p:cNvPr>
          <p:cNvPicPr>
            <a:picLocks noChangeAspect="1"/>
          </p:cNvPicPr>
          <p:nvPr/>
        </p:nvPicPr>
        <p:blipFill>
          <a:blip r:embed="rId3"/>
          <a:stretch>
            <a:fillRect/>
          </a:stretch>
        </p:blipFill>
        <p:spPr>
          <a:xfrm>
            <a:off x="6368835" y="840605"/>
            <a:ext cx="5032981" cy="3025143"/>
          </a:xfrm>
          <a:prstGeom prst="rect">
            <a:avLst/>
          </a:prstGeom>
        </p:spPr>
      </p:pic>
    </p:spTree>
    <p:extLst>
      <p:ext uri="{BB962C8B-B14F-4D97-AF65-F5344CB8AC3E}">
        <p14:creationId xmlns:p14="http://schemas.microsoft.com/office/powerpoint/2010/main" val="11907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7</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174281"/>
            <a:ext cx="10515600" cy="5156685"/>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a:t>
            </a:r>
            <a:r>
              <a:rPr lang="en-US" sz="2000" dirty="0">
                <a:solidFill>
                  <a:schemeClr val="tx1"/>
                </a:solidFill>
                <a:effectLst/>
                <a:latin typeface="Arial" panose="020B0604020202020204" pitchFamily="34" charset="0"/>
                <a:cs typeface="Arial" panose="020B0604020202020204" pitchFamily="34" charset="0"/>
              </a:rPr>
              <a:t> </a:t>
            </a:r>
            <a:r>
              <a:rPr lang="en-US" sz="2800" dirty="0">
                <a:solidFill>
                  <a:schemeClr val="tx1"/>
                </a:solidFill>
                <a:effectLst/>
                <a:latin typeface="Arial" panose="020B0604020202020204" pitchFamily="34" charset="0"/>
                <a:cs typeface="Arial" panose="020B0604020202020204" pitchFamily="34" charset="0"/>
              </a:rPr>
              <a:t>Output</a:t>
            </a:r>
            <a:endParaRPr lang="en-US" dirty="0">
              <a:latin typeface="Arial" panose="020B0604020202020204" pitchFamily="34" charset="0"/>
              <a:cs typeface="Arial" panose="020B0604020202020204" pitchFamily="34" charset="0"/>
            </a:endParaRPr>
          </a:p>
          <a:p>
            <a:pPr marL="0" indent="0">
              <a:buNone/>
            </a:pPr>
            <a:r>
              <a:rPr lang="en-US" dirty="0">
                <a:solidFill>
                  <a:schemeClr val="tx1"/>
                </a:solidFill>
                <a:effectLst/>
                <a:latin typeface="Arial" panose="020B0604020202020204" pitchFamily="34" charset="0"/>
                <a:cs typeface="Arial" panose="020B0604020202020204" pitchFamily="34" charset="0"/>
              </a:rPr>
              <a:t>Get the complete report of the Gross sales amount </a:t>
            </a:r>
          </a:p>
          <a:p>
            <a:pPr marL="0" indent="0">
              <a:buNone/>
            </a:pPr>
            <a:r>
              <a:rPr lang="en-US" dirty="0">
                <a:solidFill>
                  <a:schemeClr val="tx1"/>
                </a:solidFill>
                <a:effectLst/>
                <a:latin typeface="Arial" panose="020B0604020202020204" pitchFamily="34" charset="0"/>
                <a:cs typeface="Arial" panose="020B0604020202020204" pitchFamily="34" charset="0"/>
              </a:rPr>
              <a:t>for the customer “Atliq Exclusive” for each month. </a:t>
            </a:r>
          </a:p>
          <a:p>
            <a:pPr marL="0" indent="0">
              <a:buNone/>
            </a:pPr>
            <a:r>
              <a:rPr lang="en-US" dirty="0">
                <a:solidFill>
                  <a:schemeClr val="tx1"/>
                </a:solidFill>
                <a:effectLst/>
                <a:latin typeface="Arial" panose="020B0604020202020204" pitchFamily="34" charset="0"/>
                <a:cs typeface="Arial" panose="020B0604020202020204" pitchFamily="34" charset="0"/>
              </a:rPr>
              <a:t>This analysis helps to get an idea of low and </a:t>
            </a:r>
          </a:p>
          <a:p>
            <a:pPr marL="0" indent="0">
              <a:buNone/>
            </a:pPr>
            <a:r>
              <a:rPr lang="en-US" dirty="0">
                <a:solidFill>
                  <a:schemeClr val="tx1"/>
                </a:solidFill>
                <a:effectLst/>
                <a:latin typeface="Arial" panose="020B0604020202020204" pitchFamily="34" charset="0"/>
                <a:cs typeface="Arial" panose="020B0604020202020204" pitchFamily="34" charset="0"/>
              </a:rPr>
              <a:t>high-performing months and take strategic decisions. </a:t>
            </a:r>
          </a:p>
          <a:p>
            <a:pPr marL="0" indent="0">
              <a:buNone/>
            </a:pPr>
            <a:r>
              <a:rPr lang="en-US" dirty="0">
                <a:solidFill>
                  <a:schemeClr val="tx1"/>
                </a:solidFill>
                <a:effectLst/>
                <a:latin typeface="Arial" panose="020B0604020202020204" pitchFamily="34" charset="0"/>
                <a:cs typeface="Arial" panose="020B0604020202020204" pitchFamily="34" charset="0"/>
              </a:rPr>
              <a:t>The final report contains these columns: </a:t>
            </a:r>
          </a:p>
          <a:p>
            <a:pPr marL="0" indent="0">
              <a:buNone/>
            </a:pPr>
            <a:r>
              <a:rPr lang="en-US" dirty="0">
                <a:solidFill>
                  <a:schemeClr val="tx1"/>
                </a:solidFill>
                <a:effectLst/>
                <a:latin typeface="Arial" panose="020B0604020202020204" pitchFamily="34" charset="0"/>
                <a:cs typeface="Arial" panose="020B0604020202020204" pitchFamily="34" charset="0"/>
              </a:rPr>
              <a:t>			Month</a:t>
            </a:r>
          </a:p>
          <a:p>
            <a:pPr marL="0" indent="0">
              <a:buNone/>
            </a:pPr>
            <a:r>
              <a:rPr lang="en-US" dirty="0">
                <a:solidFill>
                  <a:schemeClr val="tx1"/>
                </a:solidFill>
                <a:effectLst/>
                <a:latin typeface="Arial" panose="020B0604020202020204" pitchFamily="34" charset="0"/>
                <a:cs typeface="Arial" panose="020B0604020202020204" pitchFamily="34" charset="0"/>
              </a:rPr>
              <a:t>			Year </a:t>
            </a:r>
          </a:p>
          <a:p>
            <a:pPr marL="0" indent="0">
              <a:buNone/>
            </a:pPr>
            <a:r>
              <a:rPr lang="en-US" dirty="0">
                <a:solidFill>
                  <a:schemeClr val="tx1"/>
                </a:solidFill>
                <a:effectLst/>
                <a:latin typeface="Arial" panose="020B0604020202020204" pitchFamily="34" charset="0"/>
                <a:cs typeface="Arial" panose="020B0604020202020204" pitchFamily="34" charset="0"/>
              </a:rPr>
              <a:t>			Gross sales Amount</a:t>
            </a:r>
          </a:p>
          <a:p>
            <a:pPr marL="0" indent="0">
              <a:buNone/>
            </a:pP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0D72624-0E1A-71C1-081C-8BF56B9AF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3992" y="1828800"/>
            <a:ext cx="3068153" cy="4810173"/>
          </a:xfrm>
          <a:prstGeom prst="rect">
            <a:avLst/>
          </a:prstGeom>
        </p:spPr>
      </p:pic>
    </p:spTree>
    <p:extLst>
      <p:ext uri="{BB962C8B-B14F-4D97-AF65-F5344CB8AC3E}">
        <p14:creationId xmlns:p14="http://schemas.microsoft.com/office/powerpoint/2010/main" val="459672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latin typeface="Arial" panose="020B0604020202020204" pitchFamily="34" charset="0"/>
                <a:cs typeface="Arial" panose="020B0604020202020204" pitchFamily="34" charset="0"/>
              </a:rPr>
              <a:t>Insights</a:t>
            </a:r>
            <a:endParaRPr lang="en-IN" dirty="0">
              <a:solidFill>
                <a:schemeClr val="tx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C1177A8-6D73-9CA2-C119-74D827FD9C01}"/>
              </a:ext>
            </a:extLst>
          </p:cNvPr>
          <p:cNvSpPr txBox="1"/>
          <p:nvPr/>
        </p:nvSpPr>
        <p:spPr>
          <a:xfrm>
            <a:off x="1232033" y="5842535"/>
            <a:ext cx="530915" cy="400110"/>
          </a:xfrm>
          <a:prstGeom prst="rect">
            <a:avLst/>
          </a:prstGeom>
          <a:noFill/>
        </p:spPr>
        <p:txBody>
          <a:bodyPr wrap="none" rtlCol="0">
            <a:spAutoFit/>
          </a:bodyPr>
          <a:lstStyle/>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8377C697-B4A6-92AC-50F5-DD2CBE7B8837}"/>
              </a:ext>
            </a:extLst>
          </p:cNvPr>
          <p:cNvPicPr>
            <a:picLocks noChangeAspect="1"/>
          </p:cNvPicPr>
          <p:nvPr/>
        </p:nvPicPr>
        <p:blipFill>
          <a:blip r:embed="rId2"/>
          <a:stretch>
            <a:fillRect/>
          </a:stretch>
        </p:blipFill>
        <p:spPr>
          <a:xfrm>
            <a:off x="2682819" y="1061539"/>
            <a:ext cx="6451556" cy="3687694"/>
          </a:xfrm>
          <a:prstGeom prst="rect">
            <a:avLst/>
          </a:prstGeom>
        </p:spPr>
      </p:pic>
      <p:sp>
        <p:nvSpPr>
          <p:cNvPr id="11" name="TextBox 10">
            <a:extLst>
              <a:ext uri="{FF2B5EF4-FFF2-40B4-BE49-F238E27FC236}">
                <a16:creationId xmlns:a16="http://schemas.microsoft.com/office/drawing/2014/main" id="{DFB94041-103A-A694-AA85-C0E6D424221C}"/>
              </a:ext>
            </a:extLst>
          </p:cNvPr>
          <p:cNvSpPr txBox="1"/>
          <p:nvPr/>
        </p:nvSpPr>
        <p:spPr>
          <a:xfrm>
            <a:off x="1232033" y="5169436"/>
            <a:ext cx="10328468" cy="1323439"/>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In the fiscal year 2020, the highest gross sale is 7.52 million dollars</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Gross sales increased tremendously in the fiscal year 2021 with highest gross sales of </a:t>
            </a:r>
          </a:p>
          <a:p>
            <a:r>
              <a:rPr lang="en-US" sz="2000" dirty="0">
                <a:latin typeface="Arial" panose="020B0604020202020204" pitchFamily="34" charset="0"/>
                <a:cs typeface="Arial" panose="020B0604020202020204" pitchFamily="34" charset="0"/>
              </a:rPr>
              <a:t>    20.46 million dollars.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6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8</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174281"/>
            <a:ext cx="10515600" cy="5156685"/>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In which quarter of 2020, got the maximum </a:t>
            </a:r>
            <a:r>
              <a:rPr lang="en-US" dirty="0" err="1">
                <a:solidFill>
                  <a:schemeClr val="tx1"/>
                </a:solidFill>
                <a:effectLst/>
                <a:latin typeface="Arial" panose="020B0604020202020204" pitchFamily="34" charset="0"/>
                <a:cs typeface="Arial" panose="020B0604020202020204" pitchFamily="34" charset="0"/>
              </a:rPr>
              <a:t>total_sold_quantity</a:t>
            </a:r>
            <a:r>
              <a:rPr lang="en-US" dirty="0">
                <a:solidFill>
                  <a:schemeClr val="tx1"/>
                </a:solidFill>
                <a:effectLst/>
                <a:latin typeface="Arial" panose="020B0604020202020204" pitchFamily="34" charset="0"/>
                <a:cs typeface="Arial" panose="020B0604020202020204" pitchFamily="34" charset="0"/>
              </a:rPr>
              <a:t>? The final output contains these fields sorted by the </a:t>
            </a:r>
            <a:r>
              <a:rPr lang="en-US" dirty="0" err="1">
                <a:solidFill>
                  <a:schemeClr val="tx1"/>
                </a:solidFill>
                <a:effectLst/>
                <a:latin typeface="Arial" panose="020B0604020202020204" pitchFamily="34" charset="0"/>
                <a:cs typeface="Arial" panose="020B0604020202020204" pitchFamily="34" charset="0"/>
              </a:rPr>
              <a:t>total_sold_quantity</a:t>
            </a:r>
            <a:r>
              <a:rPr lang="en-US" dirty="0">
                <a:solidFill>
                  <a:schemeClr val="tx1"/>
                </a:solidFill>
                <a:effectLst/>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			 Quarter</a:t>
            </a:r>
          </a:p>
          <a:p>
            <a:pPr marL="0" indent="0">
              <a:buNone/>
            </a:pPr>
            <a:r>
              <a:rPr lang="en-US" dirty="0">
                <a:solidFill>
                  <a:schemeClr val="tx1"/>
                </a:solidFill>
                <a:effectLst/>
                <a:latin typeface="Arial" panose="020B0604020202020204" pitchFamily="34" charset="0"/>
                <a:cs typeface="Arial" panose="020B0604020202020204" pitchFamily="34" charset="0"/>
              </a:rPr>
              <a:t>			 </a:t>
            </a:r>
            <a:r>
              <a:rPr lang="en-US" dirty="0" err="1">
                <a:solidFill>
                  <a:schemeClr val="tx1"/>
                </a:solidFill>
                <a:effectLst/>
                <a:latin typeface="Arial" panose="020B0604020202020204" pitchFamily="34" charset="0"/>
                <a:cs typeface="Arial" panose="020B0604020202020204" pitchFamily="34" charset="0"/>
              </a:rPr>
              <a:t>total_sold_quantity</a:t>
            </a:r>
            <a:endParaRPr lang="en-US" dirty="0">
              <a:solidFill>
                <a:schemeClr val="tx1"/>
              </a:solidFill>
              <a:effectLst/>
              <a:latin typeface="Arial" panose="020B0604020202020204" pitchFamily="34" charset="0"/>
              <a:cs typeface="Arial" panose="020B0604020202020204" pitchFamily="34" charset="0"/>
            </a:endParaRPr>
          </a:p>
          <a:p>
            <a:pPr marL="0" indent="0">
              <a:buNone/>
            </a:pPr>
            <a:r>
              <a:rPr lang="en-US" sz="2800" dirty="0">
                <a:solidFill>
                  <a:schemeClr val="tx1"/>
                </a:solidFill>
                <a:effectLst/>
                <a:latin typeface="Arial" panose="020B0604020202020204" pitchFamily="34" charset="0"/>
                <a:cs typeface="Arial" panose="020B0604020202020204" pitchFamily="34" charset="0"/>
              </a:rPr>
              <a:t>Output</a:t>
            </a: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243A93D-87E4-8284-D06F-3E152B4B2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166" y="3940317"/>
            <a:ext cx="3471183" cy="1844466"/>
          </a:xfrm>
          <a:prstGeom prst="rect">
            <a:avLst/>
          </a:prstGeom>
        </p:spPr>
      </p:pic>
    </p:spTree>
    <p:extLst>
      <p:ext uri="{BB962C8B-B14F-4D97-AF65-F5344CB8AC3E}">
        <p14:creationId xmlns:p14="http://schemas.microsoft.com/office/powerpoint/2010/main" val="3409918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latin typeface="Arial" panose="020B0604020202020204" pitchFamily="34" charset="0"/>
                <a:cs typeface="Arial" panose="020B0604020202020204" pitchFamily="34" charset="0"/>
              </a:rPr>
              <a:t>Insights</a:t>
            </a:r>
            <a:endParaRPr lang="en-IN" dirty="0">
              <a:solidFill>
                <a:schemeClr val="tx1"/>
              </a:solidFill>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0A707D6F-44C6-9EF4-4B88-2DB358B216DD}"/>
              </a:ext>
            </a:extLst>
          </p:cNvPr>
          <p:cNvCxnSpPr>
            <a:cxnSpLocks/>
          </p:cNvCxnSpPr>
          <p:nvPr/>
        </p:nvCxnSpPr>
        <p:spPr>
          <a:xfrm>
            <a:off x="5265017" y="2005993"/>
            <a:ext cx="900000" cy="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1C1177A8-6D73-9CA2-C119-74D827FD9C01}"/>
              </a:ext>
            </a:extLst>
          </p:cNvPr>
          <p:cNvSpPr txBox="1"/>
          <p:nvPr/>
        </p:nvSpPr>
        <p:spPr>
          <a:xfrm>
            <a:off x="991402" y="4485373"/>
            <a:ext cx="6527749"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Quarter 1 has more total sold quantity with 7 million</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Quarter 3 has low total sold quantity with 10%</a:t>
            </a:r>
            <a:endParaRPr lang="en-IN"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85E5186-B65A-E2F9-141D-5B90D2EDB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70" y="1500926"/>
            <a:ext cx="3280986" cy="1743402"/>
          </a:xfrm>
          <a:prstGeom prst="rect">
            <a:avLst/>
          </a:prstGeom>
        </p:spPr>
      </p:pic>
      <p:pic>
        <p:nvPicPr>
          <p:cNvPr id="5" name="Picture 4">
            <a:extLst>
              <a:ext uri="{FF2B5EF4-FFF2-40B4-BE49-F238E27FC236}">
                <a16:creationId xmlns:a16="http://schemas.microsoft.com/office/drawing/2014/main" id="{47E292F0-36B5-99FC-DC9A-D11586676058}"/>
              </a:ext>
            </a:extLst>
          </p:cNvPr>
          <p:cNvPicPr>
            <a:picLocks noChangeAspect="1"/>
          </p:cNvPicPr>
          <p:nvPr/>
        </p:nvPicPr>
        <p:blipFill>
          <a:blip r:embed="rId3"/>
          <a:stretch>
            <a:fillRect/>
          </a:stretch>
        </p:blipFill>
        <p:spPr>
          <a:xfrm>
            <a:off x="6340796" y="727817"/>
            <a:ext cx="5046996" cy="3324417"/>
          </a:xfrm>
          <a:prstGeom prst="rect">
            <a:avLst/>
          </a:prstGeom>
        </p:spPr>
      </p:pic>
    </p:spTree>
    <p:extLst>
      <p:ext uri="{BB962C8B-B14F-4D97-AF65-F5344CB8AC3E}">
        <p14:creationId xmlns:p14="http://schemas.microsoft.com/office/powerpoint/2010/main" val="823499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9</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174281"/>
            <a:ext cx="10515600" cy="5156685"/>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Which channel helped to bring more gross sales in the fiscal year 2021 and the percentage of contribution? The final output contains these fields:</a:t>
            </a:r>
          </a:p>
          <a:p>
            <a:pPr marL="0" indent="0">
              <a:buNone/>
            </a:pPr>
            <a:r>
              <a:rPr lang="en-US" dirty="0">
                <a:solidFill>
                  <a:schemeClr val="tx1"/>
                </a:solidFill>
                <a:effectLst/>
                <a:latin typeface="Arial" panose="020B0604020202020204" pitchFamily="34" charset="0"/>
                <a:cs typeface="Arial" panose="020B0604020202020204" pitchFamily="34" charset="0"/>
              </a:rPr>
              <a:t>			 channel </a:t>
            </a:r>
          </a:p>
          <a:p>
            <a:pPr marL="0" indent="0">
              <a:buNone/>
            </a:pPr>
            <a:r>
              <a:rPr lang="en-US" dirty="0">
                <a:solidFill>
                  <a:schemeClr val="tx1"/>
                </a:solidFill>
                <a:effectLst/>
                <a:latin typeface="Arial" panose="020B0604020202020204" pitchFamily="34" charset="0"/>
                <a:cs typeface="Arial" panose="020B0604020202020204" pitchFamily="34" charset="0"/>
              </a:rPr>
              <a:t>			 </a:t>
            </a:r>
            <a:r>
              <a:rPr lang="en-US" dirty="0" err="1">
                <a:solidFill>
                  <a:schemeClr val="tx1"/>
                </a:solidFill>
                <a:effectLst/>
                <a:latin typeface="Arial" panose="020B0604020202020204" pitchFamily="34" charset="0"/>
                <a:cs typeface="Arial" panose="020B0604020202020204" pitchFamily="34" charset="0"/>
              </a:rPr>
              <a:t>gross_sales_mln</a:t>
            </a:r>
            <a:r>
              <a:rPr lang="en-US" dirty="0">
                <a:solidFill>
                  <a:schemeClr val="tx1"/>
                </a:solidFill>
                <a:effectLst/>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			 percentage</a:t>
            </a:r>
          </a:p>
          <a:p>
            <a:pPr marL="0" indent="0">
              <a:buNone/>
            </a:pPr>
            <a:r>
              <a:rPr lang="en-US" sz="2800" dirty="0">
                <a:solidFill>
                  <a:schemeClr val="tx1"/>
                </a:solidFill>
                <a:effectLst/>
                <a:latin typeface="Arial" panose="020B0604020202020204" pitchFamily="34" charset="0"/>
                <a:cs typeface="Arial" panose="020B0604020202020204" pitchFamily="34" charset="0"/>
              </a:rPr>
              <a:t>Output</a:t>
            </a: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63C6253-AD61-FD38-7FF4-407211585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449" y="4501415"/>
            <a:ext cx="5484394" cy="1755006"/>
          </a:xfrm>
          <a:prstGeom prst="rect">
            <a:avLst/>
          </a:prstGeom>
        </p:spPr>
      </p:pic>
    </p:spTree>
    <p:extLst>
      <p:ext uri="{BB962C8B-B14F-4D97-AF65-F5344CB8AC3E}">
        <p14:creationId xmlns:p14="http://schemas.microsoft.com/office/powerpoint/2010/main" val="296232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latin typeface="Arial" panose="020B0604020202020204" pitchFamily="34" charset="0"/>
                <a:cs typeface="Arial" panose="020B0604020202020204" pitchFamily="34" charset="0"/>
              </a:rPr>
              <a:t>Insights</a:t>
            </a:r>
            <a:endParaRPr lang="en-IN" dirty="0">
              <a:solidFill>
                <a:schemeClr val="tx1"/>
              </a:solidFill>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0A707D6F-44C6-9EF4-4B88-2DB358B216DD}"/>
              </a:ext>
            </a:extLst>
          </p:cNvPr>
          <p:cNvCxnSpPr>
            <a:cxnSpLocks/>
          </p:cNvCxnSpPr>
          <p:nvPr/>
        </p:nvCxnSpPr>
        <p:spPr>
          <a:xfrm>
            <a:off x="5428647" y="2038176"/>
            <a:ext cx="900000" cy="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1C1177A8-6D73-9CA2-C119-74D827FD9C01}"/>
              </a:ext>
            </a:extLst>
          </p:cNvPr>
          <p:cNvSpPr txBox="1"/>
          <p:nvPr/>
        </p:nvSpPr>
        <p:spPr>
          <a:xfrm>
            <a:off x="991402" y="4485373"/>
            <a:ext cx="9690473" cy="1015663"/>
          </a:xfrm>
          <a:prstGeom prst="rect">
            <a:avLst/>
          </a:prstGeom>
          <a:noFill/>
        </p:spPr>
        <p:txBody>
          <a:bodyPr wrap="none" rtlCol="0">
            <a:spAutoFit/>
          </a:bodyPr>
          <a:lstStyle/>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Retailer channel helps to bring more gross sales with 73.23% in fiscal year 2021 </a:t>
            </a:r>
            <a:endParaRPr lang="en-IN"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FB11530-D998-7283-8CFD-B40538716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402" y="1356964"/>
            <a:ext cx="4257575" cy="1362424"/>
          </a:xfrm>
          <a:prstGeom prst="rect">
            <a:avLst/>
          </a:prstGeom>
        </p:spPr>
      </p:pic>
      <p:pic>
        <p:nvPicPr>
          <p:cNvPr id="7" name="Picture 6">
            <a:extLst>
              <a:ext uri="{FF2B5EF4-FFF2-40B4-BE49-F238E27FC236}">
                <a16:creationId xmlns:a16="http://schemas.microsoft.com/office/drawing/2014/main" id="{B6AFE982-49F5-57DE-5A26-F0F3613A249F}"/>
              </a:ext>
            </a:extLst>
          </p:cNvPr>
          <p:cNvPicPr>
            <a:picLocks noChangeAspect="1"/>
          </p:cNvPicPr>
          <p:nvPr/>
        </p:nvPicPr>
        <p:blipFill>
          <a:blip r:embed="rId3"/>
          <a:stretch>
            <a:fillRect/>
          </a:stretch>
        </p:blipFill>
        <p:spPr>
          <a:xfrm>
            <a:off x="6558264" y="835892"/>
            <a:ext cx="4325734" cy="2975709"/>
          </a:xfrm>
          <a:prstGeom prst="rect">
            <a:avLst/>
          </a:prstGeom>
        </p:spPr>
      </p:pic>
    </p:spTree>
    <p:extLst>
      <p:ext uri="{BB962C8B-B14F-4D97-AF65-F5344CB8AC3E}">
        <p14:creationId xmlns:p14="http://schemas.microsoft.com/office/powerpoint/2010/main" val="2052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 r="10"/>
          <a:stretch>
            <a:fillRect/>
          </a:stretch>
        </p:blipFill>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92973" y="1054687"/>
            <a:ext cx="4941477" cy="610863"/>
          </a:xfrm>
        </p:spPr>
        <p:txBody>
          <a:bodyPr>
            <a:normAutofit fontScale="90000"/>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b="0" i="0" dirty="0" err="1">
                <a:solidFill>
                  <a:schemeClr val="tx1"/>
                </a:solidFill>
                <a:effectLst/>
                <a:latin typeface="-apple-system"/>
              </a:rPr>
              <a:t>Atliq</a:t>
            </a:r>
            <a:r>
              <a:rPr lang="en-US" b="0" i="0" dirty="0">
                <a:solidFill>
                  <a:schemeClr val="tx1"/>
                </a:solidFill>
                <a:effectLst/>
                <a:latin typeface="-apple-system"/>
              </a:rPr>
              <a:t> Hardware (imaginary company) is one of the leading computer hardware producers in India and well expanded in other countries too. However, 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a:t>
            </a:r>
            <a:endParaRPr lang="en-US" dirty="0">
              <a:solidFill>
                <a:schemeClr val="tx1"/>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9124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10</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174281"/>
            <a:ext cx="10515600" cy="5156685"/>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Get the Top 3 products in each division that have a high </a:t>
            </a:r>
            <a:r>
              <a:rPr lang="en-US" dirty="0" err="1">
                <a:solidFill>
                  <a:schemeClr val="tx1"/>
                </a:solidFill>
                <a:effectLst/>
                <a:latin typeface="Arial" panose="020B0604020202020204" pitchFamily="34" charset="0"/>
                <a:cs typeface="Arial" panose="020B0604020202020204" pitchFamily="34" charset="0"/>
              </a:rPr>
              <a:t>total_sold_quantity</a:t>
            </a:r>
            <a:r>
              <a:rPr lang="en-US" dirty="0">
                <a:solidFill>
                  <a:schemeClr val="tx1"/>
                </a:solidFill>
                <a:effectLst/>
                <a:latin typeface="Arial" panose="020B0604020202020204" pitchFamily="34" charset="0"/>
                <a:cs typeface="Arial" panose="020B0604020202020204" pitchFamily="34" charset="0"/>
              </a:rPr>
              <a:t> in the </a:t>
            </a:r>
            <a:r>
              <a:rPr lang="en-US" dirty="0" err="1">
                <a:solidFill>
                  <a:schemeClr val="tx1"/>
                </a:solidFill>
                <a:effectLst/>
                <a:latin typeface="Arial" panose="020B0604020202020204" pitchFamily="34" charset="0"/>
                <a:cs typeface="Arial" panose="020B0604020202020204" pitchFamily="34" charset="0"/>
              </a:rPr>
              <a:t>fiscal_year</a:t>
            </a:r>
            <a:r>
              <a:rPr lang="en-US" dirty="0">
                <a:solidFill>
                  <a:schemeClr val="tx1"/>
                </a:solidFill>
                <a:effectLst/>
                <a:latin typeface="Arial" panose="020B0604020202020204" pitchFamily="34" charset="0"/>
                <a:cs typeface="Arial" panose="020B0604020202020204" pitchFamily="34" charset="0"/>
              </a:rPr>
              <a:t> 2021? The final output contains these fields:</a:t>
            </a:r>
          </a:p>
          <a:p>
            <a:pPr marL="0" indent="0">
              <a:buNone/>
            </a:pPr>
            <a:r>
              <a:rPr lang="en-US" dirty="0">
                <a:solidFill>
                  <a:schemeClr val="tx1"/>
                </a:solidFill>
                <a:effectLst/>
                <a:latin typeface="Arial" panose="020B0604020202020204" pitchFamily="34" charset="0"/>
                <a:cs typeface="Arial" panose="020B0604020202020204" pitchFamily="34" charset="0"/>
              </a:rPr>
              <a:t>			 division </a:t>
            </a:r>
          </a:p>
          <a:p>
            <a:pPr marL="0" indent="0">
              <a:buNone/>
            </a:pPr>
            <a:r>
              <a:rPr lang="en-US" dirty="0">
                <a:solidFill>
                  <a:schemeClr val="tx1"/>
                </a:solidFill>
                <a:effectLst/>
                <a:latin typeface="Arial" panose="020B0604020202020204" pitchFamily="34" charset="0"/>
                <a:cs typeface="Arial" panose="020B0604020202020204" pitchFamily="34" charset="0"/>
              </a:rPr>
              <a:t>			 </a:t>
            </a:r>
            <a:r>
              <a:rPr lang="en-US" dirty="0" err="1">
                <a:solidFill>
                  <a:schemeClr val="tx1"/>
                </a:solidFill>
                <a:effectLst/>
                <a:latin typeface="Arial" panose="020B0604020202020204" pitchFamily="34" charset="0"/>
                <a:cs typeface="Arial" panose="020B0604020202020204" pitchFamily="34" charset="0"/>
              </a:rPr>
              <a:t>product_code</a:t>
            </a:r>
            <a:endParaRPr lang="en-US" dirty="0">
              <a:solidFill>
                <a:schemeClr val="tx1"/>
              </a:solidFill>
              <a:effectLst/>
              <a:latin typeface="Arial" panose="020B0604020202020204" pitchFamily="34" charset="0"/>
              <a:cs typeface="Arial" panose="020B0604020202020204" pitchFamily="34" charset="0"/>
            </a:endParaRPr>
          </a:p>
          <a:p>
            <a:pPr marL="0" indent="0">
              <a:buNone/>
            </a:pPr>
            <a:r>
              <a:rPr lang="en-US" sz="2800" dirty="0">
                <a:solidFill>
                  <a:schemeClr val="tx1"/>
                </a:solidFill>
                <a:effectLst/>
                <a:latin typeface="Arial" panose="020B0604020202020204" pitchFamily="34" charset="0"/>
                <a:cs typeface="Arial" panose="020B0604020202020204" pitchFamily="34" charset="0"/>
              </a:rPr>
              <a:t>Output</a:t>
            </a: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4E9CD6B-759F-A3B1-BBBB-0AF8F5732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039" y="3829283"/>
            <a:ext cx="6794672" cy="2663592"/>
          </a:xfrm>
          <a:prstGeom prst="rect">
            <a:avLst/>
          </a:prstGeom>
        </p:spPr>
      </p:pic>
    </p:spTree>
    <p:extLst>
      <p:ext uri="{BB962C8B-B14F-4D97-AF65-F5344CB8AC3E}">
        <p14:creationId xmlns:p14="http://schemas.microsoft.com/office/powerpoint/2010/main" val="3606635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319A316-87DD-4EA8-944B-9DAFE1F15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2432"/>
          </a:xfrm>
          <a:prstGeom prst="rect">
            <a:avLst/>
          </a:prstGeom>
        </p:spPr>
      </p:pic>
      <p:sp>
        <p:nvSpPr>
          <p:cNvPr id="9" name="TextBox 8">
            <a:extLst>
              <a:ext uri="{FF2B5EF4-FFF2-40B4-BE49-F238E27FC236}">
                <a16:creationId xmlns:a16="http://schemas.microsoft.com/office/drawing/2014/main" id="{B4104AED-EE72-35AA-4221-D4C306CFB23D}"/>
              </a:ext>
            </a:extLst>
          </p:cNvPr>
          <p:cNvSpPr txBox="1"/>
          <p:nvPr/>
        </p:nvSpPr>
        <p:spPr>
          <a:xfrm>
            <a:off x="0" y="443117"/>
            <a:ext cx="11530305" cy="923330"/>
          </a:xfrm>
          <a:prstGeom prst="rect">
            <a:avLst/>
          </a:prstGeom>
          <a:noFill/>
        </p:spPr>
        <p:txBody>
          <a:bodyPr wrap="square">
            <a:spAutoFit/>
          </a:bodyPr>
          <a:lstStyle/>
          <a:p>
            <a:pPr marL="342900" indent="-342900" algn="just">
              <a:buFont typeface="Arial" panose="020B0604020202020204" pitchFamily="34" charset="0"/>
              <a:buChar char="•"/>
            </a:pPr>
            <a:r>
              <a:rPr lang="en-US" sz="1800" dirty="0">
                <a:latin typeface="Arial" panose="020B0604020202020204" pitchFamily="34" charset="0"/>
                <a:cs typeface="Arial" panose="020B0604020202020204" pitchFamily="34" charset="0"/>
              </a:rPr>
              <a:t>In N&amp;S division, top 3 products are Pen drives and their sales are more than the other two division  products</a:t>
            </a:r>
            <a:endParaRPr lang="en-US"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 </a:t>
            </a:r>
          </a:p>
          <a:p>
            <a:pPr marL="342900" indent="-342900" algn="just">
              <a:buFont typeface="Arial" panose="020B0604020202020204" pitchFamily="34" charset="0"/>
              <a:buChar char="•"/>
            </a:pPr>
            <a:r>
              <a:rPr lang="en-US" sz="1800" dirty="0">
                <a:latin typeface="Arial" panose="020B0604020202020204" pitchFamily="34" charset="0"/>
                <a:cs typeface="Arial" panose="020B0604020202020204" pitchFamily="34" charset="0"/>
              </a:rPr>
              <a:t>Top 3 products in P&amp;A division are mouses and in PC division are personal computers</a:t>
            </a:r>
          </a:p>
        </p:txBody>
      </p:sp>
    </p:spTree>
    <p:extLst>
      <p:ext uri="{BB962C8B-B14F-4D97-AF65-F5344CB8AC3E}">
        <p14:creationId xmlns:p14="http://schemas.microsoft.com/office/powerpoint/2010/main" val="231224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7488750" y="5099445"/>
            <a:ext cx="4008120" cy="588795"/>
          </a:xfrm>
        </p:spPr>
        <p:txBody>
          <a:bodyPr/>
          <a:lstStyle/>
          <a:p>
            <a:pPr algn="l" fontAlgn="auto"/>
            <a:r>
              <a:rPr lang="en-IN" b="0" i="0" dirty="0">
                <a:solidFill>
                  <a:schemeClr val="bg1"/>
                </a:solidFill>
                <a:effectLst/>
                <a:latin typeface="var(--artdeco-reset-typography-font-family-sans)"/>
              </a:rPr>
              <a:t>       www.linkedin.com/in/janak-ram101</a:t>
            </a:r>
          </a:p>
          <a:p>
            <a:endParaRPr lang="en-US" dirty="0"/>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t>Thanks to your valuable time and please share your thoughts, suggestion, improvement points in the comments section</a:t>
            </a:r>
          </a:p>
          <a:p>
            <a:endParaRPr lang="en-US" dirty="0"/>
          </a:p>
        </p:txBody>
      </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5480040" y="2449526"/>
            <a:ext cx="4903377" cy="610863"/>
          </a:xfrm>
        </p:spPr>
        <p:txBody>
          <a:bodyPr>
            <a:normAutofit fontScale="90000"/>
          </a:bodyPr>
          <a:lstStyle/>
          <a:p>
            <a:r>
              <a:rPr lang="en-US" dirty="0">
                <a:solidFill>
                  <a:schemeClr val="bg1"/>
                </a:solidFill>
              </a:rPr>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pic>
        <p:nvPicPr>
          <p:cNvPr id="4098" name="Picture 2" descr="Linkedin - Free social media icons">
            <a:extLst>
              <a:ext uri="{FF2B5EF4-FFF2-40B4-BE49-F238E27FC236}">
                <a16:creationId xmlns:a16="http://schemas.microsoft.com/office/drawing/2014/main" id="{886F00AA-7382-4810-EED5-7ABBFCA03F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7623" y="4983344"/>
            <a:ext cx="472122" cy="47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754D517D-5ADB-4E76-8055-112356C09C3B">
            <a:extLst>
              <a:ext uri="{FF2B5EF4-FFF2-40B4-BE49-F238E27FC236}">
                <a16:creationId xmlns:a16="http://schemas.microsoft.com/office/drawing/2014/main" id="{F88DCF4D-1B4D-F7BB-92C7-8EDA9316D1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0"/>
            <a:ext cx="6096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450343" y="1019022"/>
            <a:ext cx="4941477" cy="610863"/>
          </a:xfrm>
        </p:spPr>
        <p:txBody>
          <a:bodyPr anchor="b">
            <a:normAutofit fontScale="90000"/>
          </a:bodyPr>
          <a:lstStyle/>
          <a:p>
            <a:r>
              <a:rPr lang="en-US" sz="4100" dirty="0"/>
              <a:t>Understanding Data</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450343" y="2108718"/>
            <a:ext cx="5293567" cy="1838131"/>
          </a:xfrm>
        </p:spPr>
        <p:txBody>
          <a:bodyPr>
            <a:normAutofit/>
          </a:bodyPr>
          <a:lstStyle/>
          <a:p>
            <a:r>
              <a:rPr lang="en-US" dirty="0">
                <a:solidFill>
                  <a:schemeClr val="tx1"/>
                </a:solidFill>
                <a:latin typeface="Congenial Light" panose="02000503040000020004" pitchFamily="2" charset="0"/>
              </a:rPr>
              <a:t>This database has 6 tables from which two dimensional tables and other ones are fact tables.</a:t>
            </a:r>
          </a:p>
          <a:p>
            <a:r>
              <a:rPr lang="en-US" dirty="0">
                <a:solidFill>
                  <a:schemeClr val="tx1"/>
                </a:solidFill>
                <a:latin typeface="Congenial Light" panose="02000503040000020004" pitchFamily="2" charset="0"/>
              </a:rPr>
              <a:t>The dataset only contains observations for the years 2020 &amp; 2021</a:t>
            </a:r>
          </a:p>
          <a:p>
            <a:endParaRPr lang="en-US" dirty="0"/>
          </a:p>
          <a:p>
            <a:endParaRPr lang="en-US" dirty="0"/>
          </a:p>
        </p:txBody>
      </p:sp>
    </p:spTree>
    <p:extLst>
      <p:ext uri="{BB962C8B-B14F-4D97-AF65-F5344CB8AC3E}">
        <p14:creationId xmlns:p14="http://schemas.microsoft.com/office/powerpoint/2010/main" val="184890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798291" y="195813"/>
            <a:ext cx="10267135" cy="853342"/>
          </a:xfrm>
        </p:spPr>
        <p:txBody>
          <a:bodyPr/>
          <a:lstStyle/>
          <a:p>
            <a:pPr algn="l"/>
            <a:r>
              <a:rPr lang="en-US" sz="3600" dirty="0">
                <a:solidFill>
                  <a:schemeClr val="tx1"/>
                </a:solidFill>
                <a:effectLst/>
                <a:latin typeface="Arial" panose="020B0604020202020204" pitchFamily="34" charset="0"/>
                <a:cs typeface="Arial" panose="020B0604020202020204" pitchFamily="34" charset="0"/>
              </a:rPr>
              <a:t>Request 1</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798292" y="1049155"/>
            <a:ext cx="10353762" cy="4742046"/>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sz="2800" dirty="0">
                <a:solidFill>
                  <a:schemeClr val="tx1"/>
                </a:solidFill>
                <a:latin typeface="Arial" panose="020B0604020202020204" pitchFamily="34" charset="0"/>
                <a:cs typeface="Arial" panose="020B0604020202020204" pitchFamily="34" charset="0"/>
              </a:rPr>
              <a:t> </a:t>
            </a:r>
          </a:p>
          <a:p>
            <a:pPr marL="0" indent="0">
              <a:buNone/>
            </a:pPr>
            <a:r>
              <a:rPr lang="en-US" sz="2000" dirty="0">
                <a:solidFill>
                  <a:schemeClr val="tx1"/>
                </a:solidFill>
                <a:latin typeface="Arial" panose="020B0604020202020204" pitchFamily="34" charset="0"/>
                <a:cs typeface="Arial" panose="020B0604020202020204" pitchFamily="34" charset="0"/>
              </a:rPr>
              <a:t>Provide the </a:t>
            </a:r>
            <a:r>
              <a:rPr lang="en-US" sz="2000" dirty="0">
                <a:solidFill>
                  <a:schemeClr val="tx1"/>
                </a:solidFill>
                <a:effectLst/>
                <a:latin typeface="Arial" panose="020B0604020202020204" pitchFamily="34" charset="0"/>
                <a:cs typeface="Arial" panose="020B0604020202020204" pitchFamily="34" charset="0"/>
              </a:rPr>
              <a:t>list</a:t>
            </a:r>
            <a:r>
              <a:rPr lang="en-US" sz="2000" dirty="0">
                <a:solidFill>
                  <a:schemeClr val="tx1"/>
                </a:solidFill>
                <a:latin typeface="Arial" panose="020B0604020202020204" pitchFamily="34" charset="0"/>
                <a:cs typeface="Arial" panose="020B0604020202020204" pitchFamily="34" charset="0"/>
              </a:rPr>
              <a:t> of markets in which customer "Atliq Exclusive" operates its business in the APAC region.</a:t>
            </a:r>
          </a:p>
          <a:p>
            <a:pPr marL="0" indent="0">
              <a:buNone/>
            </a:pPr>
            <a:endParaRPr lang="en-US" sz="2000" dirty="0">
              <a:solidFill>
                <a:schemeClr val="tx1"/>
              </a:solidFill>
              <a:latin typeface="Arial" panose="020B0604020202020204" pitchFamily="34" charset="0"/>
              <a:cs typeface="Arial" panose="020B0604020202020204" pitchFamily="34" charset="0"/>
            </a:endParaRPr>
          </a:p>
          <a:p>
            <a:pPr marL="0" indent="0">
              <a:buNone/>
            </a:pPr>
            <a:r>
              <a:rPr lang="en-US" sz="2800" dirty="0">
                <a:solidFill>
                  <a:schemeClr val="tx1"/>
                </a:solidFill>
                <a:effectLst/>
                <a:latin typeface="Arial" panose="020B0604020202020204" pitchFamily="34" charset="0"/>
                <a:cs typeface="Arial" panose="020B0604020202020204" pitchFamily="34" charset="0"/>
              </a:rPr>
              <a:t>Output</a:t>
            </a: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2269B79-A71E-DA10-8E60-EAE1DAC54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852" y="4001293"/>
            <a:ext cx="3094702" cy="2175669"/>
          </a:xfrm>
          <a:prstGeom prst="rect">
            <a:avLst/>
          </a:prstGeom>
        </p:spPr>
      </p:pic>
    </p:spTree>
    <p:extLst>
      <p:ext uri="{BB962C8B-B14F-4D97-AF65-F5344CB8AC3E}">
        <p14:creationId xmlns:p14="http://schemas.microsoft.com/office/powerpoint/2010/main" val="273350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2</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020278"/>
            <a:ext cx="10515600" cy="5156685"/>
          </a:xfrm>
        </p:spPr>
        <p:txBody>
          <a:bodyPr/>
          <a:lstStyle/>
          <a:p>
            <a:pPr marL="0" indent="0">
              <a:buNone/>
            </a:pPr>
            <a:r>
              <a:rPr lang="en-US" sz="2800" dirty="0">
                <a:solidFill>
                  <a:schemeClr val="tx1"/>
                </a:solidFill>
                <a:latin typeface="Arial" panose="020B0604020202020204" pitchFamily="34" charset="0"/>
                <a:cs typeface="Arial" panose="020B0604020202020204" pitchFamily="34" charset="0"/>
              </a:rPr>
              <a:t>Question </a:t>
            </a:r>
          </a:p>
          <a:p>
            <a:pPr marL="0" indent="0">
              <a:buNone/>
            </a:pPr>
            <a:r>
              <a:rPr lang="en-US" sz="2000" dirty="0">
                <a:solidFill>
                  <a:schemeClr val="tx1"/>
                </a:solidFill>
                <a:effectLst/>
                <a:latin typeface="Arial" panose="020B0604020202020204" pitchFamily="34" charset="0"/>
                <a:cs typeface="Arial" panose="020B0604020202020204" pitchFamily="34" charset="0"/>
              </a:rPr>
              <a:t>What is the percentage of unique product increase in 2021 vs. 2020? The final output contains these fields:</a:t>
            </a:r>
          </a:p>
          <a:p>
            <a:pPr marL="0" indent="0">
              <a:buNone/>
            </a:pPr>
            <a:r>
              <a:rPr lang="en-US" sz="2000" dirty="0">
                <a:solidFill>
                  <a:schemeClr val="tx1"/>
                </a:solidFill>
                <a:effectLst/>
                <a:latin typeface="Arial" panose="020B0604020202020204" pitchFamily="34" charset="0"/>
                <a:cs typeface="Arial" panose="020B0604020202020204" pitchFamily="34" charset="0"/>
              </a:rPr>
              <a:t>			unique_products_2020</a:t>
            </a:r>
          </a:p>
          <a:p>
            <a:pPr marL="0" indent="0">
              <a:buNone/>
            </a:pPr>
            <a:r>
              <a:rPr lang="en-US" sz="2000" dirty="0">
                <a:solidFill>
                  <a:schemeClr val="tx1"/>
                </a:solidFill>
                <a:effectLst/>
                <a:latin typeface="Arial" panose="020B0604020202020204" pitchFamily="34" charset="0"/>
                <a:cs typeface="Arial" panose="020B0604020202020204" pitchFamily="34" charset="0"/>
              </a:rPr>
              <a:t>			unique_products_2021</a:t>
            </a:r>
          </a:p>
          <a:p>
            <a:pPr marL="0" indent="0">
              <a:buNone/>
            </a:pPr>
            <a:r>
              <a:rPr lang="en-US" sz="2000" dirty="0">
                <a:solidFill>
                  <a:schemeClr val="tx1"/>
                </a:solidFill>
                <a:effectLst/>
                <a:latin typeface="Arial" panose="020B0604020202020204" pitchFamily="34" charset="0"/>
                <a:cs typeface="Arial" panose="020B0604020202020204" pitchFamily="34" charset="0"/>
              </a:rPr>
              <a:t>			</a:t>
            </a:r>
            <a:r>
              <a:rPr lang="en-US" sz="2000" dirty="0" err="1">
                <a:solidFill>
                  <a:schemeClr val="tx1"/>
                </a:solidFill>
                <a:effectLst/>
                <a:latin typeface="Arial" panose="020B0604020202020204" pitchFamily="34" charset="0"/>
                <a:cs typeface="Arial" panose="020B0604020202020204" pitchFamily="34" charset="0"/>
              </a:rPr>
              <a:t>percentage_chg</a:t>
            </a:r>
            <a:endParaRPr lang="en-US" sz="2000" dirty="0">
              <a:solidFill>
                <a:schemeClr val="tx1"/>
              </a:solidFill>
              <a:effectLst/>
              <a:latin typeface="Arial" panose="020B0604020202020204" pitchFamily="34" charset="0"/>
              <a:cs typeface="Arial" panose="020B0604020202020204" pitchFamily="34" charset="0"/>
            </a:endParaRPr>
          </a:p>
          <a:p>
            <a:pPr marL="0" indent="0">
              <a:buNone/>
            </a:pPr>
            <a:r>
              <a:rPr lang="en-US" sz="2800" dirty="0">
                <a:solidFill>
                  <a:schemeClr val="tx1"/>
                </a:solidFill>
                <a:latin typeface="Arial" panose="020B0604020202020204" pitchFamily="34" charset="0"/>
                <a:cs typeface="Arial" panose="020B0604020202020204" pitchFamily="34" charset="0"/>
              </a:rPr>
              <a:t>Output</a:t>
            </a:r>
          </a:p>
          <a:p>
            <a:pPr marL="0" indent="0">
              <a:buNone/>
            </a:pP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030D53A-0EFD-69CF-C3D5-A00CC3179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097" y="4393831"/>
            <a:ext cx="6642760" cy="861561"/>
          </a:xfrm>
          <a:prstGeom prst="rect">
            <a:avLst/>
          </a:prstGeom>
        </p:spPr>
      </p:pic>
    </p:spTree>
    <p:extLst>
      <p:ext uri="{BB962C8B-B14F-4D97-AF65-F5344CB8AC3E}">
        <p14:creationId xmlns:p14="http://schemas.microsoft.com/office/powerpoint/2010/main" val="312568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Insights</a:t>
            </a:r>
            <a:endParaRPr lang="en-IN" dirty="0">
              <a:solidFill>
                <a:schemeClr val="tx1"/>
              </a:solidFill>
              <a:effectLst/>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6CE66F4D-A0F3-4F74-6EBA-2F8DF3332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180" y="1781993"/>
            <a:ext cx="3863924" cy="501148"/>
          </a:xfrm>
          <a:prstGeom prst="rect">
            <a:avLst/>
          </a:prstGeom>
        </p:spPr>
      </p:pic>
      <p:cxnSp>
        <p:nvCxnSpPr>
          <p:cNvPr id="6" name="Straight Arrow Connector 5">
            <a:extLst>
              <a:ext uri="{FF2B5EF4-FFF2-40B4-BE49-F238E27FC236}">
                <a16:creationId xmlns:a16="http://schemas.microsoft.com/office/drawing/2014/main" id="{0A707D6F-44C6-9EF4-4B88-2DB358B216DD}"/>
              </a:ext>
            </a:extLst>
          </p:cNvPr>
          <p:cNvCxnSpPr>
            <a:cxnSpLocks/>
          </p:cNvCxnSpPr>
          <p:nvPr/>
        </p:nvCxnSpPr>
        <p:spPr>
          <a:xfrm>
            <a:off x="5293893" y="2015618"/>
            <a:ext cx="900000" cy="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A26F4E9F-654A-C82B-F15F-2F8E6DB3D56B}"/>
              </a:ext>
            </a:extLst>
          </p:cNvPr>
          <p:cNvPicPr>
            <a:picLocks noChangeAspect="1"/>
          </p:cNvPicPr>
          <p:nvPr/>
        </p:nvPicPr>
        <p:blipFill>
          <a:blip r:embed="rId3"/>
          <a:stretch>
            <a:fillRect/>
          </a:stretch>
        </p:blipFill>
        <p:spPr>
          <a:xfrm>
            <a:off x="6542276" y="940688"/>
            <a:ext cx="4986975" cy="2997491"/>
          </a:xfrm>
          <a:prstGeom prst="rect">
            <a:avLst/>
          </a:prstGeom>
        </p:spPr>
      </p:pic>
      <p:sp>
        <p:nvSpPr>
          <p:cNvPr id="8" name="TextBox 7">
            <a:extLst>
              <a:ext uri="{FF2B5EF4-FFF2-40B4-BE49-F238E27FC236}">
                <a16:creationId xmlns:a16="http://schemas.microsoft.com/office/drawing/2014/main" id="{1C1177A8-6D73-9CA2-C119-74D827FD9C01}"/>
              </a:ext>
            </a:extLst>
          </p:cNvPr>
          <p:cNvSpPr txBox="1"/>
          <p:nvPr/>
        </p:nvSpPr>
        <p:spPr>
          <a:xfrm>
            <a:off x="1376413" y="4494998"/>
            <a:ext cx="8036174"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unique products increased by 36% in 2021 compared to 2020 </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0964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3</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020278"/>
            <a:ext cx="10515600" cy="5156685"/>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Provide a report with all the unique product counts for each segment and sort them in descending order of product counts. The final output contains two fields: </a:t>
            </a:r>
          </a:p>
          <a:p>
            <a:pPr marL="0" indent="0">
              <a:buNone/>
            </a:pPr>
            <a:r>
              <a:rPr lang="en-US"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dirty="0">
                <a:solidFill>
                  <a:schemeClr val="tx1"/>
                </a:solidFill>
                <a:effectLst/>
                <a:latin typeface="Arial" panose="020B0604020202020204" pitchFamily="34" charset="0"/>
                <a:cs typeface="Arial" panose="020B0604020202020204" pitchFamily="34" charset="0"/>
              </a:rPr>
              <a:t>segment </a:t>
            </a:r>
          </a:p>
          <a:p>
            <a:pPr marL="0" indent="0">
              <a:buNone/>
            </a:pPr>
            <a:r>
              <a:rPr lang="en-US" dirty="0">
                <a:solidFill>
                  <a:schemeClr val="tx1"/>
                </a:solidFill>
                <a:effectLst/>
                <a:latin typeface="Arial" panose="020B0604020202020204" pitchFamily="34" charset="0"/>
                <a:cs typeface="Arial" panose="020B0604020202020204" pitchFamily="34" charset="0"/>
              </a:rPr>
              <a:t>				</a:t>
            </a:r>
            <a:r>
              <a:rPr lang="en-US" dirty="0" err="1">
                <a:solidFill>
                  <a:schemeClr val="tx1"/>
                </a:solidFill>
                <a:effectLst/>
                <a:latin typeface="Arial" panose="020B0604020202020204" pitchFamily="34" charset="0"/>
                <a:cs typeface="Arial" panose="020B0604020202020204" pitchFamily="34" charset="0"/>
              </a:rPr>
              <a:t>product_count</a:t>
            </a:r>
            <a:endParaRPr lang="en-US" dirty="0">
              <a:solidFill>
                <a:schemeClr val="tx1"/>
              </a:solidFill>
              <a:effectLst/>
              <a:latin typeface="Arial" panose="020B0604020202020204" pitchFamily="34" charset="0"/>
              <a:cs typeface="Arial" panose="020B0604020202020204" pitchFamily="34" charset="0"/>
            </a:endParaRPr>
          </a:p>
          <a:p>
            <a:pPr marL="0" indent="0">
              <a:buNone/>
            </a:pPr>
            <a:r>
              <a:rPr lang="en-US" sz="2800" dirty="0">
                <a:solidFill>
                  <a:schemeClr val="tx1"/>
                </a:solidFill>
                <a:effectLst/>
                <a:latin typeface="Arial" panose="020B0604020202020204" pitchFamily="34" charset="0"/>
                <a:cs typeface="Arial" panose="020B0604020202020204" pitchFamily="34" charset="0"/>
              </a:rPr>
              <a:t>Output</a:t>
            </a: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40A538E-2F8D-836E-4199-EEAD1C1FC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257" y="3691923"/>
            <a:ext cx="3612808" cy="2639043"/>
          </a:xfrm>
          <a:prstGeom prst="rect">
            <a:avLst/>
          </a:prstGeom>
        </p:spPr>
      </p:pic>
    </p:spTree>
    <p:extLst>
      <p:ext uri="{BB962C8B-B14F-4D97-AF65-F5344CB8AC3E}">
        <p14:creationId xmlns:p14="http://schemas.microsoft.com/office/powerpoint/2010/main" val="208535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latin typeface="Arial" panose="020B0604020202020204" pitchFamily="34" charset="0"/>
                <a:cs typeface="Arial" panose="020B0604020202020204" pitchFamily="34" charset="0"/>
              </a:rPr>
              <a:t>Insights</a:t>
            </a:r>
            <a:endParaRPr lang="en-IN" dirty="0">
              <a:solidFill>
                <a:schemeClr val="tx1"/>
              </a:solidFill>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0A707D6F-44C6-9EF4-4B88-2DB358B216DD}"/>
              </a:ext>
            </a:extLst>
          </p:cNvPr>
          <p:cNvCxnSpPr>
            <a:cxnSpLocks/>
          </p:cNvCxnSpPr>
          <p:nvPr/>
        </p:nvCxnSpPr>
        <p:spPr>
          <a:xfrm>
            <a:off x="5072512" y="2015618"/>
            <a:ext cx="900000" cy="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1C1177A8-6D73-9CA2-C119-74D827FD9C01}"/>
              </a:ext>
            </a:extLst>
          </p:cNvPr>
          <p:cNvSpPr txBox="1"/>
          <p:nvPr/>
        </p:nvSpPr>
        <p:spPr>
          <a:xfrm>
            <a:off x="991402" y="4485373"/>
            <a:ext cx="10754867"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Notebook segment has more unique products and networking segment has less number of</a:t>
            </a:r>
          </a:p>
          <a:p>
            <a:r>
              <a:rPr lang="en-US" sz="2000" dirty="0">
                <a:latin typeface="Arial" panose="020B0604020202020204" pitchFamily="34" charset="0"/>
                <a:cs typeface="Arial" panose="020B0604020202020204" pitchFamily="34" charset="0"/>
              </a:rPr>
              <a:t>    unique products</a:t>
            </a:r>
          </a:p>
          <a:p>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08D03B03-7703-BAAF-267F-393C3C26C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791" y="1337515"/>
            <a:ext cx="2552959" cy="1864857"/>
          </a:xfrm>
          <a:prstGeom prst="rect">
            <a:avLst/>
          </a:prstGeom>
        </p:spPr>
      </p:pic>
      <p:pic>
        <p:nvPicPr>
          <p:cNvPr id="11" name="Picture 10">
            <a:extLst>
              <a:ext uri="{FF2B5EF4-FFF2-40B4-BE49-F238E27FC236}">
                <a16:creationId xmlns:a16="http://schemas.microsoft.com/office/drawing/2014/main" id="{137F2A51-5F9E-E9C5-FD7C-2F8786909BE3}"/>
              </a:ext>
            </a:extLst>
          </p:cNvPr>
          <p:cNvPicPr>
            <a:picLocks noChangeAspect="1"/>
          </p:cNvPicPr>
          <p:nvPr/>
        </p:nvPicPr>
        <p:blipFill>
          <a:blip r:embed="rId3"/>
          <a:stretch>
            <a:fillRect/>
          </a:stretch>
        </p:blipFill>
        <p:spPr>
          <a:xfrm>
            <a:off x="6096000" y="673369"/>
            <a:ext cx="5685530" cy="3417367"/>
          </a:xfrm>
          <a:prstGeom prst="rect">
            <a:avLst/>
          </a:prstGeom>
        </p:spPr>
      </p:pic>
    </p:spTree>
    <p:extLst>
      <p:ext uri="{BB962C8B-B14F-4D97-AF65-F5344CB8AC3E}">
        <p14:creationId xmlns:p14="http://schemas.microsoft.com/office/powerpoint/2010/main" val="1288684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80B-7964-AFBB-C18A-7E3518638163}"/>
              </a:ext>
            </a:extLst>
          </p:cNvPr>
          <p:cNvSpPr>
            <a:spLocks noGrp="1"/>
          </p:cNvSpPr>
          <p:nvPr>
            <p:ph type="title"/>
          </p:nvPr>
        </p:nvSpPr>
        <p:spPr>
          <a:xfrm>
            <a:off x="838200" y="365125"/>
            <a:ext cx="10515600" cy="501149"/>
          </a:xfrm>
        </p:spPr>
        <p:txBody>
          <a:bodyPr>
            <a:normAutofit fontScale="90000"/>
          </a:bodyPr>
          <a:lstStyle/>
          <a:p>
            <a:pPr algn="l"/>
            <a:r>
              <a:rPr lang="en-US" dirty="0">
                <a:solidFill>
                  <a:schemeClr val="tx1"/>
                </a:solidFill>
                <a:effectLst/>
                <a:latin typeface="Arial" panose="020B0604020202020204" pitchFamily="34" charset="0"/>
                <a:cs typeface="Arial" panose="020B0604020202020204" pitchFamily="34" charset="0"/>
              </a:rPr>
              <a:t>Request 4</a:t>
            </a:r>
            <a:endParaRPr lang="en-IN"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9FF1FDC-3C87-80E1-35AF-261EDD0F35AA}"/>
              </a:ext>
            </a:extLst>
          </p:cNvPr>
          <p:cNvSpPr>
            <a:spLocks noGrp="1"/>
          </p:cNvSpPr>
          <p:nvPr>
            <p:ph idx="1"/>
          </p:nvPr>
        </p:nvSpPr>
        <p:spPr>
          <a:xfrm>
            <a:off x="838200" y="1174281"/>
            <a:ext cx="10515600" cy="5156685"/>
          </a:xfrm>
        </p:spPr>
        <p:txBody>
          <a:bodyPr/>
          <a:lstStyle/>
          <a:p>
            <a:pPr marL="0" indent="0">
              <a:buNone/>
            </a:pPr>
            <a:r>
              <a:rPr lang="en-US" sz="2800" dirty="0">
                <a:solidFill>
                  <a:schemeClr val="tx1"/>
                </a:solidFill>
                <a:effectLst/>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a:t>
            </a:r>
          </a:p>
          <a:p>
            <a:pPr marL="0" indent="0">
              <a:buNone/>
            </a:pPr>
            <a:r>
              <a:rPr lang="en-US" dirty="0">
                <a:solidFill>
                  <a:schemeClr val="tx1"/>
                </a:solidFill>
                <a:effectLst/>
                <a:latin typeface="Arial" panose="020B0604020202020204" pitchFamily="34" charset="0"/>
                <a:cs typeface="Arial" panose="020B0604020202020204" pitchFamily="34" charset="0"/>
              </a:rPr>
              <a:t>Follow-up: Which segment had the most increase in unique products in 2021 vs 2020? The final output contains these fields:</a:t>
            </a:r>
          </a:p>
          <a:p>
            <a:pPr marL="0" indent="0">
              <a:buNone/>
            </a:pPr>
            <a:r>
              <a:rPr lang="en-US" dirty="0">
                <a:solidFill>
                  <a:schemeClr val="tx1"/>
                </a:solidFill>
                <a:effectLst/>
                <a:latin typeface="Arial" panose="020B0604020202020204" pitchFamily="34" charset="0"/>
                <a:cs typeface="Arial" panose="020B0604020202020204" pitchFamily="34" charset="0"/>
              </a:rPr>
              <a:t>			segment, product_count_2020 </a:t>
            </a:r>
          </a:p>
          <a:p>
            <a:pPr marL="0" indent="0">
              <a:buNone/>
            </a:pPr>
            <a:r>
              <a:rPr lang="en-US" dirty="0">
                <a:solidFill>
                  <a:schemeClr val="tx1"/>
                </a:solidFill>
                <a:effectLst/>
                <a:latin typeface="Arial" panose="020B0604020202020204" pitchFamily="34" charset="0"/>
                <a:cs typeface="Arial" panose="020B0604020202020204" pitchFamily="34" charset="0"/>
              </a:rPr>
              <a:t>			product_count_2021, difference</a:t>
            </a:r>
          </a:p>
          <a:p>
            <a:pPr marL="0" indent="0">
              <a:buNone/>
            </a:pPr>
            <a:r>
              <a:rPr lang="en-US" sz="2800" dirty="0">
                <a:solidFill>
                  <a:schemeClr val="tx1"/>
                </a:solidFill>
                <a:effectLst/>
                <a:latin typeface="Arial" panose="020B0604020202020204" pitchFamily="34" charset="0"/>
                <a:cs typeface="Arial" panose="020B0604020202020204" pitchFamily="34" charset="0"/>
              </a:rPr>
              <a:t>Output</a:t>
            </a:r>
            <a:endParaRPr lang="en-US" dirty="0">
              <a:solidFill>
                <a:schemeClr val="tx1"/>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99BDBE0-A218-6FF5-B420-D508BE69A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783" y="4030794"/>
            <a:ext cx="7233159" cy="2462081"/>
          </a:xfrm>
          <a:prstGeom prst="rect">
            <a:avLst/>
          </a:prstGeom>
        </p:spPr>
      </p:pic>
    </p:spTree>
    <p:extLst>
      <p:ext uri="{BB962C8B-B14F-4D97-AF65-F5344CB8AC3E}">
        <p14:creationId xmlns:p14="http://schemas.microsoft.com/office/powerpoint/2010/main" val="3267810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TotalTime>
  <Words>869</Words>
  <Application>Microsoft Office PowerPoint</Application>
  <PresentationFormat>Widescreen</PresentationFormat>
  <Paragraphs>112</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Calibri</vt:lpstr>
      <vt:lpstr>Calisto MT</vt:lpstr>
      <vt:lpstr>Congenial Light</vt:lpstr>
      <vt:lpstr>var(--artdeco-reset-typography-font-family-sans)</vt:lpstr>
      <vt:lpstr>Wingdings 2</vt:lpstr>
      <vt:lpstr>Slate</vt:lpstr>
      <vt:lpstr>Consumer Goods Ad_Hoc Insights</vt:lpstr>
      <vt:lpstr>Introduction</vt:lpstr>
      <vt:lpstr>Understanding Data</vt:lpstr>
      <vt:lpstr>Request 1</vt:lpstr>
      <vt:lpstr>Request 2</vt:lpstr>
      <vt:lpstr>Insights</vt:lpstr>
      <vt:lpstr>Request 3</vt:lpstr>
      <vt:lpstr>Insights</vt:lpstr>
      <vt:lpstr>Request 4</vt:lpstr>
      <vt:lpstr>Insights</vt:lpstr>
      <vt:lpstr>Request 5</vt:lpstr>
      <vt:lpstr>Request 6</vt:lpstr>
      <vt:lpstr>Insights</vt:lpstr>
      <vt:lpstr>Request 7</vt:lpstr>
      <vt:lpstr>Insights</vt:lpstr>
      <vt:lpstr>Request 8</vt:lpstr>
      <vt:lpstr>Insights</vt:lpstr>
      <vt:lpstr>Request 9</vt:lpstr>
      <vt:lpstr>Insights</vt:lpstr>
      <vt:lpstr>Request 10</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Ad_Hoc Insights</dc:title>
  <dc:creator>Bhargav Anand Chebolu</dc:creator>
  <cp:lastModifiedBy>Janak ram</cp:lastModifiedBy>
  <cp:revision>4</cp:revision>
  <dcterms:created xsi:type="dcterms:W3CDTF">2023-02-14T18:41:22Z</dcterms:created>
  <dcterms:modified xsi:type="dcterms:W3CDTF">2024-11-18T12:53:23Z</dcterms:modified>
</cp:coreProperties>
</file>