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56" r:id="rId2"/>
    <p:sldId id="257" r:id="rId3"/>
    <p:sldId id="259" r:id="rId4"/>
    <p:sldId id="270" r:id="rId5"/>
    <p:sldId id="258" r:id="rId6"/>
    <p:sldId id="260" r:id="rId7"/>
    <p:sldId id="261" r:id="rId8"/>
    <p:sldId id="263" r:id="rId9"/>
    <p:sldId id="264" r:id="rId10"/>
    <p:sldId id="265" r:id="rId11"/>
    <p:sldId id="271" r:id="rId12"/>
    <p:sldId id="266" r:id="rId13"/>
    <p:sldId id="267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8" autoAdjust="0"/>
  </p:normalViewPr>
  <p:slideViewPr>
    <p:cSldViewPr snapToGrid="0">
      <p:cViewPr>
        <p:scale>
          <a:sx n="100" d="100"/>
          <a:sy n="100" d="100"/>
        </p:scale>
        <p:origin x="58" y="-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9D12-C13C-4820-B41B-D40EDC7A460C}" type="datetimeFigureOut">
              <a:rPr lang="en-AE" smtClean="0"/>
              <a:t>31/05/2024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A353-65F1-43AD-BECA-392BC806BA5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3717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9D12-C13C-4820-B41B-D40EDC7A460C}" type="datetimeFigureOut">
              <a:rPr lang="en-AE" smtClean="0"/>
              <a:t>31/05/2024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A353-65F1-43AD-BECA-392BC806BA5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183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9D12-C13C-4820-B41B-D40EDC7A460C}" type="datetimeFigureOut">
              <a:rPr lang="en-AE" smtClean="0"/>
              <a:t>31/05/2024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A353-65F1-43AD-BECA-392BC806BA5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53742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9D12-C13C-4820-B41B-D40EDC7A460C}" type="datetimeFigureOut">
              <a:rPr lang="en-AE" smtClean="0"/>
              <a:t>31/05/2024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A353-65F1-43AD-BECA-392BC806BA5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3642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9D12-C13C-4820-B41B-D40EDC7A460C}" type="datetimeFigureOut">
              <a:rPr lang="en-AE" smtClean="0"/>
              <a:t>31/05/2024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A353-65F1-43AD-BECA-392BC806BA5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59292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9D12-C13C-4820-B41B-D40EDC7A460C}" type="datetimeFigureOut">
              <a:rPr lang="en-AE" smtClean="0"/>
              <a:t>31/05/2024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A353-65F1-43AD-BECA-392BC806BA5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38095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9D12-C13C-4820-B41B-D40EDC7A460C}" type="datetimeFigureOut">
              <a:rPr lang="en-AE" smtClean="0"/>
              <a:t>31/05/2024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A353-65F1-43AD-BECA-392BC806BA5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72169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9D12-C13C-4820-B41B-D40EDC7A460C}" type="datetimeFigureOut">
              <a:rPr lang="en-AE" smtClean="0"/>
              <a:t>31/05/2024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A353-65F1-43AD-BECA-392BC806BA5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5920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9D12-C13C-4820-B41B-D40EDC7A460C}" type="datetimeFigureOut">
              <a:rPr lang="en-AE" smtClean="0"/>
              <a:t>31/05/2024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A353-65F1-43AD-BECA-392BC806BA5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5212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9D12-C13C-4820-B41B-D40EDC7A460C}" type="datetimeFigureOut">
              <a:rPr lang="en-AE" smtClean="0"/>
              <a:t>31/05/2024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99DA353-65F1-43AD-BECA-392BC806BA5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3271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9D12-C13C-4820-B41B-D40EDC7A460C}" type="datetimeFigureOut">
              <a:rPr lang="en-AE" smtClean="0"/>
              <a:t>31/05/2024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A353-65F1-43AD-BECA-392BC806BA5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1241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9D12-C13C-4820-B41B-D40EDC7A460C}" type="datetimeFigureOut">
              <a:rPr lang="en-AE" smtClean="0"/>
              <a:t>31/05/2024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A353-65F1-43AD-BECA-392BC806BA5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2010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9D12-C13C-4820-B41B-D40EDC7A460C}" type="datetimeFigureOut">
              <a:rPr lang="en-AE" smtClean="0"/>
              <a:t>31/05/2024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A353-65F1-43AD-BECA-392BC806BA5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39090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9D12-C13C-4820-B41B-D40EDC7A460C}" type="datetimeFigureOut">
              <a:rPr lang="en-AE" smtClean="0"/>
              <a:t>31/05/2024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A353-65F1-43AD-BECA-392BC806BA5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5452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9D12-C13C-4820-B41B-D40EDC7A460C}" type="datetimeFigureOut">
              <a:rPr lang="en-AE" smtClean="0"/>
              <a:t>31/05/2024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A353-65F1-43AD-BECA-392BC806BA5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9295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9D12-C13C-4820-B41B-D40EDC7A460C}" type="datetimeFigureOut">
              <a:rPr lang="en-AE" smtClean="0"/>
              <a:t>31/05/2024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A353-65F1-43AD-BECA-392BC806BA5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478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9D12-C13C-4820-B41B-D40EDC7A460C}" type="datetimeFigureOut">
              <a:rPr lang="en-AE" smtClean="0"/>
              <a:t>31/05/2024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A353-65F1-43AD-BECA-392BC806BA5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6891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9D9D12-C13C-4820-B41B-D40EDC7A460C}" type="datetimeFigureOut">
              <a:rPr lang="en-AE" smtClean="0"/>
              <a:t>31/05/2024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9DA353-65F1-43AD-BECA-392BC806BA5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0467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  <p:sldLayoutId id="214748389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57472-13D9-470E-A60D-DAC9812E1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9801" y="1112700"/>
            <a:ext cx="8097739" cy="1487157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Sales and Finance Report of </a:t>
            </a:r>
            <a:br>
              <a:rPr lang="en-US" sz="4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800" dirty="0" err="1">
                <a:solidFill>
                  <a:schemeClr val="accent1">
                    <a:lumMod val="75000"/>
                  </a:schemeClr>
                </a:solidFill>
              </a:rPr>
              <a:t>AtliQ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 Hardware</a:t>
            </a:r>
            <a:endParaRPr lang="en-AE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2B0B7-131D-4279-8EBB-D0E9B1A03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3540" y="2599857"/>
            <a:ext cx="5018166" cy="541337"/>
          </a:xfrm>
        </p:spPr>
        <p:txBody>
          <a:bodyPr>
            <a:normAutofit fontScale="92500"/>
          </a:bodyPr>
          <a:lstStyle/>
          <a:p>
            <a:pPr algn="r"/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Using Advanced Excel and Power Query</a:t>
            </a:r>
            <a:endParaRPr lang="en-AE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1CC8-E356-47D1-9A93-1E3E07D65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253" y="4768683"/>
            <a:ext cx="9144793" cy="5413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A17BC9-415D-4BBF-9934-4C9A697B1051}"/>
              </a:ext>
            </a:extLst>
          </p:cNvPr>
          <p:cNvSpPr txBox="1"/>
          <p:nvPr/>
        </p:nvSpPr>
        <p:spPr>
          <a:xfrm>
            <a:off x="6957060" y="4670019"/>
            <a:ext cx="35246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Presented by: Janaki Patel</a:t>
            </a:r>
            <a:endParaRPr lang="en-AE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73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0E6772-5C0C-47F8-8979-5894BCC58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644" y="1550275"/>
            <a:ext cx="4033995" cy="32340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01BE7B-1F54-436C-9AC8-20CC1DE04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541" y="1417320"/>
            <a:ext cx="3482339" cy="531114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603F07C-447D-410B-805F-6B10667262D6}"/>
              </a:ext>
            </a:extLst>
          </p:cNvPr>
          <p:cNvSpPr txBox="1">
            <a:spLocks/>
          </p:cNvSpPr>
          <p:nvPr/>
        </p:nvSpPr>
        <p:spPr>
          <a:xfrm>
            <a:off x="2164644" y="289561"/>
            <a:ext cx="8808156" cy="66873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and Bottom Products</a:t>
            </a:r>
            <a:endParaRPr lang="en-AE" sz="4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345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6F54D5-A61E-4333-BDC0-C17BFA7F8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388" y="1066533"/>
            <a:ext cx="4033995" cy="2829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B51F55-98B2-413F-B00F-D17CB979E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844" y="1066532"/>
            <a:ext cx="3857396" cy="47932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BD0676-680F-4F85-8F54-03EAC8C60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388" y="4004090"/>
            <a:ext cx="4089692" cy="230527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BCB2430-9F88-4CAB-BEF8-64120BAFE27B}"/>
              </a:ext>
            </a:extLst>
          </p:cNvPr>
          <p:cNvSpPr txBox="1">
            <a:spLocks/>
          </p:cNvSpPr>
          <p:nvPr/>
        </p:nvSpPr>
        <p:spPr>
          <a:xfrm>
            <a:off x="1607820" y="335280"/>
            <a:ext cx="9890760" cy="62301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E" sz="3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Division , Top 5 Countries and New Product Expansion</a:t>
            </a:r>
            <a:endParaRPr lang="en-AE" sz="3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681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B805-83D3-4F7C-8354-AD0837322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0" y="414339"/>
            <a:ext cx="9784080" cy="709611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P&amp;L Statement by Fiscal Year and Markets</a:t>
            </a:r>
            <a:endParaRPr lang="en-A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4D58A0-542A-4656-B47B-2EC1A733B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520" y="2019058"/>
            <a:ext cx="4316730" cy="30939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4ED8CE-175A-466D-A8D2-7226DF823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34465"/>
            <a:ext cx="5242560" cy="514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54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DA57-8006-4701-B38F-548F0EF9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11" y="104776"/>
            <a:ext cx="10018713" cy="76200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accent1">
                    <a:lumMod val="75000"/>
                  </a:schemeClr>
                </a:solidFill>
              </a:rPr>
              <a:t>P&amp;L Statement BY Months</a:t>
            </a:r>
            <a:endParaRPr lang="en-AE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9B447B-1045-48E9-BE8B-15C55ED7B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41" y="971552"/>
            <a:ext cx="7908568" cy="578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36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018E-17C7-4D97-A4C6-88FD2A53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1" y="365760"/>
            <a:ext cx="8366760" cy="854459"/>
          </a:xfrm>
        </p:spPr>
        <p:txBody>
          <a:bodyPr>
            <a:noAutofit/>
          </a:bodyPr>
          <a:lstStyle/>
          <a:p>
            <a:pPr algn="ctr"/>
            <a:r>
              <a:rPr lang="en-AE" sz="48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Aptos"/>
              </a:rPr>
              <a:t>Valuable Insights</a:t>
            </a:r>
            <a:endParaRPr lang="en-AE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66AA3-E5A8-4CCC-87D5-843070020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3158" y="1615080"/>
            <a:ext cx="8930748" cy="3878940"/>
          </a:xfrm>
        </p:spPr>
        <p:txBody>
          <a:bodyPr>
            <a:noAutofit/>
          </a:bodyPr>
          <a:lstStyle/>
          <a:p>
            <a:pPr marL="358775" indent="-358775" algn="l">
              <a:buFont typeface="Arial" panose="020B0604020202020204" pitchFamily="34" charset="0"/>
              <a:buChar char="•"/>
            </a:pPr>
            <a:r>
              <a:rPr lang="en-A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Amazon emerged as the top customer with net sales of 82.1 million USD in 2021, followed by </a:t>
            </a:r>
            <a:r>
              <a:rPr lang="en-A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AtliQ</a:t>
            </a:r>
            <a:r>
              <a:rPr lang="en-A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Exclusive and </a:t>
            </a:r>
            <a:r>
              <a:rPr lang="en-A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AtliQ</a:t>
            </a:r>
            <a:r>
              <a:rPr lang="en-A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e-store.</a:t>
            </a:r>
            <a:endParaRPr lang="en-A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58775" indent="-358775" algn="l">
              <a:buFont typeface="Arial" panose="020B0604020202020204" pitchFamily="34" charset="0"/>
              <a:buChar char="•"/>
            </a:pPr>
            <a:r>
              <a:rPr lang="en-A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India led in net sales, amounting to 161.3 million USD in 2021.</a:t>
            </a:r>
            <a:endParaRPr lang="en-A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58775" indent="-358775" algn="l">
              <a:buFont typeface="Arial" panose="020B0604020202020204" pitchFamily="34" charset="0"/>
              <a:buChar char="•"/>
            </a:pPr>
            <a:r>
              <a:rPr lang="en-A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AQ Mx NB Product had the highest percentage increase in net sales from 2020 to 2021.</a:t>
            </a:r>
            <a:endParaRPr lang="en-A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58775" indent="-358775" algn="l">
              <a:buFont typeface="Arial" panose="020B0604020202020204" pitchFamily="34" charset="0"/>
              <a:buChar char="•"/>
            </a:pPr>
            <a:r>
              <a:rPr lang="en-A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Significant sales spikes, particularly from October to December.</a:t>
            </a:r>
            <a:endParaRPr lang="en-A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58775" indent="-358775" algn="l">
              <a:buFont typeface="Arial" panose="020B0604020202020204" pitchFamily="34" charset="0"/>
              <a:buChar char="•"/>
            </a:pPr>
            <a:r>
              <a:rPr lang="en-A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16 new products were introduced in 2021, with AQ Qwerty leading sales at 22 million USD.</a:t>
            </a:r>
            <a:endParaRPr lang="en-A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58775" indent="-358775" algn="l">
              <a:buFont typeface="Arial" panose="020B0604020202020204" pitchFamily="34" charset="0"/>
              <a:buChar char="•"/>
            </a:pPr>
            <a:r>
              <a:rPr lang="en-A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P&amp;A division recorded the highest net sales, totalling 338.4 million USD in 2021.</a:t>
            </a:r>
            <a:endParaRPr lang="en-A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80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AF5D3-907C-4977-904F-2B15DCF381FE}"/>
              </a:ext>
            </a:extLst>
          </p:cNvPr>
          <p:cNvSpPr txBox="1"/>
          <p:nvPr/>
        </p:nvSpPr>
        <p:spPr>
          <a:xfrm>
            <a:off x="4427220" y="2977634"/>
            <a:ext cx="43205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dirty="0">
                <a:solidFill>
                  <a:schemeClr val="accent1">
                    <a:lumMod val="75000"/>
                  </a:schemeClr>
                </a:solidFill>
              </a:rPr>
              <a:t>T H A N K  Y O U</a:t>
            </a:r>
            <a:endParaRPr lang="en-AE" sz="45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84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A469-E82E-441E-AB82-E07BD5050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24841"/>
            <a:ext cx="10018713" cy="94488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Content</a:t>
            </a:r>
            <a:endParaRPr lang="en-AE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B014E-582A-46EB-B968-442633BE7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110" y="1790699"/>
            <a:ext cx="10018713" cy="3124201"/>
          </a:xfrm>
        </p:spPr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en-GB" dirty="0"/>
              <a:t>Project Objective</a:t>
            </a:r>
          </a:p>
          <a:p>
            <a:r>
              <a:rPr lang="en-GB" dirty="0"/>
              <a:t>Tools Used</a:t>
            </a:r>
          </a:p>
          <a:p>
            <a:r>
              <a:rPr lang="en-GB" dirty="0"/>
              <a:t>Data Model &amp; DAX Measures </a:t>
            </a:r>
          </a:p>
          <a:p>
            <a:r>
              <a:rPr lang="en-GB" dirty="0" err="1"/>
              <a:t>AtliQ</a:t>
            </a:r>
            <a:r>
              <a:rPr lang="en-GB" dirty="0"/>
              <a:t> Sales and Financial Reports 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864907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EF3C-ABCF-4D51-8A37-39F19A99F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081" y="628650"/>
            <a:ext cx="10329544" cy="701040"/>
          </a:xfrm>
        </p:spPr>
        <p:txBody>
          <a:bodyPr>
            <a:normAutofit fontScale="90000"/>
          </a:bodyPr>
          <a:lstStyle/>
          <a:p>
            <a:r>
              <a:rPr lang="en-GB" sz="4400" dirty="0">
                <a:solidFill>
                  <a:schemeClr val="accent1">
                    <a:lumMod val="75000"/>
                  </a:schemeClr>
                </a:solidFill>
              </a:rPr>
              <a:t>Regarding </a:t>
            </a:r>
            <a:r>
              <a:rPr lang="en-GB" sz="4400" dirty="0" err="1">
                <a:solidFill>
                  <a:schemeClr val="accent1">
                    <a:lumMod val="75000"/>
                  </a:schemeClr>
                </a:solidFill>
              </a:rPr>
              <a:t>AtliQ</a:t>
            </a:r>
            <a:r>
              <a:rPr lang="en-GB" sz="4400" dirty="0">
                <a:solidFill>
                  <a:schemeClr val="accent1">
                    <a:lumMod val="75000"/>
                  </a:schemeClr>
                </a:solidFill>
              </a:rPr>
              <a:t> and its Business model...</a:t>
            </a:r>
            <a:endParaRPr lang="en-A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ADD64-7B2A-41B9-95E1-00FB657FD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9091" y="1777365"/>
            <a:ext cx="3154364" cy="3292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E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AtliQ</a:t>
            </a:r>
            <a:r>
              <a:rPr lang="en-AE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Hardware, a dynamic player in computer hardware and peripherals, caters to major clients like Amazon, Flipkart, Neptune, Croma, and its own e-stores, utilizing various channels such as direct, retailer, and distribution. </a:t>
            </a:r>
            <a:br>
              <a:rPr lang="en-AE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</a:br>
            <a:endParaRPr lang="en-A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CA71ED-24AF-42DA-A9BB-DF541800BC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66665" y="1777365"/>
            <a:ext cx="6302375" cy="3968115"/>
          </a:xfrm>
        </p:spPr>
      </p:pic>
    </p:spTree>
    <p:extLst>
      <p:ext uri="{BB962C8B-B14F-4D97-AF65-F5344CB8AC3E}">
        <p14:creationId xmlns:p14="http://schemas.microsoft.com/office/powerpoint/2010/main" val="83824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4A05B-4873-460E-BF6E-78EDE98B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480" y="403860"/>
            <a:ext cx="7711440" cy="868680"/>
          </a:xfrm>
        </p:spPr>
        <p:txBody>
          <a:bodyPr>
            <a:normAutofit/>
          </a:bodyPr>
          <a:lstStyle/>
          <a:p>
            <a:pPr algn="ctr"/>
            <a:r>
              <a:rPr lang="en-AE" sz="4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𝗣𝗿𝗼𝗷𝗲𝗰𝘁 𝗢𝗯𝗷𝗲𝗰𝘁𝗶𝘃𝗲</a:t>
            </a:r>
            <a:endParaRPr lang="en-AE" sz="4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58A47-9693-438C-96BE-8C07DF6F4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5040" y="1845151"/>
            <a:ext cx="7612380" cy="3167697"/>
          </a:xfrm>
        </p:spPr>
        <p:txBody>
          <a:bodyPr/>
          <a:lstStyle/>
          <a:p>
            <a:pPr algn="l"/>
            <a:r>
              <a:rPr lang="en-AE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ptos"/>
              </a:rPr>
              <a:t>Expertise a comprehensive sales and financial report analysing </a:t>
            </a:r>
            <a:r>
              <a:rPr lang="en-AE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Aptos"/>
              </a:rPr>
              <a:t>AtliQ</a:t>
            </a:r>
            <a:r>
              <a:rPr lang="en-AE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ptos"/>
              </a:rPr>
              <a:t> Hardware's market performance for the years 2019, 2020, and 2021, furnishing valuable insights for informed decision-making.</a:t>
            </a:r>
            <a:br>
              <a:rPr lang="en-AE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ptos"/>
              </a:rPr>
            </a:b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33012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4A05B-4873-460E-BF6E-78EDE98B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480" y="403860"/>
            <a:ext cx="8100060" cy="868680"/>
          </a:xfrm>
        </p:spPr>
        <p:txBody>
          <a:bodyPr>
            <a:normAutofit/>
          </a:bodyPr>
          <a:lstStyle/>
          <a:p>
            <a:pPr algn="ctr"/>
            <a:r>
              <a:rPr lang="en-GB" sz="4800" dirty="0">
                <a:solidFill>
                  <a:schemeClr val="accent1">
                    <a:lumMod val="75000"/>
                  </a:schemeClr>
                </a:solidFill>
              </a:rPr>
              <a:t>Tools Used</a:t>
            </a:r>
            <a:endParaRPr lang="en-AE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58A47-9693-438C-96BE-8C07DF6F4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5040" y="1845151"/>
            <a:ext cx="7612380" cy="316769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Power Query (Cleaning and Combining data)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Data Modelling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Pivot Table &amp; Power Pivot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Conditional formatting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Dax Measure 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53865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330BB-A321-467D-BE4B-8108A27D3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340" y="438150"/>
            <a:ext cx="9113520" cy="828674"/>
          </a:xfrm>
        </p:spPr>
        <p:txBody>
          <a:bodyPr>
            <a:normAutofit/>
          </a:bodyPr>
          <a:lstStyle/>
          <a:p>
            <a:pPr algn="ctr"/>
            <a:r>
              <a:rPr lang="en-GB" sz="4800" dirty="0">
                <a:solidFill>
                  <a:schemeClr val="accent1">
                    <a:lumMod val="75000"/>
                  </a:schemeClr>
                </a:solidFill>
              </a:rPr>
              <a:t>Data Model </a:t>
            </a:r>
            <a:endParaRPr lang="en-AE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5FBB73-1C0A-46A5-8C8D-E497D46C0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929" y="1508760"/>
            <a:ext cx="943737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0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73ED-F70B-4451-A656-A1B91E76A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520" y="365126"/>
            <a:ext cx="8001000" cy="1187450"/>
          </a:xfrm>
        </p:spPr>
        <p:txBody>
          <a:bodyPr>
            <a:normAutofit/>
          </a:bodyPr>
          <a:lstStyle/>
          <a:p>
            <a:pPr algn="ctr"/>
            <a:r>
              <a:rPr lang="en-GB" sz="4800" dirty="0">
                <a:solidFill>
                  <a:schemeClr val="accent1">
                    <a:lumMod val="75000"/>
                  </a:schemeClr>
                </a:solidFill>
              </a:rPr>
              <a:t>DAX Measures</a:t>
            </a:r>
            <a:endParaRPr lang="en-AE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EE3228-52FE-4C5D-99B9-B18A72B33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26" y="1394460"/>
            <a:ext cx="5715798" cy="48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1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9332C-5E5C-45D5-923B-96C3864B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1" y="289561"/>
            <a:ext cx="10018713" cy="668736"/>
          </a:xfrm>
        </p:spPr>
        <p:txBody>
          <a:bodyPr>
            <a:noAutofit/>
          </a:bodyPr>
          <a:lstStyle/>
          <a:p>
            <a:pPr algn="ctr"/>
            <a:r>
              <a:rPr lang="en-GB" sz="4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Performance Report</a:t>
            </a:r>
            <a:endParaRPr lang="en-AE" sz="4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39E3C8-7B8F-44B3-A87A-5B6349F74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893" y="1184314"/>
            <a:ext cx="4898287" cy="5391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F50466-4E04-421F-99B3-670382C34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701" y="1184314"/>
            <a:ext cx="4435372" cy="532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38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4251-3D37-4515-A213-4ECCB27A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111" y="281941"/>
            <a:ext cx="10018713" cy="735072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accent1">
                    <a:lumMod val="75000"/>
                  </a:schemeClr>
                </a:solidFill>
              </a:rPr>
              <a:t>Market Performance vs Target</a:t>
            </a:r>
            <a:endParaRPr lang="en-AE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A7BD9E-1DB5-468F-B8B6-C30E2EEF3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199" y="1245612"/>
            <a:ext cx="6000751" cy="515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03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1833</TotalTime>
  <Words>288</Words>
  <Application>Microsoft Office PowerPoint</Application>
  <PresentationFormat>Widescreen</PresentationFormat>
  <Paragraphs>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Corbel</vt:lpstr>
      <vt:lpstr>Segoe UI</vt:lpstr>
      <vt:lpstr>Parallax</vt:lpstr>
      <vt:lpstr>Sales and Finance Report of  AtliQ Hardware</vt:lpstr>
      <vt:lpstr>Content</vt:lpstr>
      <vt:lpstr>Regarding AtliQ and its Business model...</vt:lpstr>
      <vt:lpstr>𝗣𝗿𝗼𝗷𝗲𝗰𝘁 𝗢𝗯𝗷𝗲𝗰𝘁𝗶𝘃𝗲</vt:lpstr>
      <vt:lpstr>Tools Used</vt:lpstr>
      <vt:lpstr>Data Model </vt:lpstr>
      <vt:lpstr>DAX Measures</vt:lpstr>
      <vt:lpstr>Customer Performance Report</vt:lpstr>
      <vt:lpstr>Market Performance vs Target</vt:lpstr>
      <vt:lpstr>PowerPoint Presentation</vt:lpstr>
      <vt:lpstr>PowerPoint Presentation</vt:lpstr>
      <vt:lpstr>P&amp;L Statement by Fiscal Year and Markets</vt:lpstr>
      <vt:lpstr>P&amp;L Statement BY Months</vt:lpstr>
      <vt:lpstr>Valuable Insights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and Finance Report of AtliQ Hardware</dc:title>
  <dc:creator>Janaki Patel</dc:creator>
  <cp:lastModifiedBy>Janaki Patel</cp:lastModifiedBy>
  <cp:revision>28</cp:revision>
  <dcterms:created xsi:type="dcterms:W3CDTF">2024-05-30T07:37:00Z</dcterms:created>
  <dcterms:modified xsi:type="dcterms:W3CDTF">2024-05-31T14:10:56Z</dcterms:modified>
</cp:coreProperties>
</file>