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9" r:id="rId4"/>
    <p:sldId id="272" r:id="rId5"/>
    <p:sldId id="273" r:id="rId6"/>
    <p:sldId id="274" r:id="rId7"/>
    <p:sldId id="261" r:id="rId8"/>
    <p:sldId id="263" r:id="rId9"/>
    <p:sldId id="264" r:id="rId10"/>
    <p:sldId id="275" r:id="rId11"/>
    <p:sldId id="276" r:id="rId12"/>
    <p:sldId id="277" r:id="rId13"/>
    <p:sldId id="267" r:id="rId14"/>
    <p:sldId id="27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8" autoAdjust="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7585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730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1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230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34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7196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5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172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0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9D9D12-C13C-4820-B41B-D40EDC7A460C}" type="datetimeFigureOut">
              <a:rPr lang="en-AE" smtClean="0"/>
              <a:t>02/06/2024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0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7472-13D9-470E-A60D-DAC9812E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861" y="1112700"/>
            <a:ext cx="8488017" cy="148715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Sales and Finance Report of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AtliQ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Hardware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1CC8-E356-47D1-9A93-1E3E07D6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3" y="4768683"/>
            <a:ext cx="9144793" cy="541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17BC9-415D-4BBF-9934-4C9A697B1051}"/>
              </a:ext>
            </a:extLst>
          </p:cNvPr>
          <p:cNvSpPr txBox="1"/>
          <p:nvPr/>
        </p:nvSpPr>
        <p:spPr>
          <a:xfrm>
            <a:off x="7185660" y="3904706"/>
            <a:ext cx="352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Presented By: Janaki Patel</a:t>
            </a:r>
            <a:endParaRPr lang="en-AE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251-3D37-4515-A213-4ECCB27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46" y="675861"/>
            <a:ext cx="10018713" cy="735072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Top and Bottom Products</a:t>
            </a:r>
            <a:endParaRPr lang="en-AE" sz="4800" dirty="0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835D-3705-491C-84C8-5DC2D69C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40" y="1977657"/>
            <a:ext cx="4033995" cy="3234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B0AC-EC1B-41B7-8BB5-4490CD09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02" y="1798983"/>
            <a:ext cx="374695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251-3D37-4515-A213-4ECCB27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46" y="675861"/>
            <a:ext cx="10018713" cy="735072"/>
          </a:xfrm>
        </p:spPr>
        <p:txBody>
          <a:bodyPr>
            <a:noAutofit/>
          </a:bodyPr>
          <a:lstStyle/>
          <a:p>
            <a:r>
              <a:rPr lang="en-AE" sz="360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Division, Top 5 Countries and New Product Expansion</a:t>
            </a:r>
            <a:endParaRPr lang="en-AE" sz="3600" dirty="0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F840-55DC-4777-A92D-B4D1674F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1" y="1859226"/>
            <a:ext cx="4033995" cy="2305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C032-2D13-40B6-9F51-DB0A465B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70" y="1802027"/>
            <a:ext cx="3857396" cy="445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A63AB-49B8-4002-B16C-DEC040F7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222" y="4031838"/>
            <a:ext cx="4089692" cy="22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251-3D37-4515-A213-4ECCB27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46" y="675861"/>
            <a:ext cx="10018713" cy="735072"/>
          </a:xfrm>
        </p:spPr>
        <p:txBody>
          <a:bodyPr>
            <a:noAutofit/>
          </a:bodyPr>
          <a:lstStyle/>
          <a:p>
            <a:pPr algn="ctr"/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Calibri Light (Headings)"/>
              </a:rPr>
              <a:t>P&amp;L Statement by Fiscal Year and Markets</a:t>
            </a:r>
            <a:endParaRPr lang="en-AE" sz="4400" dirty="0">
              <a:solidFill>
                <a:schemeClr val="accent1">
                  <a:lumMod val="75000"/>
                </a:schemeClr>
              </a:solidFill>
              <a:latin typeface="Calibri Light (Headings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7139B-7A50-48FC-BF1A-8A8746D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4" y="2088632"/>
            <a:ext cx="4316730" cy="3093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26CDF-6D6C-4EE4-89E7-56D371FB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26" y="1779105"/>
            <a:ext cx="5242560" cy="44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A57-8006-4701-B38F-548F0EF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51" y="760759"/>
            <a:ext cx="10018713" cy="762000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P&amp;L Statement BY Months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B447B-1045-48E9-BE8B-15C55ED7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84" y="1789044"/>
            <a:ext cx="6629351" cy="45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A57-8006-4701-B38F-548F0EF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51" y="760759"/>
            <a:ext cx="10018713" cy="762000"/>
          </a:xfrm>
        </p:spPr>
        <p:txBody>
          <a:bodyPr>
            <a:noAutofit/>
          </a:bodyPr>
          <a:lstStyle/>
          <a:p>
            <a:pPr algn="ctr"/>
            <a:r>
              <a:rPr lang="en-AE" sz="4800" dirty="0">
                <a:solidFill>
                  <a:schemeClr val="accent1">
                    <a:lumMod val="75000"/>
                  </a:schemeClr>
                </a:solidFill>
                <a:effectLst/>
                <a:ea typeface="Aptos"/>
              </a:rPr>
              <a:t>Valuable Insights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BC7AA-8AC2-49FC-89E0-F40C2179D3DD}"/>
              </a:ext>
            </a:extLst>
          </p:cNvPr>
          <p:cNvSpPr txBox="1"/>
          <p:nvPr/>
        </p:nvSpPr>
        <p:spPr>
          <a:xfrm>
            <a:off x="1227550" y="2049480"/>
            <a:ext cx="100187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Amazon emerged as the top customer with net sales of 82.1 million USD in 2021, followed by AtliQ Exclusive and AtliQ e-store.</a:t>
            </a:r>
            <a:endParaRPr lang="en-AE" sz="2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India led in net sales, amounting to 161.3 million USD in 2021.</a:t>
            </a:r>
            <a:endParaRPr lang="en-AE" sz="2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AQ Mx NB Product had the highest percentage increase in net sales from 2020 to 2021.</a:t>
            </a:r>
            <a:endParaRPr lang="en-AE" sz="2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Significant sales spikes, particularly from October to December.</a:t>
            </a:r>
            <a:endParaRPr lang="en-AE" sz="2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16 new products were introduced in 2021, with AQ Qwerty leading sales at 22 million USD.</a:t>
            </a:r>
            <a:endParaRPr lang="en-AE" sz="2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P&amp;A division recorded the highest net sales, totalling 338.4 million USD in 2021.</a:t>
            </a:r>
            <a:endParaRPr lang="en-AE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AF5D3-907C-4977-904F-2B15DCF381FE}"/>
              </a:ext>
            </a:extLst>
          </p:cNvPr>
          <p:cNvSpPr txBox="1"/>
          <p:nvPr/>
        </p:nvSpPr>
        <p:spPr>
          <a:xfrm>
            <a:off x="4427220" y="2977634"/>
            <a:ext cx="4320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T H A N K  Y O U</a:t>
            </a:r>
            <a:endParaRPr lang="en-AE" sz="4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A469-E82E-441E-AB82-E07BD505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4841"/>
            <a:ext cx="10018713" cy="9448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014E-582A-46EB-B968-442633BE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1" y="1790699"/>
            <a:ext cx="9919252" cy="3124201"/>
          </a:xfrm>
        </p:spPr>
        <p:txBody>
          <a:bodyPr>
            <a:norm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GB" sz="2800" dirty="0"/>
              <a:t>Introduction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GB" sz="2800" dirty="0"/>
              <a:t>Project Objective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GB" sz="2800" dirty="0"/>
              <a:t>Tools Used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GB" sz="2800" dirty="0"/>
              <a:t>Data Model &amp; DAX Measures 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GB" sz="2800" dirty="0"/>
              <a:t>AtliQ Sales and Financial Reports 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38649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EF3C-ABCF-4D51-8A37-39F19A99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1" y="628650"/>
            <a:ext cx="10329544" cy="701040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Regarding AtliQ and its Business model...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DD64-7B2A-41B9-95E1-00FB657F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100" y="2115026"/>
            <a:ext cx="3154364" cy="3292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E" sz="2600" dirty="0">
                <a:effectLst/>
                <a:ea typeface="Times New Roman" panose="02020603050405020304" pitchFamily="18" charset="0"/>
              </a:rPr>
              <a:t>AtliQ Hardware, a dynamic player in computer hardware and peripherals, caters to major clients like Amazon, Flipkart, Neptune, Croma, and its own e-stores, utilizing various channels such as direct, retailer, and distribution. </a:t>
            </a:r>
            <a:br>
              <a:rPr lang="en-A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A71ED-24AF-42DA-A9BB-DF541800B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7579" y="1956269"/>
            <a:ext cx="6302375" cy="3968115"/>
          </a:xfrm>
        </p:spPr>
      </p:pic>
    </p:spTree>
    <p:extLst>
      <p:ext uri="{BB962C8B-B14F-4D97-AF65-F5344CB8AC3E}">
        <p14:creationId xmlns:p14="http://schemas.microsoft.com/office/powerpoint/2010/main" val="8382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2B27-A6A8-447D-B218-87755076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063"/>
            <a:ext cx="10058400" cy="748454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Project Objective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6B0D-7189-4D0C-A975-EE0BCBF5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0" y="1977886"/>
            <a:ext cx="9913290" cy="3891207"/>
          </a:xfrm>
        </p:spPr>
        <p:txBody>
          <a:bodyPr/>
          <a:lstStyle/>
          <a:p>
            <a:r>
              <a:rPr lang="en-AE" sz="2800" dirty="0">
                <a:solidFill>
                  <a:srgbClr val="000000"/>
                </a:solidFill>
                <a:effectLst/>
                <a:ea typeface="Aptos"/>
              </a:rPr>
              <a:t>Expertise a comprehensive sales and financial report analysing AtliQ Hardware's market performance for the years 2019, 2020, and 2021, furnishing valuable insights for informed decision-making.</a:t>
            </a:r>
            <a:br>
              <a:rPr lang="en-AE" sz="2800" dirty="0">
                <a:solidFill>
                  <a:srgbClr val="000000"/>
                </a:solidFill>
                <a:effectLst/>
                <a:ea typeface="Aptos"/>
              </a:rPr>
            </a:br>
            <a:endParaRPr lang="en-AE" sz="2800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1981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2B27-A6A8-447D-B218-87755076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063"/>
            <a:ext cx="10058400" cy="748454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Used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6B0D-7189-4D0C-A975-EE0BCBF5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0" y="1977886"/>
            <a:ext cx="9913290" cy="38912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Power Query (Cleaning and Combining data)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Data Modelling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Pivot Table &amp; Power Pivot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Conditional formatting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Dax Measure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17107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8E30-9512-4CBC-965C-DD80F70B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71" y="892891"/>
            <a:ext cx="10058400" cy="826580"/>
          </a:xfrm>
        </p:spPr>
        <p:txBody>
          <a:bodyPr/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Data Model </a:t>
            </a:r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7D28C-2718-4893-A00B-7CDD4A7B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1826811"/>
            <a:ext cx="10048461" cy="43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4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3ED-F70B-4451-A656-A1B91E76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29" y="695738"/>
            <a:ext cx="9919253" cy="8568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DAX Measures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E3228-52FE-4C5D-99B9-B18A72B3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26" y="1878496"/>
            <a:ext cx="5715798" cy="43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2C-5E5C-45D5-923B-96C3864B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259" y="776578"/>
            <a:ext cx="10018713" cy="668736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Customer Performance Report</a:t>
            </a:r>
            <a:endParaRPr lang="en-AE" sz="4800" dirty="0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9E3C8-7B8F-44B3-A87A-5B6349F7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33" y="1838001"/>
            <a:ext cx="4561067" cy="454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50466-4E04-421F-99B3-670382C3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1" y="1997027"/>
            <a:ext cx="4435372" cy="43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251-3D37-4515-A213-4ECCB27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46" y="675861"/>
            <a:ext cx="10018713" cy="73507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Market Performance vs Target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7BD9E-1DB5-468F-B8B6-C30E2EEF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1848678"/>
            <a:ext cx="6000751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03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1865</TotalTime>
  <Words>282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Segoe UI</vt:lpstr>
      <vt:lpstr>Retrospect</vt:lpstr>
      <vt:lpstr>Sales and Finance Report of  AtliQ Hardware</vt:lpstr>
      <vt:lpstr>Content</vt:lpstr>
      <vt:lpstr>Regarding AtliQ and its Business model...</vt:lpstr>
      <vt:lpstr>Project Objective</vt:lpstr>
      <vt:lpstr>Tools Used</vt:lpstr>
      <vt:lpstr>Data Model </vt:lpstr>
      <vt:lpstr>DAX Measures</vt:lpstr>
      <vt:lpstr>Customer Performance Report</vt:lpstr>
      <vt:lpstr>Market Performance vs Target</vt:lpstr>
      <vt:lpstr>Top and Bottom Products</vt:lpstr>
      <vt:lpstr>Division, Top 5 Countries and New Product Expansion</vt:lpstr>
      <vt:lpstr>P&amp;L Statement by Fiscal Year and Markets</vt:lpstr>
      <vt:lpstr>P&amp;L Statement BY Months</vt:lpstr>
      <vt:lpstr>Valuable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Finance Report of AtliQ Hardware</dc:title>
  <dc:creator>Janaki Patel</dc:creator>
  <cp:lastModifiedBy>Janaki Patel</cp:lastModifiedBy>
  <cp:revision>44</cp:revision>
  <dcterms:created xsi:type="dcterms:W3CDTF">2024-05-30T07:37:00Z</dcterms:created>
  <dcterms:modified xsi:type="dcterms:W3CDTF">2024-06-02T15:59:35Z</dcterms:modified>
</cp:coreProperties>
</file>