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76" r:id="rId2"/>
    <p:sldId id="314" r:id="rId3"/>
    <p:sldId id="277" r:id="rId4"/>
    <p:sldId id="316" r:id="rId5"/>
    <p:sldId id="319" r:id="rId6"/>
    <p:sldId id="256" r:id="rId7"/>
    <p:sldId id="283" r:id="rId8"/>
    <p:sldId id="284" r:id="rId9"/>
    <p:sldId id="285" r:id="rId10"/>
    <p:sldId id="286" r:id="rId11"/>
    <p:sldId id="287" r:id="rId12"/>
    <p:sldId id="288" r:id="rId13"/>
    <p:sldId id="289" r:id="rId14"/>
    <p:sldId id="317" r:id="rId15"/>
    <p:sldId id="313" r:id="rId16"/>
    <p:sldId id="301" r:id="rId17"/>
    <p:sldId id="302" r:id="rId18"/>
    <p:sldId id="308" r:id="rId19"/>
    <p:sldId id="304" r:id="rId20"/>
    <p:sldId id="281" r:id="rId21"/>
    <p:sldId id="259" r:id="rId22"/>
    <p:sldId id="261" r:id="rId23"/>
    <p:sldId id="263" r:id="rId24"/>
    <p:sldId id="265" r:id="rId25"/>
    <p:sldId id="267" r:id="rId26"/>
    <p:sldId id="318" r:id="rId27"/>
    <p:sldId id="32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F0D9"/>
    <a:srgbClr val="1818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3766" autoAdjust="0"/>
  </p:normalViewPr>
  <p:slideViewPr>
    <p:cSldViewPr snapToGrid="0">
      <p:cViewPr varScale="1">
        <p:scale>
          <a:sx n="76" d="100"/>
          <a:sy n="76" d="100"/>
        </p:scale>
        <p:origin x="283" y="5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46D56E-C052-4839-8453-C944C1BF2D44}" type="datetimeFigureOut">
              <a:rPr lang="en-AE" smtClean="0"/>
              <a:t>24/12/2024</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CEC53E-0662-4843-AF62-15995F595969}" type="slidenum">
              <a:rPr lang="en-AE" smtClean="0"/>
              <a:t>‹#›</a:t>
            </a:fld>
            <a:endParaRPr lang="en-AE"/>
          </a:p>
        </p:txBody>
      </p:sp>
    </p:spTree>
    <p:extLst>
      <p:ext uri="{BB962C8B-B14F-4D97-AF65-F5344CB8AC3E}">
        <p14:creationId xmlns:p14="http://schemas.microsoft.com/office/powerpoint/2010/main" val="807656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5BCEC53E-0662-4843-AF62-15995F595969}" type="slidenum">
              <a:rPr lang="en-AE" smtClean="0"/>
              <a:t>1</a:t>
            </a:fld>
            <a:endParaRPr lang="en-AE"/>
          </a:p>
        </p:txBody>
      </p:sp>
    </p:spTree>
    <p:extLst>
      <p:ext uri="{BB962C8B-B14F-4D97-AF65-F5344CB8AC3E}">
        <p14:creationId xmlns:p14="http://schemas.microsoft.com/office/powerpoint/2010/main" val="3261267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5BCEC53E-0662-4843-AF62-15995F595969}" type="slidenum">
              <a:rPr lang="en-AE" smtClean="0"/>
              <a:t>25</a:t>
            </a:fld>
            <a:endParaRPr lang="en-AE"/>
          </a:p>
        </p:txBody>
      </p:sp>
    </p:spTree>
    <p:extLst>
      <p:ext uri="{BB962C8B-B14F-4D97-AF65-F5344CB8AC3E}">
        <p14:creationId xmlns:p14="http://schemas.microsoft.com/office/powerpoint/2010/main" val="3228516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71035-0E07-440A-9ABC-4BB4A2EA6E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E"/>
          </a:p>
        </p:txBody>
      </p:sp>
      <p:sp>
        <p:nvSpPr>
          <p:cNvPr id="3" name="Subtitle 2">
            <a:extLst>
              <a:ext uri="{FF2B5EF4-FFF2-40B4-BE49-F238E27FC236}">
                <a16:creationId xmlns:a16="http://schemas.microsoft.com/office/drawing/2014/main" id="{5D0673FB-9FC4-4951-AB82-8FC3DB8708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E"/>
          </a:p>
        </p:txBody>
      </p:sp>
      <p:sp>
        <p:nvSpPr>
          <p:cNvPr id="4" name="Date Placeholder 3">
            <a:extLst>
              <a:ext uri="{FF2B5EF4-FFF2-40B4-BE49-F238E27FC236}">
                <a16:creationId xmlns:a16="http://schemas.microsoft.com/office/drawing/2014/main" id="{29536B02-563B-42AA-9BB1-DB2B60A5C9ED}"/>
              </a:ext>
            </a:extLst>
          </p:cNvPr>
          <p:cNvSpPr>
            <a:spLocks noGrp="1"/>
          </p:cNvSpPr>
          <p:nvPr>
            <p:ph type="dt" sz="half" idx="10"/>
          </p:nvPr>
        </p:nvSpPr>
        <p:spPr/>
        <p:txBody>
          <a:bodyPr/>
          <a:lstStyle/>
          <a:p>
            <a:fld id="{3A5EDD7A-4DB2-43AD-BF69-CF0865DB18B5}" type="datetimeFigureOut">
              <a:rPr lang="en-AE" smtClean="0"/>
              <a:t>24/12/2024</a:t>
            </a:fld>
            <a:endParaRPr lang="en-AE"/>
          </a:p>
        </p:txBody>
      </p:sp>
      <p:sp>
        <p:nvSpPr>
          <p:cNvPr id="5" name="Footer Placeholder 4">
            <a:extLst>
              <a:ext uri="{FF2B5EF4-FFF2-40B4-BE49-F238E27FC236}">
                <a16:creationId xmlns:a16="http://schemas.microsoft.com/office/drawing/2014/main" id="{F50FE801-9073-417A-AB7D-D52C4336A373}"/>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B85F186D-6A9C-487B-A3FD-DB668071F94B}"/>
              </a:ext>
            </a:extLst>
          </p:cNvPr>
          <p:cNvSpPr>
            <a:spLocks noGrp="1"/>
          </p:cNvSpPr>
          <p:nvPr>
            <p:ph type="sldNum" sz="quarter" idx="12"/>
          </p:nvPr>
        </p:nvSpPr>
        <p:spPr/>
        <p:txBody>
          <a:bodyPr/>
          <a:lstStyle/>
          <a:p>
            <a:fld id="{F47E8E5E-3173-45BB-AF11-EB518D9258AB}" type="slidenum">
              <a:rPr lang="en-AE" smtClean="0"/>
              <a:t>‹#›</a:t>
            </a:fld>
            <a:endParaRPr lang="en-AE"/>
          </a:p>
        </p:txBody>
      </p:sp>
    </p:spTree>
    <p:extLst>
      <p:ext uri="{BB962C8B-B14F-4D97-AF65-F5344CB8AC3E}">
        <p14:creationId xmlns:p14="http://schemas.microsoft.com/office/powerpoint/2010/main" val="2292322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3954B-9C86-44E2-A685-4E8353A61438}"/>
              </a:ext>
            </a:extLst>
          </p:cNvPr>
          <p:cNvSpPr>
            <a:spLocks noGrp="1"/>
          </p:cNvSpPr>
          <p:nvPr>
            <p:ph type="title"/>
          </p:nvPr>
        </p:nvSpPr>
        <p:spPr/>
        <p:txBody>
          <a:body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7DF0B76C-2395-4CEF-83FE-9D35E719D6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7DC20267-E117-4F15-A3BB-B51F3E1ED8AD}"/>
              </a:ext>
            </a:extLst>
          </p:cNvPr>
          <p:cNvSpPr>
            <a:spLocks noGrp="1"/>
          </p:cNvSpPr>
          <p:nvPr>
            <p:ph type="dt" sz="half" idx="10"/>
          </p:nvPr>
        </p:nvSpPr>
        <p:spPr/>
        <p:txBody>
          <a:bodyPr/>
          <a:lstStyle/>
          <a:p>
            <a:fld id="{3A5EDD7A-4DB2-43AD-BF69-CF0865DB18B5}" type="datetimeFigureOut">
              <a:rPr lang="en-AE" smtClean="0"/>
              <a:t>24/12/2024</a:t>
            </a:fld>
            <a:endParaRPr lang="en-AE"/>
          </a:p>
        </p:txBody>
      </p:sp>
      <p:sp>
        <p:nvSpPr>
          <p:cNvPr id="5" name="Footer Placeholder 4">
            <a:extLst>
              <a:ext uri="{FF2B5EF4-FFF2-40B4-BE49-F238E27FC236}">
                <a16:creationId xmlns:a16="http://schemas.microsoft.com/office/drawing/2014/main" id="{125F9905-31C5-4952-82C2-815B4313058F}"/>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A608F5AD-B476-44FB-98C0-0F1B8122B8C0}"/>
              </a:ext>
            </a:extLst>
          </p:cNvPr>
          <p:cNvSpPr>
            <a:spLocks noGrp="1"/>
          </p:cNvSpPr>
          <p:nvPr>
            <p:ph type="sldNum" sz="quarter" idx="12"/>
          </p:nvPr>
        </p:nvSpPr>
        <p:spPr/>
        <p:txBody>
          <a:bodyPr/>
          <a:lstStyle/>
          <a:p>
            <a:fld id="{F47E8E5E-3173-45BB-AF11-EB518D9258AB}" type="slidenum">
              <a:rPr lang="en-AE" smtClean="0"/>
              <a:t>‹#›</a:t>
            </a:fld>
            <a:endParaRPr lang="en-AE"/>
          </a:p>
        </p:txBody>
      </p:sp>
    </p:spTree>
    <p:extLst>
      <p:ext uri="{BB962C8B-B14F-4D97-AF65-F5344CB8AC3E}">
        <p14:creationId xmlns:p14="http://schemas.microsoft.com/office/powerpoint/2010/main" val="2390956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733E89-6D51-4AA3-B196-DA2CE1DC9AB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7509EF32-8C22-4A29-A68C-E22B4BDC3D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1F0D4CCB-5A51-40B0-94F2-35F9A7916F1A}"/>
              </a:ext>
            </a:extLst>
          </p:cNvPr>
          <p:cNvSpPr>
            <a:spLocks noGrp="1"/>
          </p:cNvSpPr>
          <p:nvPr>
            <p:ph type="dt" sz="half" idx="10"/>
          </p:nvPr>
        </p:nvSpPr>
        <p:spPr/>
        <p:txBody>
          <a:bodyPr/>
          <a:lstStyle/>
          <a:p>
            <a:fld id="{3A5EDD7A-4DB2-43AD-BF69-CF0865DB18B5}" type="datetimeFigureOut">
              <a:rPr lang="en-AE" smtClean="0"/>
              <a:t>24/12/2024</a:t>
            </a:fld>
            <a:endParaRPr lang="en-AE"/>
          </a:p>
        </p:txBody>
      </p:sp>
      <p:sp>
        <p:nvSpPr>
          <p:cNvPr id="5" name="Footer Placeholder 4">
            <a:extLst>
              <a:ext uri="{FF2B5EF4-FFF2-40B4-BE49-F238E27FC236}">
                <a16:creationId xmlns:a16="http://schemas.microsoft.com/office/drawing/2014/main" id="{1A4FA952-B580-464C-80E7-493F2FD84C3E}"/>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15052EFF-5165-41C8-B15D-3098537BB118}"/>
              </a:ext>
            </a:extLst>
          </p:cNvPr>
          <p:cNvSpPr>
            <a:spLocks noGrp="1"/>
          </p:cNvSpPr>
          <p:nvPr>
            <p:ph type="sldNum" sz="quarter" idx="12"/>
          </p:nvPr>
        </p:nvSpPr>
        <p:spPr/>
        <p:txBody>
          <a:bodyPr/>
          <a:lstStyle/>
          <a:p>
            <a:fld id="{F47E8E5E-3173-45BB-AF11-EB518D9258AB}" type="slidenum">
              <a:rPr lang="en-AE" smtClean="0"/>
              <a:t>‹#›</a:t>
            </a:fld>
            <a:endParaRPr lang="en-AE"/>
          </a:p>
        </p:txBody>
      </p:sp>
    </p:spTree>
    <p:extLst>
      <p:ext uri="{BB962C8B-B14F-4D97-AF65-F5344CB8AC3E}">
        <p14:creationId xmlns:p14="http://schemas.microsoft.com/office/powerpoint/2010/main" val="520840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B3099-CEF0-43C6-A238-3CE6268A4007}"/>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A4B69EBF-5C90-495C-8E87-F7F800CF5C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E812224A-A37D-4DD3-B0B8-7B5031F40EDA}"/>
              </a:ext>
            </a:extLst>
          </p:cNvPr>
          <p:cNvSpPr>
            <a:spLocks noGrp="1"/>
          </p:cNvSpPr>
          <p:nvPr>
            <p:ph type="dt" sz="half" idx="10"/>
          </p:nvPr>
        </p:nvSpPr>
        <p:spPr/>
        <p:txBody>
          <a:bodyPr/>
          <a:lstStyle/>
          <a:p>
            <a:fld id="{3A5EDD7A-4DB2-43AD-BF69-CF0865DB18B5}" type="datetimeFigureOut">
              <a:rPr lang="en-AE" smtClean="0"/>
              <a:t>24/12/2024</a:t>
            </a:fld>
            <a:endParaRPr lang="en-AE"/>
          </a:p>
        </p:txBody>
      </p:sp>
      <p:sp>
        <p:nvSpPr>
          <p:cNvPr id="5" name="Footer Placeholder 4">
            <a:extLst>
              <a:ext uri="{FF2B5EF4-FFF2-40B4-BE49-F238E27FC236}">
                <a16:creationId xmlns:a16="http://schemas.microsoft.com/office/drawing/2014/main" id="{0FDE15B6-69AC-4A6F-BB0A-6B2B909E8480}"/>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580FBF2A-33D7-4B81-86CC-73D2B13BB790}"/>
              </a:ext>
            </a:extLst>
          </p:cNvPr>
          <p:cNvSpPr>
            <a:spLocks noGrp="1"/>
          </p:cNvSpPr>
          <p:nvPr>
            <p:ph type="sldNum" sz="quarter" idx="12"/>
          </p:nvPr>
        </p:nvSpPr>
        <p:spPr/>
        <p:txBody>
          <a:bodyPr/>
          <a:lstStyle/>
          <a:p>
            <a:fld id="{F47E8E5E-3173-45BB-AF11-EB518D9258AB}" type="slidenum">
              <a:rPr lang="en-AE" smtClean="0"/>
              <a:t>‹#›</a:t>
            </a:fld>
            <a:endParaRPr lang="en-AE"/>
          </a:p>
        </p:txBody>
      </p:sp>
    </p:spTree>
    <p:extLst>
      <p:ext uri="{BB962C8B-B14F-4D97-AF65-F5344CB8AC3E}">
        <p14:creationId xmlns:p14="http://schemas.microsoft.com/office/powerpoint/2010/main" val="3346844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6323C-A45E-4DB1-A893-70743D8ABB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E"/>
          </a:p>
        </p:txBody>
      </p:sp>
      <p:sp>
        <p:nvSpPr>
          <p:cNvPr id="3" name="Text Placeholder 2">
            <a:extLst>
              <a:ext uri="{FF2B5EF4-FFF2-40B4-BE49-F238E27FC236}">
                <a16:creationId xmlns:a16="http://schemas.microsoft.com/office/drawing/2014/main" id="{0C7CE453-7F88-4180-BAD3-3EC3DFD042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F9D94F-0C79-4F14-A8D6-259FF60B86DF}"/>
              </a:ext>
            </a:extLst>
          </p:cNvPr>
          <p:cNvSpPr>
            <a:spLocks noGrp="1"/>
          </p:cNvSpPr>
          <p:nvPr>
            <p:ph type="dt" sz="half" idx="10"/>
          </p:nvPr>
        </p:nvSpPr>
        <p:spPr/>
        <p:txBody>
          <a:bodyPr/>
          <a:lstStyle/>
          <a:p>
            <a:fld id="{3A5EDD7A-4DB2-43AD-BF69-CF0865DB18B5}" type="datetimeFigureOut">
              <a:rPr lang="en-AE" smtClean="0"/>
              <a:t>24/12/2024</a:t>
            </a:fld>
            <a:endParaRPr lang="en-AE"/>
          </a:p>
        </p:txBody>
      </p:sp>
      <p:sp>
        <p:nvSpPr>
          <p:cNvPr id="5" name="Footer Placeholder 4">
            <a:extLst>
              <a:ext uri="{FF2B5EF4-FFF2-40B4-BE49-F238E27FC236}">
                <a16:creationId xmlns:a16="http://schemas.microsoft.com/office/drawing/2014/main" id="{987E8AE2-160A-4704-AEA7-EBA08FD856AB}"/>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65D5E9A9-3A78-45D1-836F-AF4CCF9DF8CB}"/>
              </a:ext>
            </a:extLst>
          </p:cNvPr>
          <p:cNvSpPr>
            <a:spLocks noGrp="1"/>
          </p:cNvSpPr>
          <p:nvPr>
            <p:ph type="sldNum" sz="quarter" idx="12"/>
          </p:nvPr>
        </p:nvSpPr>
        <p:spPr/>
        <p:txBody>
          <a:bodyPr/>
          <a:lstStyle/>
          <a:p>
            <a:fld id="{F47E8E5E-3173-45BB-AF11-EB518D9258AB}" type="slidenum">
              <a:rPr lang="en-AE" smtClean="0"/>
              <a:t>‹#›</a:t>
            </a:fld>
            <a:endParaRPr lang="en-AE"/>
          </a:p>
        </p:txBody>
      </p:sp>
    </p:spTree>
    <p:extLst>
      <p:ext uri="{BB962C8B-B14F-4D97-AF65-F5344CB8AC3E}">
        <p14:creationId xmlns:p14="http://schemas.microsoft.com/office/powerpoint/2010/main" val="436509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85315-8162-4C09-BE17-8BC419842C3E}"/>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BD2FD488-9E4C-4208-B5FD-2302F74420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Content Placeholder 3">
            <a:extLst>
              <a:ext uri="{FF2B5EF4-FFF2-40B4-BE49-F238E27FC236}">
                <a16:creationId xmlns:a16="http://schemas.microsoft.com/office/drawing/2014/main" id="{EEAF6EDC-20FF-4A89-9E51-58E29FE4A4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Date Placeholder 4">
            <a:extLst>
              <a:ext uri="{FF2B5EF4-FFF2-40B4-BE49-F238E27FC236}">
                <a16:creationId xmlns:a16="http://schemas.microsoft.com/office/drawing/2014/main" id="{1D0B9AC4-7EEE-46B3-B116-BFF759FC6172}"/>
              </a:ext>
            </a:extLst>
          </p:cNvPr>
          <p:cNvSpPr>
            <a:spLocks noGrp="1"/>
          </p:cNvSpPr>
          <p:nvPr>
            <p:ph type="dt" sz="half" idx="10"/>
          </p:nvPr>
        </p:nvSpPr>
        <p:spPr/>
        <p:txBody>
          <a:bodyPr/>
          <a:lstStyle/>
          <a:p>
            <a:fld id="{3A5EDD7A-4DB2-43AD-BF69-CF0865DB18B5}" type="datetimeFigureOut">
              <a:rPr lang="en-AE" smtClean="0"/>
              <a:t>24/12/2024</a:t>
            </a:fld>
            <a:endParaRPr lang="en-AE"/>
          </a:p>
        </p:txBody>
      </p:sp>
      <p:sp>
        <p:nvSpPr>
          <p:cNvPr id="6" name="Footer Placeholder 5">
            <a:extLst>
              <a:ext uri="{FF2B5EF4-FFF2-40B4-BE49-F238E27FC236}">
                <a16:creationId xmlns:a16="http://schemas.microsoft.com/office/drawing/2014/main" id="{043CB762-661E-41CE-976B-44014E8859D4}"/>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13F97161-AA29-49D9-8F9C-7FABC5788322}"/>
              </a:ext>
            </a:extLst>
          </p:cNvPr>
          <p:cNvSpPr>
            <a:spLocks noGrp="1"/>
          </p:cNvSpPr>
          <p:nvPr>
            <p:ph type="sldNum" sz="quarter" idx="12"/>
          </p:nvPr>
        </p:nvSpPr>
        <p:spPr/>
        <p:txBody>
          <a:bodyPr/>
          <a:lstStyle/>
          <a:p>
            <a:fld id="{F47E8E5E-3173-45BB-AF11-EB518D9258AB}" type="slidenum">
              <a:rPr lang="en-AE" smtClean="0"/>
              <a:t>‹#›</a:t>
            </a:fld>
            <a:endParaRPr lang="en-AE"/>
          </a:p>
        </p:txBody>
      </p:sp>
    </p:spTree>
    <p:extLst>
      <p:ext uri="{BB962C8B-B14F-4D97-AF65-F5344CB8AC3E}">
        <p14:creationId xmlns:p14="http://schemas.microsoft.com/office/powerpoint/2010/main" val="1611636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5EF99-5D9B-4B93-947C-2E1055DFF6DF}"/>
              </a:ext>
            </a:extLst>
          </p:cNvPr>
          <p:cNvSpPr>
            <a:spLocks noGrp="1"/>
          </p:cNvSpPr>
          <p:nvPr>
            <p:ph type="title"/>
          </p:nvPr>
        </p:nvSpPr>
        <p:spPr>
          <a:xfrm>
            <a:off x="839788" y="365125"/>
            <a:ext cx="10515600" cy="1325563"/>
          </a:xfrm>
        </p:spPr>
        <p:txBody>
          <a:bodyPr/>
          <a:lstStyle/>
          <a:p>
            <a:r>
              <a:rPr lang="en-US"/>
              <a:t>Click to edit Master title style</a:t>
            </a:r>
            <a:endParaRPr lang="en-AE"/>
          </a:p>
        </p:txBody>
      </p:sp>
      <p:sp>
        <p:nvSpPr>
          <p:cNvPr id="3" name="Text Placeholder 2">
            <a:extLst>
              <a:ext uri="{FF2B5EF4-FFF2-40B4-BE49-F238E27FC236}">
                <a16:creationId xmlns:a16="http://schemas.microsoft.com/office/drawing/2014/main" id="{E62DC299-3784-4E66-BD8B-10729F49FC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2CBBA0-D9E9-46CC-8A76-9BA9CAB080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Text Placeholder 4">
            <a:extLst>
              <a:ext uri="{FF2B5EF4-FFF2-40B4-BE49-F238E27FC236}">
                <a16:creationId xmlns:a16="http://schemas.microsoft.com/office/drawing/2014/main" id="{1A09736B-6AB9-4B2F-81E6-5A34C46D75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4C450F-83AB-43A1-A558-57984ED568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7" name="Date Placeholder 6">
            <a:extLst>
              <a:ext uri="{FF2B5EF4-FFF2-40B4-BE49-F238E27FC236}">
                <a16:creationId xmlns:a16="http://schemas.microsoft.com/office/drawing/2014/main" id="{D3DEAE8B-D30F-43E4-9046-49E9083A6290}"/>
              </a:ext>
            </a:extLst>
          </p:cNvPr>
          <p:cNvSpPr>
            <a:spLocks noGrp="1"/>
          </p:cNvSpPr>
          <p:nvPr>
            <p:ph type="dt" sz="half" idx="10"/>
          </p:nvPr>
        </p:nvSpPr>
        <p:spPr/>
        <p:txBody>
          <a:bodyPr/>
          <a:lstStyle/>
          <a:p>
            <a:fld id="{3A5EDD7A-4DB2-43AD-BF69-CF0865DB18B5}" type="datetimeFigureOut">
              <a:rPr lang="en-AE" smtClean="0"/>
              <a:t>24/12/2024</a:t>
            </a:fld>
            <a:endParaRPr lang="en-AE"/>
          </a:p>
        </p:txBody>
      </p:sp>
      <p:sp>
        <p:nvSpPr>
          <p:cNvPr id="8" name="Footer Placeholder 7">
            <a:extLst>
              <a:ext uri="{FF2B5EF4-FFF2-40B4-BE49-F238E27FC236}">
                <a16:creationId xmlns:a16="http://schemas.microsoft.com/office/drawing/2014/main" id="{106AEA0F-005F-4731-AE59-E9E9EF6901D2}"/>
              </a:ext>
            </a:extLst>
          </p:cNvPr>
          <p:cNvSpPr>
            <a:spLocks noGrp="1"/>
          </p:cNvSpPr>
          <p:nvPr>
            <p:ph type="ftr" sz="quarter" idx="11"/>
          </p:nvPr>
        </p:nvSpPr>
        <p:spPr/>
        <p:txBody>
          <a:bodyPr/>
          <a:lstStyle/>
          <a:p>
            <a:endParaRPr lang="en-AE"/>
          </a:p>
        </p:txBody>
      </p:sp>
      <p:sp>
        <p:nvSpPr>
          <p:cNvPr id="9" name="Slide Number Placeholder 8">
            <a:extLst>
              <a:ext uri="{FF2B5EF4-FFF2-40B4-BE49-F238E27FC236}">
                <a16:creationId xmlns:a16="http://schemas.microsoft.com/office/drawing/2014/main" id="{293BF7D7-06EF-472D-A450-46B975CB1A46}"/>
              </a:ext>
            </a:extLst>
          </p:cNvPr>
          <p:cNvSpPr>
            <a:spLocks noGrp="1"/>
          </p:cNvSpPr>
          <p:nvPr>
            <p:ph type="sldNum" sz="quarter" idx="12"/>
          </p:nvPr>
        </p:nvSpPr>
        <p:spPr/>
        <p:txBody>
          <a:bodyPr/>
          <a:lstStyle/>
          <a:p>
            <a:fld id="{F47E8E5E-3173-45BB-AF11-EB518D9258AB}" type="slidenum">
              <a:rPr lang="en-AE" smtClean="0"/>
              <a:t>‹#›</a:t>
            </a:fld>
            <a:endParaRPr lang="en-AE"/>
          </a:p>
        </p:txBody>
      </p:sp>
    </p:spTree>
    <p:extLst>
      <p:ext uri="{BB962C8B-B14F-4D97-AF65-F5344CB8AC3E}">
        <p14:creationId xmlns:p14="http://schemas.microsoft.com/office/powerpoint/2010/main" val="1811094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3952E-154B-40D9-B8C8-3EA658BE6922}"/>
              </a:ext>
            </a:extLst>
          </p:cNvPr>
          <p:cNvSpPr>
            <a:spLocks noGrp="1"/>
          </p:cNvSpPr>
          <p:nvPr>
            <p:ph type="title"/>
          </p:nvPr>
        </p:nvSpPr>
        <p:spPr/>
        <p:txBody>
          <a:bodyPr/>
          <a:lstStyle/>
          <a:p>
            <a:r>
              <a:rPr lang="en-US"/>
              <a:t>Click to edit Master title style</a:t>
            </a:r>
            <a:endParaRPr lang="en-AE"/>
          </a:p>
        </p:txBody>
      </p:sp>
      <p:sp>
        <p:nvSpPr>
          <p:cNvPr id="3" name="Date Placeholder 2">
            <a:extLst>
              <a:ext uri="{FF2B5EF4-FFF2-40B4-BE49-F238E27FC236}">
                <a16:creationId xmlns:a16="http://schemas.microsoft.com/office/drawing/2014/main" id="{A2C561E3-7926-40C4-ABB5-49A35B6D3534}"/>
              </a:ext>
            </a:extLst>
          </p:cNvPr>
          <p:cNvSpPr>
            <a:spLocks noGrp="1"/>
          </p:cNvSpPr>
          <p:nvPr>
            <p:ph type="dt" sz="half" idx="10"/>
          </p:nvPr>
        </p:nvSpPr>
        <p:spPr/>
        <p:txBody>
          <a:bodyPr/>
          <a:lstStyle/>
          <a:p>
            <a:fld id="{3A5EDD7A-4DB2-43AD-BF69-CF0865DB18B5}" type="datetimeFigureOut">
              <a:rPr lang="en-AE" smtClean="0"/>
              <a:t>24/12/2024</a:t>
            </a:fld>
            <a:endParaRPr lang="en-AE"/>
          </a:p>
        </p:txBody>
      </p:sp>
      <p:sp>
        <p:nvSpPr>
          <p:cNvPr id="4" name="Footer Placeholder 3">
            <a:extLst>
              <a:ext uri="{FF2B5EF4-FFF2-40B4-BE49-F238E27FC236}">
                <a16:creationId xmlns:a16="http://schemas.microsoft.com/office/drawing/2014/main" id="{2C7260CC-5434-4B34-AAA8-62D71E34FD8A}"/>
              </a:ext>
            </a:extLst>
          </p:cNvPr>
          <p:cNvSpPr>
            <a:spLocks noGrp="1"/>
          </p:cNvSpPr>
          <p:nvPr>
            <p:ph type="ftr" sz="quarter" idx="11"/>
          </p:nvPr>
        </p:nvSpPr>
        <p:spPr/>
        <p:txBody>
          <a:bodyPr/>
          <a:lstStyle/>
          <a:p>
            <a:endParaRPr lang="en-AE"/>
          </a:p>
        </p:txBody>
      </p:sp>
      <p:sp>
        <p:nvSpPr>
          <p:cNvPr id="5" name="Slide Number Placeholder 4">
            <a:extLst>
              <a:ext uri="{FF2B5EF4-FFF2-40B4-BE49-F238E27FC236}">
                <a16:creationId xmlns:a16="http://schemas.microsoft.com/office/drawing/2014/main" id="{4F872D2F-DB34-419A-8D2F-9C34EC440679}"/>
              </a:ext>
            </a:extLst>
          </p:cNvPr>
          <p:cNvSpPr>
            <a:spLocks noGrp="1"/>
          </p:cNvSpPr>
          <p:nvPr>
            <p:ph type="sldNum" sz="quarter" idx="12"/>
          </p:nvPr>
        </p:nvSpPr>
        <p:spPr/>
        <p:txBody>
          <a:bodyPr/>
          <a:lstStyle/>
          <a:p>
            <a:fld id="{F47E8E5E-3173-45BB-AF11-EB518D9258AB}" type="slidenum">
              <a:rPr lang="en-AE" smtClean="0"/>
              <a:t>‹#›</a:t>
            </a:fld>
            <a:endParaRPr lang="en-AE"/>
          </a:p>
        </p:txBody>
      </p:sp>
    </p:spTree>
    <p:extLst>
      <p:ext uri="{BB962C8B-B14F-4D97-AF65-F5344CB8AC3E}">
        <p14:creationId xmlns:p14="http://schemas.microsoft.com/office/powerpoint/2010/main" val="2018207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D94DE4-9246-478A-92FC-952EB73FBFF1}"/>
              </a:ext>
            </a:extLst>
          </p:cNvPr>
          <p:cNvSpPr>
            <a:spLocks noGrp="1"/>
          </p:cNvSpPr>
          <p:nvPr>
            <p:ph type="dt" sz="half" idx="10"/>
          </p:nvPr>
        </p:nvSpPr>
        <p:spPr/>
        <p:txBody>
          <a:bodyPr/>
          <a:lstStyle/>
          <a:p>
            <a:fld id="{3A5EDD7A-4DB2-43AD-BF69-CF0865DB18B5}" type="datetimeFigureOut">
              <a:rPr lang="en-AE" smtClean="0"/>
              <a:t>24/12/2024</a:t>
            </a:fld>
            <a:endParaRPr lang="en-AE"/>
          </a:p>
        </p:txBody>
      </p:sp>
      <p:sp>
        <p:nvSpPr>
          <p:cNvPr id="3" name="Footer Placeholder 2">
            <a:extLst>
              <a:ext uri="{FF2B5EF4-FFF2-40B4-BE49-F238E27FC236}">
                <a16:creationId xmlns:a16="http://schemas.microsoft.com/office/drawing/2014/main" id="{15139F68-B56F-4AA7-9A85-A791B05861C9}"/>
              </a:ext>
            </a:extLst>
          </p:cNvPr>
          <p:cNvSpPr>
            <a:spLocks noGrp="1"/>
          </p:cNvSpPr>
          <p:nvPr>
            <p:ph type="ftr" sz="quarter" idx="11"/>
          </p:nvPr>
        </p:nvSpPr>
        <p:spPr/>
        <p:txBody>
          <a:bodyPr/>
          <a:lstStyle/>
          <a:p>
            <a:endParaRPr lang="en-AE"/>
          </a:p>
        </p:txBody>
      </p:sp>
      <p:sp>
        <p:nvSpPr>
          <p:cNvPr id="4" name="Slide Number Placeholder 3">
            <a:extLst>
              <a:ext uri="{FF2B5EF4-FFF2-40B4-BE49-F238E27FC236}">
                <a16:creationId xmlns:a16="http://schemas.microsoft.com/office/drawing/2014/main" id="{2FB7E2B1-4998-41B1-8CA2-B19D0C6562E2}"/>
              </a:ext>
            </a:extLst>
          </p:cNvPr>
          <p:cNvSpPr>
            <a:spLocks noGrp="1"/>
          </p:cNvSpPr>
          <p:nvPr>
            <p:ph type="sldNum" sz="quarter" idx="12"/>
          </p:nvPr>
        </p:nvSpPr>
        <p:spPr/>
        <p:txBody>
          <a:bodyPr/>
          <a:lstStyle/>
          <a:p>
            <a:fld id="{F47E8E5E-3173-45BB-AF11-EB518D9258AB}" type="slidenum">
              <a:rPr lang="en-AE" smtClean="0"/>
              <a:t>‹#›</a:t>
            </a:fld>
            <a:endParaRPr lang="en-AE"/>
          </a:p>
        </p:txBody>
      </p:sp>
    </p:spTree>
    <p:extLst>
      <p:ext uri="{BB962C8B-B14F-4D97-AF65-F5344CB8AC3E}">
        <p14:creationId xmlns:p14="http://schemas.microsoft.com/office/powerpoint/2010/main" val="3841580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4958A-65A4-4257-A451-B0D5CEDC79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1BAAE95-C143-4266-852D-7055312ECC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7473DFA1-6B6D-4470-93E6-0E021FFB8B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961E3D-F094-4C37-9303-C796D8003C6A}"/>
              </a:ext>
            </a:extLst>
          </p:cNvPr>
          <p:cNvSpPr>
            <a:spLocks noGrp="1"/>
          </p:cNvSpPr>
          <p:nvPr>
            <p:ph type="dt" sz="half" idx="10"/>
          </p:nvPr>
        </p:nvSpPr>
        <p:spPr/>
        <p:txBody>
          <a:bodyPr/>
          <a:lstStyle/>
          <a:p>
            <a:fld id="{3A5EDD7A-4DB2-43AD-BF69-CF0865DB18B5}" type="datetimeFigureOut">
              <a:rPr lang="en-AE" smtClean="0"/>
              <a:t>24/12/2024</a:t>
            </a:fld>
            <a:endParaRPr lang="en-AE"/>
          </a:p>
        </p:txBody>
      </p:sp>
      <p:sp>
        <p:nvSpPr>
          <p:cNvPr id="6" name="Footer Placeholder 5">
            <a:extLst>
              <a:ext uri="{FF2B5EF4-FFF2-40B4-BE49-F238E27FC236}">
                <a16:creationId xmlns:a16="http://schemas.microsoft.com/office/drawing/2014/main" id="{38F4976C-CA14-4995-BB64-7C24DE266DE7}"/>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16A2B443-E7A9-4AFA-A645-BECD990972B7}"/>
              </a:ext>
            </a:extLst>
          </p:cNvPr>
          <p:cNvSpPr>
            <a:spLocks noGrp="1"/>
          </p:cNvSpPr>
          <p:nvPr>
            <p:ph type="sldNum" sz="quarter" idx="12"/>
          </p:nvPr>
        </p:nvSpPr>
        <p:spPr/>
        <p:txBody>
          <a:bodyPr/>
          <a:lstStyle/>
          <a:p>
            <a:fld id="{F47E8E5E-3173-45BB-AF11-EB518D9258AB}" type="slidenum">
              <a:rPr lang="en-AE" smtClean="0"/>
              <a:t>‹#›</a:t>
            </a:fld>
            <a:endParaRPr lang="en-AE"/>
          </a:p>
        </p:txBody>
      </p:sp>
    </p:spTree>
    <p:extLst>
      <p:ext uri="{BB962C8B-B14F-4D97-AF65-F5344CB8AC3E}">
        <p14:creationId xmlns:p14="http://schemas.microsoft.com/office/powerpoint/2010/main" val="4171448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A3534-214D-498D-AD8D-91ABE1FBDB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CCE26B57-B71C-407D-98EC-D145B175CC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E"/>
          </a:p>
        </p:txBody>
      </p:sp>
      <p:sp>
        <p:nvSpPr>
          <p:cNvPr id="4" name="Text Placeholder 3">
            <a:extLst>
              <a:ext uri="{FF2B5EF4-FFF2-40B4-BE49-F238E27FC236}">
                <a16:creationId xmlns:a16="http://schemas.microsoft.com/office/drawing/2014/main" id="{6DC975A4-A5BF-44EA-932F-35B04046AA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BEF521-8A32-415B-80FB-12241387E3E1}"/>
              </a:ext>
            </a:extLst>
          </p:cNvPr>
          <p:cNvSpPr>
            <a:spLocks noGrp="1"/>
          </p:cNvSpPr>
          <p:nvPr>
            <p:ph type="dt" sz="half" idx="10"/>
          </p:nvPr>
        </p:nvSpPr>
        <p:spPr/>
        <p:txBody>
          <a:bodyPr/>
          <a:lstStyle/>
          <a:p>
            <a:fld id="{3A5EDD7A-4DB2-43AD-BF69-CF0865DB18B5}" type="datetimeFigureOut">
              <a:rPr lang="en-AE" smtClean="0"/>
              <a:t>24/12/2024</a:t>
            </a:fld>
            <a:endParaRPr lang="en-AE"/>
          </a:p>
        </p:txBody>
      </p:sp>
      <p:sp>
        <p:nvSpPr>
          <p:cNvPr id="6" name="Footer Placeholder 5">
            <a:extLst>
              <a:ext uri="{FF2B5EF4-FFF2-40B4-BE49-F238E27FC236}">
                <a16:creationId xmlns:a16="http://schemas.microsoft.com/office/drawing/2014/main" id="{5569227D-B521-4E7B-B8F4-F28F375FEB8A}"/>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5D6FFD9F-A648-43CC-A53B-1326B3210867}"/>
              </a:ext>
            </a:extLst>
          </p:cNvPr>
          <p:cNvSpPr>
            <a:spLocks noGrp="1"/>
          </p:cNvSpPr>
          <p:nvPr>
            <p:ph type="sldNum" sz="quarter" idx="12"/>
          </p:nvPr>
        </p:nvSpPr>
        <p:spPr/>
        <p:txBody>
          <a:bodyPr/>
          <a:lstStyle/>
          <a:p>
            <a:fld id="{F47E8E5E-3173-45BB-AF11-EB518D9258AB}" type="slidenum">
              <a:rPr lang="en-AE" smtClean="0"/>
              <a:t>‹#›</a:t>
            </a:fld>
            <a:endParaRPr lang="en-AE"/>
          </a:p>
        </p:txBody>
      </p:sp>
    </p:spTree>
    <p:extLst>
      <p:ext uri="{BB962C8B-B14F-4D97-AF65-F5344CB8AC3E}">
        <p14:creationId xmlns:p14="http://schemas.microsoft.com/office/powerpoint/2010/main" val="3613286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AEA41C-C05D-4499-851D-5D5EE8D3D1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E"/>
          </a:p>
        </p:txBody>
      </p:sp>
      <p:sp>
        <p:nvSpPr>
          <p:cNvPr id="3" name="Text Placeholder 2">
            <a:extLst>
              <a:ext uri="{FF2B5EF4-FFF2-40B4-BE49-F238E27FC236}">
                <a16:creationId xmlns:a16="http://schemas.microsoft.com/office/drawing/2014/main" id="{55164FA9-5BA9-4432-B05D-DED04C3748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1358E3F1-FE03-4A51-9D84-9EF84CA376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5EDD7A-4DB2-43AD-BF69-CF0865DB18B5}" type="datetimeFigureOut">
              <a:rPr lang="en-AE" smtClean="0"/>
              <a:t>24/12/2024</a:t>
            </a:fld>
            <a:endParaRPr lang="en-AE"/>
          </a:p>
        </p:txBody>
      </p:sp>
      <p:sp>
        <p:nvSpPr>
          <p:cNvPr id="5" name="Footer Placeholder 4">
            <a:extLst>
              <a:ext uri="{FF2B5EF4-FFF2-40B4-BE49-F238E27FC236}">
                <a16:creationId xmlns:a16="http://schemas.microsoft.com/office/drawing/2014/main" id="{10B8E460-408B-4DCC-9B94-890A7F0305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E"/>
          </a:p>
        </p:txBody>
      </p:sp>
      <p:sp>
        <p:nvSpPr>
          <p:cNvPr id="6" name="Slide Number Placeholder 5">
            <a:extLst>
              <a:ext uri="{FF2B5EF4-FFF2-40B4-BE49-F238E27FC236}">
                <a16:creationId xmlns:a16="http://schemas.microsoft.com/office/drawing/2014/main" id="{5D10771B-8627-4E13-96F5-2FB8C25E21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7E8E5E-3173-45BB-AF11-EB518D9258AB}" type="slidenum">
              <a:rPr lang="en-AE" smtClean="0"/>
              <a:t>‹#›</a:t>
            </a:fld>
            <a:endParaRPr lang="en-AE"/>
          </a:p>
        </p:txBody>
      </p:sp>
    </p:spTree>
    <p:extLst>
      <p:ext uri="{BB962C8B-B14F-4D97-AF65-F5344CB8AC3E}">
        <p14:creationId xmlns:p14="http://schemas.microsoft.com/office/powerpoint/2010/main" val="1174864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audio" Target="../media/audio1.wav"/><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audio" Target="../media/audio1.wav"/><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audio" Target="../media/audio1.wav"/><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audio" Target="../media/audio1.wav"/><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audio" Target="../media/audio1.wav"/><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audio" Target="../media/audio1.wav"/><Relationship Id="rId1" Type="http://schemas.openxmlformats.org/officeDocument/2006/relationships/slideLayout" Target="../slideLayouts/slideLayout1.xml"/><Relationship Id="rId5" Type="http://schemas.openxmlformats.org/officeDocument/2006/relationships/image" Target="../media/image38.png"/><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45.png"/><Relationship Id="rId4" Type="http://schemas.openxmlformats.org/officeDocument/2006/relationships/image" Target="../media/image44.png"/></Relationships>
</file>

<file path=ppt/slides/_rels/slide2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app.powerbi.com/view?r=eyJrIjoiNGIyZjc2N2EtOTVmNi00ZTM4LWE2NjQtZTgyMzA2YmJmOThhIiwidCI6ImM2ZTU0OWIzLTVmNDUtNDAzMi1hYWU5LWQ0MjQ0ZGM1YjJjNCJ9"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audio" Target="../media/audio1.wav"/><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audio" Target="../media/audio1.wav"/><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audio" Target="../media/audio1.wav"/><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9E66C57-FD2A-4AC2-875D-0DA0479E8B16}"/>
              </a:ext>
            </a:extLst>
          </p:cNvPr>
          <p:cNvSpPr txBox="1">
            <a:spLocks/>
          </p:cNvSpPr>
          <p:nvPr/>
        </p:nvSpPr>
        <p:spPr>
          <a:xfrm>
            <a:off x="2549838" y="967258"/>
            <a:ext cx="6580909" cy="924791"/>
          </a:xfrm>
          <a:prstGeom prst="rect">
            <a:avLst/>
          </a:prstGeom>
          <a:noFill/>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5400" b="1" i="1" dirty="0">
                <a:solidFill>
                  <a:srgbClr val="FF6600"/>
                </a:solidFill>
                <a:latin typeface="Franklin Gothic Heavy" panose="020B0903020102020204" pitchFamily="34" charset="0"/>
              </a:rPr>
              <a:t>Good Cabs</a:t>
            </a:r>
            <a:endParaRPr lang="en-AE" sz="5400" b="1" i="1" dirty="0">
              <a:solidFill>
                <a:srgbClr val="FF6600"/>
              </a:solidFill>
              <a:latin typeface="Franklin Gothic Heavy" panose="020B0903020102020204" pitchFamily="34" charset="0"/>
            </a:endParaRPr>
          </a:p>
        </p:txBody>
      </p:sp>
      <p:pic>
        <p:nvPicPr>
          <p:cNvPr id="14" name="Picture 13">
            <a:extLst>
              <a:ext uri="{FF2B5EF4-FFF2-40B4-BE49-F238E27FC236}">
                <a16:creationId xmlns:a16="http://schemas.microsoft.com/office/drawing/2014/main" id="{B1CEBE03-CF09-4A19-8F07-648E040E29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2268607"/>
            <a:ext cx="5903843" cy="4427882"/>
          </a:xfrm>
          <a:prstGeom prst="rect">
            <a:avLst/>
          </a:prstGeom>
        </p:spPr>
      </p:pic>
      <p:pic>
        <p:nvPicPr>
          <p:cNvPr id="16" name="Picture 15">
            <a:extLst>
              <a:ext uri="{FF2B5EF4-FFF2-40B4-BE49-F238E27FC236}">
                <a16:creationId xmlns:a16="http://schemas.microsoft.com/office/drawing/2014/main" id="{AF59A5A6-C8EA-4495-949E-D0F2E30E29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17" name="TextBox 16">
            <a:extLst>
              <a:ext uri="{FF2B5EF4-FFF2-40B4-BE49-F238E27FC236}">
                <a16:creationId xmlns:a16="http://schemas.microsoft.com/office/drawing/2014/main" id="{1A4B07BC-518D-4175-8052-EB15D5E8835D}"/>
              </a:ext>
            </a:extLst>
          </p:cNvPr>
          <p:cNvSpPr txBox="1"/>
          <p:nvPr/>
        </p:nvSpPr>
        <p:spPr>
          <a:xfrm>
            <a:off x="5646317" y="630165"/>
            <a:ext cx="4890052" cy="1261884"/>
          </a:xfrm>
          <a:prstGeom prst="rect">
            <a:avLst/>
          </a:prstGeom>
          <a:noFill/>
        </p:spPr>
        <p:txBody>
          <a:bodyPr wrap="square" rtlCol="0">
            <a:spAutoFit/>
          </a:bodyPr>
          <a:lstStyle/>
          <a:p>
            <a:pPr algn="ctr"/>
            <a:r>
              <a:rPr lang="en-GB" sz="4000" b="1" i="1" dirty="0" err="1">
                <a:solidFill>
                  <a:schemeClr val="accent6">
                    <a:lumMod val="50000"/>
                  </a:schemeClr>
                </a:solidFill>
              </a:rPr>
              <a:t>GoodCabs</a:t>
            </a:r>
            <a:endParaRPr lang="en-GB" sz="4000" b="1" i="1" dirty="0">
              <a:solidFill>
                <a:schemeClr val="accent6">
                  <a:lumMod val="50000"/>
                </a:schemeClr>
              </a:solidFill>
            </a:endParaRPr>
          </a:p>
          <a:p>
            <a:pPr algn="ctr"/>
            <a:r>
              <a:rPr lang="en-GB" sz="3600" dirty="0">
                <a:solidFill>
                  <a:schemeClr val="accent6">
                    <a:lumMod val="50000"/>
                  </a:schemeClr>
                </a:solidFill>
              </a:rPr>
              <a:t>Performance Analysis</a:t>
            </a:r>
            <a:endParaRPr lang="en-AE" sz="3600" dirty="0">
              <a:solidFill>
                <a:schemeClr val="accent6">
                  <a:lumMod val="50000"/>
                </a:schemeClr>
              </a:solidFill>
            </a:endParaRPr>
          </a:p>
        </p:txBody>
      </p:sp>
      <p:sp>
        <p:nvSpPr>
          <p:cNvPr id="7" name="TextBox 6">
            <a:extLst>
              <a:ext uri="{FF2B5EF4-FFF2-40B4-BE49-F238E27FC236}">
                <a16:creationId xmlns:a16="http://schemas.microsoft.com/office/drawing/2014/main" id="{AFB53CC5-1F14-4A66-9014-A05A0D08F588}"/>
              </a:ext>
            </a:extLst>
          </p:cNvPr>
          <p:cNvSpPr txBox="1"/>
          <p:nvPr/>
        </p:nvSpPr>
        <p:spPr>
          <a:xfrm>
            <a:off x="9621515" y="3059668"/>
            <a:ext cx="2484782" cy="646331"/>
          </a:xfrm>
          <a:prstGeom prst="rect">
            <a:avLst/>
          </a:prstGeom>
          <a:noFill/>
        </p:spPr>
        <p:txBody>
          <a:bodyPr wrap="square">
            <a:spAutoFit/>
          </a:bodyPr>
          <a:lstStyle/>
          <a:p>
            <a:pPr algn="ctr"/>
            <a:r>
              <a:rPr lang="en-GB" sz="1800" b="1" i="1" dirty="0">
                <a:solidFill>
                  <a:schemeClr val="accent6">
                    <a:lumMod val="50000"/>
                  </a:schemeClr>
                </a:solidFill>
              </a:rPr>
              <a:t>By: Janaki Patel</a:t>
            </a:r>
          </a:p>
          <a:p>
            <a:pPr algn="ctr"/>
            <a:r>
              <a:rPr lang="en-GB" b="1" i="1" dirty="0">
                <a:solidFill>
                  <a:schemeClr val="accent6">
                    <a:lumMod val="50000"/>
                  </a:schemeClr>
                </a:solidFill>
              </a:rPr>
              <a:t>Data Analyst</a:t>
            </a:r>
            <a:endParaRPr lang="en-AE" sz="1800" dirty="0">
              <a:solidFill>
                <a:schemeClr val="accent6">
                  <a:lumMod val="50000"/>
                </a:schemeClr>
              </a:solidFill>
            </a:endParaRPr>
          </a:p>
        </p:txBody>
      </p:sp>
      <p:pic>
        <p:nvPicPr>
          <p:cNvPr id="6" name="Picture 5">
            <a:extLst>
              <a:ext uri="{FF2B5EF4-FFF2-40B4-BE49-F238E27FC236}">
                <a16:creationId xmlns:a16="http://schemas.microsoft.com/office/drawing/2014/main" id="{31238F1D-B910-4331-BEAA-04013A284E3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402" y="1"/>
            <a:ext cx="2022928" cy="1085221"/>
          </a:xfrm>
          <a:prstGeom prst="rect">
            <a:avLst/>
          </a:prstGeom>
        </p:spPr>
      </p:pic>
      <p:pic>
        <p:nvPicPr>
          <p:cNvPr id="5" name="Picture 4">
            <a:extLst>
              <a:ext uri="{FF2B5EF4-FFF2-40B4-BE49-F238E27FC236}">
                <a16:creationId xmlns:a16="http://schemas.microsoft.com/office/drawing/2014/main" id="{DCD90141-CC8A-4710-B6CD-33844498390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095600" y="104720"/>
            <a:ext cx="1010697" cy="1010697"/>
          </a:xfrm>
          <a:prstGeom prst="rect">
            <a:avLst/>
          </a:prstGeom>
        </p:spPr>
      </p:pic>
    </p:spTree>
    <p:extLst>
      <p:ext uri="{BB962C8B-B14F-4D97-AF65-F5344CB8AC3E}">
        <p14:creationId xmlns:p14="http://schemas.microsoft.com/office/powerpoint/2010/main" val="1678971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D1EE119-CA40-4AF9-9470-4B03BD604139}"/>
              </a:ext>
            </a:extLst>
          </p:cNvPr>
          <p:cNvPicPr>
            <a:picLocks noChangeAspect="1"/>
          </p:cNvPicPr>
          <p:nvPr/>
        </p:nvPicPr>
        <p:blipFill>
          <a:blip r:embed="rId3"/>
          <a:stretch>
            <a:fillRect/>
          </a:stretch>
        </p:blipFill>
        <p:spPr>
          <a:xfrm>
            <a:off x="4832351" y="1997023"/>
            <a:ext cx="6232807" cy="2286702"/>
          </a:xfrm>
          <a:prstGeom prst="rect">
            <a:avLst/>
          </a:prstGeom>
        </p:spPr>
      </p:pic>
      <p:pic>
        <p:nvPicPr>
          <p:cNvPr id="5" name="Picture 4">
            <a:extLst>
              <a:ext uri="{FF2B5EF4-FFF2-40B4-BE49-F238E27FC236}">
                <a16:creationId xmlns:a16="http://schemas.microsoft.com/office/drawing/2014/main" id="{20B44D6F-065E-4902-8FC1-1CD06C1FF4FA}"/>
              </a:ext>
            </a:extLst>
          </p:cNvPr>
          <p:cNvPicPr>
            <a:picLocks noChangeAspect="1"/>
          </p:cNvPicPr>
          <p:nvPr/>
        </p:nvPicPr>
        <p:blipFill>
          <a:blip r:embed="rId4"/>
          <a:stretch>
            <a:fillRect/>
          </a:stretch>
        </p:blipFill>
        <p:spPr>
          <a:xfrm>
            <a:off x="970197" y="1997023"/>
            <a:ext cx="3583781" cy="2286702"/>
          </a:xfrm>
          <a:prstGeom prst="rect">
            <a:avLst/>
          </a:prstGeom>
        </p:spPr>
      </p:pic>
      <p:sp>
        <p:nvSpPr>
          <p:cNvPr id="6" name="TextBox 5">
            <a:extLst>
              <a:ext uri="{FF2B5EF4-FFF2-40B4-BE49-F238E27FC236}">
                <a16:creationId xmlns:a16="http://schemas.microsoft.com/office/drawing/2014/main" id="{BB4C823E-57CE-458A-AAC2-C70B031850C8}"/>
              </a:ext>
            </a:extLst>
          </p:cNvPr>
          <p:cNvSpPr txBox="1"/>
          <p:nvPr/>
        </p:nvSpPr>
        <p:spPr>
          <a:xfrm>
            <a:off x="540564" y="5792017"/>
            <a:ext cx="10524594" cy="830997"/>
          </a:xfrm>
          <a:prstGeom prst="rect">
            <a:avLst/>
          </a:prstGeom>
          <a:noFill/>
        </p:spPr>
        <p:txBody>
          <a:bodyPr wrap="square">
            <a:spAutoFit/>
          </a:bodyPr>
          <a:lstStyle/>
          <a:p>
            <a:pPr lvl="0" eaLnBrk="0" fontAlgn="base" hangingPunct="0">
              <a:spcBef>
                <a:spcPct val="0"/>
              </a:spcBef>
              <a:spcAft>
                <a:spcPct val="0"/>
              </a:spcAft>
            </a:pPr>
            <a:r>
              <a:rPr lang="en-US" altLang="en-US" sz="1600" b="1" dirty="0">
                <a:solidFill>
                  <a:schemeClr val="bg1"/>
                </a:solidFill>
              </a:rPr>
              <a:t>Recommendations</a:t>
            </a:r>
          </a:p>
          <a:p>
            <a:pPr marL="285750" lvl="0" indent="-285750" eaLnBrk="0" fontAlgn="base" hangingPunct="0">
              <a:spcBef>
                <a:spcPct val="0"/>
              </a:spcBef>
              <a:spcAft>
                <a:spcPct val="0"/>
              </a:spcAft>
              <a:buFont typeface="Arial" panose="020B0604020202020204" pitchFamily="34" charset="0"/>
              <a:buChar char="•"/>
            </a:pPr>
            <a:r>
              <a:rPr lang="en-US" altLang="en-US" sz="1600" dirty="0">
                <a:solidFill>
                  <a:schemeClr val="bg1"/>
                </a:solidFill>
              </a:rPr>
              <a:t>Promotional offers, partnerships with tourist spots.</a:t>
            </a:r>
          </a:p>
          <a:p>
            <a:pPr marL="285750" lvl="0" indent="-285750" eaLnBrk="0" fontAlgn="base" hangingPunct="0">
              <a:spcBef>
                <a:spcPct val="0"/>
              </a:spcBef>
              <a:spcAft>
                <a:spcPct val="0"/>
              </a:spcAft>
              <a:buFont typeface="Arial" panose="020B0604020202020204" pitchFamily="34" charset="0"/>
              <a:buChar char="•"/>
            </a:pPr>
            <a:r>
              <a:rPr lang="en-US" altLang="en-US" sz="1600" dirty="0">
                <a:solidFill>
                  <a:schemeClr val="bg1"/>
                </a:solidFill>
              </a:rPr>
              <a:t>Corporate partnerships, packages, and enhanced weekday services.</a:t>
            </a:r>
          </a:p>
        </p:txBody>
      </p:sp>
      <p:pic>
        <p:nvPicPr>
          <p:cNvPr id="8" name="Picture 7">
            <a:extLst>
              <a:ext uri="{FF2B5EF4-FFF2-40B4-BE49-F238E27FC236}">
                <a16:creationId xmlns:a16="http://schemas.microsoft.com/office/drawing/2014/main" id="{AD081BD7-5334-4172-8E27-B43C09BDB504}"/>
              </a:ext>
            </a:extLst>
          </p:cNvPr>
          <p:cNvPicPr>
            <a:picLocks noChangeAspect="1"/>
          </p:cNvPicPr>
          <p:nvPr/>
        </p:nvPicPr>
        <p:blipFill>
          <a:blip r:embed="rId5"/>
          <a:stretch>
            <a:fillRect/>
          </a:stretch>
        </p:blipFill>
        <p:spPr>
          <a:xfrm>
            <a:off x="970197" y="414246"/>
            <a:ext cx="8511260" cy="1354289"/>
          </a:xfrm>
          <a:prstGeom prst="rect">
            <a:avLst/>
          </a:prstGeom>
        </p:spPr>
      </p:pic>
      <p:sp>
        <p:nvSpPr>
          <p:cNvPr id="9" name="Rectangle 8">
            <a:extLst>
              <a:ext uri="{FF2B5EF4-FFF2-40B4-BE49-F238E27FC236}">
                <a16:creationId xmlns:a16="http://schemas.microsoft.com/office/drawing/2014/main" id="{8313139E-6446-4E6A-9FCF-C4A8BB6AF2A7}"/>
              </a:ext>
            </a:extLst>
          </p:cNvPr>
          <p:cNvSpPr/>
          <p:nvPr/>
        </p:nvSpPr>
        <p:spPr>
          <a:xfrm>
            <a:off x="5551714" y="2336679"/>
            <a:ext cx="293914" cy="1397122"/>
          </a:xfrm>
          <a:prstGeom prst="rect">
            <a:avLst/>
          </a:prstGeom>
          <a:solidFill>
            <a:schemeClr val="accent4">
              <a:lumMod val="60000"/>
              <a:lumOff val="40000"/>
              <a:alpha val="30000"/>
            </a:scheme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
        <p:nvSpPr>
          <p:cNvPr id="12" name="Rectangle 11">
            <a:extLst>
              <a:ext uri="{FF2B5EF4-FFF2-40B4-BE49-F238E27FC236}">
                <a16:creationId xmlns:a16="http://schemas.microsoft.com/office/drawing/2014/main" id="{F8B80CA8-A26C-402A-8E20-CB8ECB5AEFE9}"/>
              </a:ext>
            </a:extLst>
          </p:cNvPr>
          <p:cNvSpPr/>
          <p:nvPr/>
        </p:nvSpPr>
        <p:spPr>
          <a:xfrm>
            <a:off x="10526485" y="2538359"/>
            <a:ext cx="293914" cy="1213122"/>
          </a:xfrm>
          <a:prstGeom prst="rect">
            <a:avLst/>
          </a:prstGeom>
          <a:solidFill>
            <a:schemeClr val="accent4">
              <a:lumMod val="60000"/>
              <a:lumOff val="40000"/>
              <a:alpha val="30000"/>
            </a:scheme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
        <p:nvSpPr>
          <p:cNvPr id="13" name="Rectangle 12">
            <a:extLst>
              <a:ext uri="{FF2B5EF4-FFF2-40B4-BE49-F238E27FC236}">
                <a16:creationId xmlns:a16="http://schemas.microsoft.com/office/drawing/2014/main" id="{AF0FB3B9-0A8E-4BD0-8E27-B1234084458D}"/>
              </a:ext>
            </a:extLst>
          </p:cNvPr>
          <p:cNvSpPr/>
          <p:nvPr/>
        </p:nvSpPr>
        <p:spPr>
          <a:xfrm>
            <a:off x="7228114" y="2354359"/>
            <a:ext cx="293914" cy="1397122"/>
          </a:xfrm>
          <a:prstGeom prst="rect">
            <a:avLst/>
          </a:prstGeom>
          <a:solidFill>
            <a:schemeClr val="accent4">
              <a:lumMod val="60000"/>
              <a:lumOff val="40000"/>
              <a:alpha val="30000"/>
            </a:scheme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
        <p:nvSpPr>
          <p:cNvPr id="14" name="Rectangle 13">
            <a:extLst>
              <a:ext uri="{FF2B5EF4-FFF2-40B4-BE49-F238E27FC236}">
                <a16:creationId xmlns:a16="http://schemas.microsoft.com/office/drawing/2014/main" id="{B54BDC04-ABDC-4F33-BE7F-8EE26540BD4E}"/>
              </a:ext>
            </a:extLst>
          </p:cNvPr>
          <p:cNvSpPr/>
          <p:nvPr/>
        </p:nvSpPr>
        <p:spPr>
          <a:xfrm>
            <a:off x="5909249" y="2336679"/>
            <a:ext cx="293914" cy="1397122"/>
          </a:xfrm>
          <a:prstGeom prst="rect">
            <a:avLst/>
          </a:prstGeom>
          <a:solidFill>
            <a:schemeClr val="accent6">
              <a:lumMod val="75000"/>
              <a:alpha val="50000"/>
            </a:scheme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
        <p:nvSpPr>
          <p:cNvPr id="15" name="Rectangle 14">
            <a:extLst>
              <a:ext uri="{FF2B5EF4-FFF2-40B4-BE49-F238E27FC236}">
                <a16:creationId xmlns:a16="http://schemas.microsoft.com/office/drawing/2014/main" id="{742CF35D-4654-49F4-88DE-61EBEEA29F1D}"/>
              </a:ext>
            </a:extLst>
          </p:cNvPr>
          <p:cNvSpPr/>
          <p:nvPr/>
        </p:nvSpPr>
        <p:spPr>
          <a:xfrm>
            <a:off x="8629111" y="2354359"/>
            <a:ext cx="293914" cy="1397122"/>
          </a:xfrm>
          <a:prstGeom prst="rect">
            <a:avLst/>
          </a:prstGeom>
          <a:solidFill>
            <a:schemeClr val="accent6">
              <a:lumMod val="75000"/>
              <a:alpha val="50000"/>
            </a:scheme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
        <p:nvSpPr>
          <p:cNvPr id="16" name="Rectangle 15">
            <a:extLst>
              <a:ext uri="{FF2B5EF4-FFF2-40B4-BE49-F238E27FC236}">
                <a16:creationId xmlns:a16="http://schemas.microsoft.com/office/drawing/2014/main" id="{DB9390AC-3528-473B-AD6D-95F34BC0952B}"/>
              </a:ext>
            </a:extLst>
          </p:cNvPr>
          <p:cNvSpPr/>
          <p:nvPr/>
        </p:nvSpPr>
        <p:spPr>
          <a:xfrm>
            <a:off x="6486979" y="2336679"/>
            <a:ext cx="293914" cy="1397122"/>
          </a:xfrm>
          <a:prstGeom prst="rect">
            <a:avLst/>
          </a:prstGeom>
          <a:solidFill>
            <a:schemeClr val="accent6">
              <a:lumMod val="75000"/>
              <a:alpha val="50000"/>
            </a:scheme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
        <p:nvSpPr>
          <p:cNvPr id="17" name="Rectangle 16">
            <a:extLst>
              <a:ext uri="{FF2B5EF4-FFF2-40B4-BE49-F238E27FC236}">
                <a16:creationId xmlns:a16="http://schemas.microsoft.com/office/drawing/2014/main" id="{0AFC05B8-C8AC-45B5-8991-AF401B3861B7}"/>
              </a:ext>
            </a:extLst>
          </p:cNvPr>
          <p:cNvSpPr/>
          <p:nvPr/>
        </p:nvSpPr>
        <p:spPr>
          <a:xfrm>
            <a:off x="9736194" y="2336679"/>
            <a:ext cx="293914" cy="1397122"/>
          </a:xfrm>
          <a:prstGeom prst="rect">
            <a:avLst/>
          </a:prstGeom>
          <a:solidFill>
            <a:schemeClr val="accent6">
              <a:lumMod val="75000"/>
              <a:alpha val="50000"/>
            </a:scheme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
        <p:nvSpPr>
          <p:cNvPr id="18" name="TextBox 17">
            <a:extLst>
              <a:ext uri="{FF2B5EF4-FFF2-40B4-BE49-F238E27FC236}">
                <a16:creationId xmlns:a16="http://schemas.microsoft.com/office/drawing/2014/main" id="{7EA33099-D6D4-4565-B0DC-70BE20E61C42}"/>
              </a:ext>
            </a:extLst>
          </p:cNvPr>
          <p:cNvSpPr txBox="1"/>
          <p:nvPr/>
        </p:nvSpPr>
        <p:spPr>
          <a:xfrm>
            <a:off x="615462" y="4512213"/>
            <a:ext cx="10920046" cy="1077218"/>
          </a:xfrm>
          <a:prstGeom prst="rect">
            <a:avLst/>
          </a:prstGeom>
          <a:noFill/>
        </p:spPr>
        <p:txBody>
          <a:bodyPr wrap="square">
            <a:spAutoFit/>
          </a:bodyPr>
          <a:lstStyle/>
          <a:p>
            <a:r>
              <a:rPr lang="en-GB" sz="1600" b="1" dirty="0">
                <a:solidFill>
                  <a:schemeClr val="bg1"/>
                </a:solidFill>
              </a:rPr>
              <a:t>Insights</a:t>
            </a:r>
          </a:p>
          <a:p>
            <a:pPr marL="285750" indent="-285750">
              <a:buFont typeface="Arial" panose="020B0604020202020204" pitchFamily="34" charset="0"/>
              <a:buChar char="•"/>
            </a:pPr>
            <a:r>
              <a:rPr lang="en-GB" sz="1600" dirty="0">
                <a:solidFill>
                  <a:schemeClr val="bg1"/>
                </a:solidFill>
              </a:rPr>
              <a:t>Jaipur, Kochi and Mysore - Weekend trips as tourist destinations.</a:t>
            </a:r>
          </a:p>
          <a:p>
            <a:pPr marL="285750" indent="-285750">
              <a:buFont typeface="Arial" panose="020B0604020202020204" pitchFamily="34" charset="0"/>
              <a:buChar char="•"/>
            </a:pPr>
            <a:r>
              <a:rPr lang="en-GB" sz="1600" dirty="0">
                <a:solidFill>
                  <a:schemeClr val="bg1"/>
                </a:solidFill>
              </a:rPr>
              <a:t>Lucknow, Surat, Vadodara and Coimbatore - weekday trips as business hubs.</a:t>
            </a:r>
          </a:p>
          <a:p>
            <a:pPr marL="285750" indent="-285750">
              <a:buFont typeface="Arial" panose="020B0604020202020204" pitchFamily="34" charset="0"/>
              <a:buChar char="•"/>
            </a:pPr>
            <a:r>
              <a:rPr lang="en-GB" sz="1600" dirty="0">
                <a:solidFill>
                  <a:schemeClr val="bg1"/>
                </a:solidFill>
              </a:rPr>
              <a:t>Indore and Chandigarh a mix of business and leisure travel.</a:t>
            </a:r>
          </a:p>
        </p:txBody>
      </p:sp>
    </p:spTree>
    <p:extLst>
      <p:ext uri="{BB962C8B-B14F-4D97-AF65-F5344CB8AC3E}">
        <p14:creationId xmlns:p14="http://schemas.microsoft.com/office/powerpoint/2010/main" val="3047165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500" fill="hold"/>
                                        <p:tgtEl>
                                          <p:spTgt spid="9"/>
                                        </p:tgtEl>
                                        <p:attrNameLst>
                                          <p:attrName>ppt_x</p:attrName>
                                        </p:attrNameLst>
                                      </p:cBhvr>
                                      <p:tavLst>
                                        <p:tav tm="0">
                                          <p:val>
                                            <p:strVal val="#ppt_x-#ppt_w/2"/>
                                          </p:val>
                                        </p:tav>
                                        <p:tav tm="100000">
                                          <p:val>
                                            <p:strVal val="#ppt_x"/>
                                          </p:val>
                                        </p:tav>
                                      </p:tavLst>
                                    </p:anim>
                                    <p:anim calcmode="lin" valueType="num">
                                      <p:cBhvr>
                                        <p:cTn id="16" dur="500" fill="hold"/>
                                        <p:tgtEl>
                                          <p:spTgt spid="9"/>
                                        </p:tgtEl>
                                        <p:attrNameLst>
                                          <p:attrName>ppt_y</p:attrName>
                                        </p:attrNameLst>
                                      </p:cBhvr>
                                      <p:tavLst>
                                        <p:tav tm="0">
                                          <p:val>
                                            <p:strVal val="#ppt_y"/>
                                          </p:val>
                                        </p:tav>
                                        <p:tav tm="100000">
                                          <p:val>
                                            <p:strVal val="#ppt_y"/>
                                          </p:val>
                                        </p:tav>
                                      </p:tavLst>
                                    </p:anim>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13"/>
                                            </p:cond>
                                          </p:stCondLst>
                                          <p:endCondLst>
                                            <p:cond evt="onStopAudio" delay="0">
                                              <p:tgtEl>
                                                <p:sldTgt/>
                                              </p:tgtEl>
                                            </p:cond>
                                          </p:endCondLst>
                                        </p:cTn>
                                        <p:tgtEl>
                                          <p:sndTgt r:embed="rId2" name="click.wav"/>
                                        </p:tgtEl>
                                      </p:cMediaNode>
                                    </p:audio>
                                  </p:subTnLst>
                                </p:cTn>
                              </p:par>
                            </p:childTnLst>
                          </p:cTn>
                        </p:par>
                      </p:childTnLst>
                    </p:cTn>
                  </p:par>
                  <p:par>
                    <p:cTn id="19" fill="hold">
                      <p:stCondLst>
                        <p:cond delay="indefinite"/>
                      </p:stCondLst>
                      <p:childTnLst>
                        <p:par>
                          <p:cTn id="20" fill="hold">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p:cTn id="23" dur="500" fill="hold"/>
                                        <p:tgtEl>
                                          <p:spTgt spid="13"/>
                                        </p:tgtEl>
                                        <p:attrNameLst>
                                          <p:attrName>ppt_x</p:attrName>
                                        </p:attrNameLst>
                                      </p:cBhvr>
                                      <p:tavLst>
                                        <p:tav tm="0">
                                          <p:val>
                                            <p:strVal val="#ppt_x-#ppt_w/2"/>
                                          </p:val>
                                        </p:tav>
                                        <p:tav tm="100000">
                                          <p:val>
                                            <p:strVal val="#ppt_x"/>
                                          </p:val>
                                        </p:tav>
                                      </p:tavLst>
                                    </p:anim>
                                    <p:anim calcmode="lin" valueType="num">
                                      <p:cBhvr>
                                        <p:cTn id="24" dur="500" fill="hold"/>
                                        <p:tgtEl>
                                          <p:spTgt spid="13"/>
                                        </p:tgtEl>
                                        <p:attrNameLst>
                                          <p:attrName>ppt_y</p:attrName>
                                        </p:attrNameLst>
                                      </p:cBhvr>
                                      <p:tavLst>
                                        <p:tav tm="0">
                                          <p:val>
                                            <p:strVal val="#ppt_y"/>
                                          </p:val>
                                        </p:tav>
                                        <p:tav tm="100000">
                                          <p:val>
                                            <p:strVal val="#ppt_y"/>
                                          </p:val>
                                        </p:tav>
                                      </p:tavLst>
                                    </p:anim>
                                    <p:anim calcmode="lin" valueType="num">
                                      <p:cBhvr>
                                        <p:cTn id="25" dur="500" fill="hold"/>
                                        <p:tgtEl>
                                          <p:spTgt spid="13"/>
                                        </p:tgtEl>
                                        <p:attrNameLst>
                                          <p:attrName>ppt_w</p:attrName>
                                        </p:attrNameLst>
                                      </p:cBhvr>
                                      <p:tavLst>
                                        <p:tav tm="0">
                                          <p:val>
                                            <p:fltVal val="0"/>
                                          </p:val>
                                        </p:tav>
                                        <p:tav tm="100000">
                                          <p:val>
                                            <p:strVal val="#ppt_w"/>
                                          </p:val>
                                        </p:tav>
                                      </p:tavLst>
                                    </p:anim>
                                    <p:anim calcmode="lin" valueType="num">
                                      <p:cBhvr>
                                        <p:cTn id="26" dur="500" fill="hold"/>
                                        <p:tgtEl>
                                          <p:spTgt spid="13"/>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21"/>
                                            </p:cond>
                                          </p:stCondLst>
                                          <p:endCondLst>
                                            <p:cond evt="onStopAudio" delay="0">
                                              <p:tgtEl>
                                                <p:sldTgt/>
                                              </p:tgtEl>
                                            </p:cond>
                                          </p:endCondLst>
                                        </p:cTn>
                                        <p:tgtEl>
                                          <p:sndTgt r:embed="rId2" name="click.wav"/>
                                        </p:tgtEl>
                                      </p:cMediaNode>
                                    </p:audio>
                                  </p:subTnLst>
                                </p:cTn>
                              </p:par>
                            </p:childTnLst>
                          </p:cTn>
                        </p:par>
                      </p:childTnLst>
                    </p:cTn>
                  </p:par>
                  <p:par>
                    <p:cTn id="27" fill="hold">
                      <p:stCondLst>
                        <p:cond delay="indefinite"/>
                      </p:stCondLst>
                      <p:childTnLst>
                        <p:par>
                          <p:cTn id="28" fill="hold">
                            <p:stCondLst>
                              <p:cond delay="0"/>
                            </p:stCondLst>
                            <p:childTnLst>
                              <p:par>
                                <p:cTn id="29" presetID="17" presetClass="entr" presetSubtype="8"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500" fill="hold"/>
                                        <p:tgtEl>
                                          <p:spTgt spid="12"/>
                                        </p:tgtEl>
                                        <p:attrNameLst>
                                          <p:attrName>ppt_x</p:attrName>
                                        </p:attrNameLst>
                                      </p:cBhvr>
                                      <p:tavLst>
                                        <p:tav tm="0">
                                          <p:val>
                                            <p:strVal val="#ppt_x-#ppt_w/2"/>
                                          </p:val>
                                        </p:tav>
                                        <p:tav tm="100000">
                                          <p:val>
                                            <p:strVal val="#ppt_x"/>
                                          </p:val>
                                        </p:tav>
                                      </p:tavLst>
                                    </p:anim>
                                    <p:anim calcmode="lin" valueType="num">
                                      <p:cBhvr>
                                        <p:cTn id="32" dur="500" fill="hold"/>
                                        <p:tgtEl>
                                          <p:spTgt spid="12"/>
                                        </p:tgtEl>
                                        <p:attrNameLst>
                                          <p:attrName>ppt_y</p:attrName>
                                        </p:attrNameLst>
                                      </p:cBhvr>
                                      <p:tavLst>
                                        <p:tav tm="0">
                                          <p:val>
                                            <p:strVal val="#ppt_y"/>
                                          </p:val>
                                        </p:tav>
                                        <p:tav tm="100000">
                                          <p:val>
                                            <p:strVal val="#ppt_y"/>
                                          </p:val>
                                        </p:tav>
                                      </p:tavLst>
                                    </p:anim>
                                    <p:anim calcmode="lin" valueType="num">
                                      <p:cBhvr>
                                        <p:cTn id="33" dur="500" fill="hold"/>
                                        <p:tgtEl>
                                          <p:spTgt spid="12"/>
                                        </p:tgtEl>
                                        <p:attrNameLst>
                                          <p:attrName>ppt_w</p:attrName>
                                        </p:attrNameLst>
                                      </p:cBhvr>
                                      <p:tavLst>
                                        <p:tav tm="0">
                                          <p:val>
                                            <p:fltVal val="0"/>
                                          </p:val>
                                        </p:tav>
                                        <p:tav tm="100000">
                                          <p:val>
                                            <p:strVal val="#ppt_w"/>
                                          </p:val>
                                        </p:tav>
                                      </p:tavLst>
                                    </p:anim>
                                    <p:anim calcmode="lin" valueType="num">
                                      <p:cBhvr>
                                        <p:cTn id="34" dur="500" fill="hold"/>
                                        <p:tgtEl>
                                          <p:spTgt spid="12"/>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29"/>
                                            </p:cond>
                                          </p:stCondLst>
                                          <p:endCondLst>
                                            <p:cond evt="onStopAudio" delay="0">
                                              <p:tgtEl>
                                                <p:sldTgt/>
                                              </p:tgtEl>
                                            </p:cond>
                                          </p:endCondLst>
                                        </p:cTn>
                                        <p:tgtEl>
                                          <p:sndTgt r:embed="rId2" name="click.wav"/>
                                        </p:tgtEl>
                                      </p:cMediaNode>
                                    </p:audio>
                                  </p:subTnLst>
                                </p:cTn>
                              </p:par>
                            </p:childTnLst>
                          </p:cTn>
                        </p:par>
                      </p:childTnLst>
                    </p:cTn>
                  </p:par>
                  <p:par>
                    <p:cTn id="35" fill="hold">
                      <p:stCondLst>
                        <p:cond delay="indefinite"/>
                      </p:stCondLst>
                      <p:childTnLst>
                        <p:par>
                          <p:cTn id="36" fill="hold">
                            <p:stCondLst>
                              <p:cond delay="0"/>
                            </p:stCondLst>
                            <p:childTnLst>
                              <p:par>
                                <p:cTn id="37" presetID="17" presetClass="entr" presetSubtype="8"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p:cTn id="39" dur="500" fill="hold"/>
                                        <p:tgtEl>
                                          <p:spTgt spid="14"/>
                                        </p:tgtEl>
                                        <p:attrNameLst>
                                          <p:attrName>ppt_x</p:attrName>
                                        </p:attrNameLst>
                                      </p:cBhvr>
                                      <p:tavLst>
                                        <p:tav tm="0">
                                          <p:val>
                                            <p:strVal val="#ppt_x-#ppt_w/2"/>
                                          </p:val>
                                        </p:tav>
                                        <p:tav tm="100000">
                                          <p:val>
                                            <p:strVal val="#ppt_x"/>
                                          </p:val>
                                        </p:tav>
                                      </p:tavLst>
                                    </p:anim>
                                    <p:anim calcmode="lin" valueType="num">
                                      <p:cBhvr>
                                        <p:cTn id="40" dur="500" fill="hold"/>
                                        <p:tgtEl>
                                          <p:spTgt spid="14"/>
                                        </p:tgtEl>
                                        <p:attrNameLst>
                                          <p:attrName>ppt_y</p:attrName>
                                        </p:attrNameLst>
                                      </p:cBhvr>
                                      <p:tavLst>
                                        <p:tav tm="0">
                                          <p:val>
                                            <p:strVal val="#ppt_y"/>
                                          </p:val>
                                        </p:tav>
                                        <p:tav tm="100000">
                                          <p:val>
                                            <p:strVal val="#ppt_y"/>
                                          </p:val>
                                        </p:tav>
                                      </p:tavLst>
                                    </p:anim>
                                    <p:anim calcmode="lin" valueType="num">
                                      <p:cBhvr>
                                        <p:cTn id="41" dur="500" fill="hold"/>
                                        <p:tgtEl>
                                          <p:spTgt spid="14"/>
                                        </p:tgtEl>
                                        <p:attrNameLst>
                                          <p:attrName>ppt_w</p:attrName>
                                        </p:attrNameLst>
                                      </p:cBhvr>
                                      <p:tavLst>
                                        <p:tav tm="0">
                                          <p:val>
                                            <p:fltVal val="0"/>
                                          </p:val>
                                        </p:tav>
                                        <p:tav tm="100000">
                                          <p:val>
                                            <p:strVal val="#ppt_w"/>
                                          </p:val>
                                        </p:tav>
                                      </p:tavLst>
                                    </p:anim>
                                    <p:anim calcmode="lin" valueType="num">
                                      <p:cBhvr>
                                        <p:cTn id="42" dur="500" fill="hold"/>
                                        <p:tgtEl>
                                          <p:spTgt spid="14"/>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37"/>
                                            </p:cond>
                                          </p:stCondLst>
                                          <p:endCondLst>
                                            <p:cond evt="onStopAudio" delay="0">
                                              <p:tgtEl>
                                                <p:sldTgt/>
                                              </p:tgtEl>
                                            </p:cond>
                                          </p:endCondLst>
                                        </p:cTn>
                                        <p:tgtEl>
                                          <p:sndTgt r:embed="rId2" name="click.wav"/>
                                        </p:tgtEl>
                                      </p:cMediaNode>
                                    </p:audio>
                                  </p:subTnLst>
                                </p:cTn>
                              </p:par>
                            </p:childTnLst>
                          </p:cTn>
                        </p:par>
                      </p:childTnLst>
                    </p:cTn>
                  </p:par>
                  <p:par>
                    <p:cTn id="43" fill="hold">
                      <p:stCondLst>
                        <p:cond delay="indefinite"/>
                      </p:stCondLst>
                      <p:childTnLst>
                        <p:par>
                          <p:cTn id="44" fill="hold">
                            <p:stCondLst>
                              <p:cond delay="0"/>
                            </p:stCondLst>
                            <p:childTnLst>
                              <p:par>
                                <p:cTn id="45" presetID="17" presetClass="entr" presetSubtype="8"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p:cTn id="47" dur="500" fill="hold"/>
                                        <p:tgtEl>
                                          <p:spTgt spid="16"/>
                                        </p:tgtEl>
                                        <p:attrNameLst>
                                          <p:attrName>ppt_x</p:attrName>
                                        </p:attrNameLst>
                                      </p:cBhvr>
                                      <p:tavLst>
                                        <p:tav tm="0">
                                          <p:val>
                                            <p:strVal val="#ppt_x-#ppt_w/2"/>
                                          </p:val>
                                        </p:tav>
                                        <p:tav tm="100000">
                                          <p:val>
                                            <p:strVal val="#ppt_x"/>
                                          </p:val>
                                        </p:tav>
                                      </p:tavLst>
                                    </p:anim>
                                    <p:anim calcmode="lin" valueType="num">
                                      <p:cBhvr>
                                        <p:cTn id="48" dur="500" fill="hold"/>
                                        <p:tgtEl>
                                          <p:spTgt spid="16"/>
                                        </p:tgtEl>
                                        <p:attrNameLst>
                                          <p:attrName>ppt_y</p:attrName>
                                        </p:attrNameLst>
                                      </p:cBhvr>
                                      <p:tavLst>
                                        <p:tav tm="0">
                                          <p:val>
                                            <p:strVal val="#ppt_y"/>
                                          </p:val>
                                        </p:tav>
                                        <p:tav tm="100000">
                                          <p:val>
                                            <p:strVal val="#ppt_y"/>
                                          </p:val>
                                        </p:tav>
                                      </p:tavLst>
                                    </p:anim>
                                    <p:anim calcmode="lin" valueType="num">
                                      <p:cBhvr>
                                        <p:cTn id="49" dur="500" fill="hold"/>
                                        <p:tgtEl>
                                          <p:spTgt spid="16"/>
                                        </p:tgtEl>
                                        <p:attrNameLst>
                                          <p:attrName>ppt_w</p:attrName>
                                        </p:attrNameLst>
                                      </p:cBhvr>
                                      <p:tavLst>
                                        <p:tav tm="0">
                                          <p:val>
                                            <p:fltVal val="0"/>
                                          </p:val>
                                        </p:tav>
                                        <p:tav tm="100000">
                                          <p:val>
                                            <p:strVal val="#ppt_w"/>
                                          </p:val>
                                        </p:tav>
                                      </p:tavLst>
                                    </p:anim>
                                    <p:anim calcmode="lin" valueType="num">
                                      <p:cBhvr>
                                        <p:cTn id="50" dur="500" fill="hold"/>
                                        <p:tgtEl>
                                          <p:spTgt spid="16"/>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45"/>
                                            </p:cond>
                                          </p:stCondLst>
                                          <p:endCondLst>
                                            <p:cond evt="onStopAudio" delay="0">
                                              <p:tgtEl>
                                                <p:sldTgt/>
                                              </p:tgtEl>
                                            </p:cond>
                                          </p:endCondLst>
                                        </p:cTn>
                                        <p:tgtEl>
                                          <p:sndTgt r:embed="rId2" name="click.wav"/>
                                        </p:tgtEl>
                                      </p:cMediaNode>
                                    </p:audio>
                                  </p:subTnLst>
                                </p:cTn>
                              </p:par>
                            </p:childTnLst>
                          </p:cTn>
                        </p:par>
                      </p:childTnLst>
                    </p:cTn>
                  </p:par>
                  <p:par>
                    <p:cTn id="51" fill="hold">
                      <p:stCondLst>
                        <p:cond delay="indefinite"/>
                      </p:stCondLst>
                      <p:childTnLst>
                        <p:par>
                          <p:cTn id="52" fill="hold">
                            <p:stCondLst>
                              <p:cond delay="0"/>
                            </p:stCondLst>
                            <p:childTnLst>
                              <p:par>
                                <p:cTn id="53" presetID="17" presetClass="entr" presetSubtype="8"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anim calcmode="lin" valueType="num">
                                      <p:cBhvr>
                                        <p:cTn id="55" dur="500" fill="hold"/>
                                        <p:tgtEl>
                                          <p:spTgt spid="15"/>
                                        </p:tgtEl>
                                        <p:attrNameLst>
                                          <p:attrName>ppt_x</p:attrName>
                                        </p:attrNameLst>
                                      </p:cBhvr>
                                      <p:tavLst>
                                        <p:tav tm="0">
                                          <p:val>
                                            <p:strVal val="#ppt_x-#ppt_w/2"/>
                                          </p:val>
                                        </p:tav>
                                        <p:tav tm="100000">
                                          <p:val>
                                            <p:strVal val="#ppt_x"/>
                                          </p:val>
                                        </p:tav>
                                      </p:tavLst>
                                    </p:anim>
                                    <p:anim calcmode="lin" valueType="num">
                                      <p:cBhvr>
                                        <p:cTn id="56" dur="500" fill="hold"/>
                                        <p:tgtEl>
                                          <p:spTgt spid="15"/>
                                        </p:tgtEl>
                                        <p:attrNameLst>
                                          <p:attrName>ppt_y</p:attrName>
                                        </p:attrNameLst>
                                      </p:cBhvr>
                                      <p:tavLst>
                                        <p:tav tm="0">
                                          <p:val>
                                            <p:strVal val="#ppt_y"/>
                                          </p:val>
                                        </p:tav>
                                        <p:tav tm="100000">
                                          <p:val>
                                            <p:strVal val="#ppt_y"/>
                                          </p:val>
                                        </p:tav>
                                      </p:tavLst>
                                    </p:anim>
                                    <p:anim calcmode="lin" valueType="num">
                                      <p:cBhvr>
                                        <p:cTn id="57" dur="500" fill="hold"/>
                                        <p:tgtEl>
                                          <p:spTgt spid="15"/>
                                        </p:tgtEl>
                                        <p:attrNameLst>
                                          <p:attrName>ppt_w</p:attrName>
                                        </p:attrNameLst>
                                      </p:cBhvr>
                                      <p:tavLst>
                                        <p:tav tm="0">
                                          <p:val>
                                            <p:fltVal val="0"/>
                                          </p:val>
                                        </p:tav>
                                        <p:tav tm="100000">
                                          <p:val>
                                            <p:strVal val="#ppt_w"/>
                                          </p:val>
                                        </p:tav>
                                      </p:tavLst>
                                    </p:anim>
                                    <p:anim calcmode="lin" valueType="num">
                                      <p:cBhvr>
                                        <p:cTn id="58" dur="500" fill="hold"/>
                                        <p:tgtEl>
                                          <p:spTgt spid="15"/>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53"/>
                                            </p:cond>
                                          </p:stCondLst>
                                          <p:endCondLst>
                                            <p:cond evt="onStopAudio" delay="0">
                                              <p:tgtEl>
                                                <p:sldTgt/>
                                              </p:tgtEl>
                                            </p:cond>
                                          </p:endCondLst>
                                        </p:cTn>
                                        <p:tgtEl>
                                          <p:sndTgt r:embed="rId2" name="click.wav"/>
                                        </p:tgtEl>
                                      </p:cMediaNode>
                                    </p:audio>
                                  </p:subTnLst>
                                </p:cTn>
                              </p:par>
                            </p:childTnLst>
                          </p:cTn>
                        </p:par>
                      </p:childTnLst>
                    </p:cTn>
                  </p:par>
                  <p:par>
                    <p:cTn id="59" fill="hold">
                      <p:stCondLst>
                        <p:cond delay="indefinite"/>
                      </p:stCondLst>
                      <p:childTnLst>
                        <p:par>
                          <p:cTn id="60" fill="hold">
                            <p:stCondLst>
                              <p:cond delay="0"/>
                            </p:stCondLst>
                            <p:childTnLst>
                              <p:par>
                                <p:cTn id="61" presetID="17" presetClass="entr" presetSubtype="8" fill="hold" grpId="0" nodeType="clickEffect">
                                  <p:stCondLst>
                                    <p:cond delay="0"/>
                                  </p:stCondLst>
                                  <p:childTnLst>
                                    <p:set>
                                      <p:cBhvr>
                                        <p:cTn id="62" dur="1" fill="hold">
                                          <p:stCondLst>
                                            <p:cond delay="0"/>
                                          </p:stCondLst>
                                        </p:cTn>
                                        <p:tgtEl>
                                          <p:spTgt spid="17"/>
                                        </p:tgtEl>
                                        <p:attrNameLst>
                                          <p:attrName>style.visibility</p:attrName>
                                        </p:attrNameLst>
                                      </p:cBhvr>
                                      <p:to>
                                        <p:strVal val="visible"/>
                                      </p:to>
                                    </p:set>
                                    <p:anim calcmode="lin" valueType="num">
                                      <p:cBhvr>
                                        <p:cTn id="63" dur="500" fill="hold"/>
                                        <p:tgtEl>
                                          <p:spTgt spid="17"/>
                                        </p:tgtEl>
                                        <p:attrNameLst>
                                          <p:attrName>ppt_x</p:attrName>
                                        </p:attrNameLst>
                                      </p:cBhvr>
                                      <p:tavLst>
                                        <p:tav tm="0">
                                          <p:val>
                                            <p:strVal val="#ppt_x-#ppt_w/2"/>
                                          </p:val>
                                        </p:tav>
                                        <p:tav tm="100000">
                                          <p:val>
                                            <p:strVal val="#ppt_x"/>
                                          </p:val>
                                        </p:tav>
                                      </p:tavLst>
                                    </p:anim>
                                    <p:anim calcmode="lin" valueType="num">
                                      <p:cBhvr>
                                        <p:cTn id="64" dur="500" fill="hold"/>
                                        <p:tgtEl>
                                          <p:spTgt spid="17"/>
                                        </p:tgtEl>
                                        <p:attrNameLst>
                                          <p:attrName>ppt_y</p:attrName>
                                        </p:attrNameLst>
                                      </p:cBhvr>
                                      <p:tavLst>
                                        <p:tav tm="0">
                                          <p:val>
                                            <p:strVal val="#ppt_y"/>
                                          </p:val>
                                        </p:tav>
                                        <p:tav tm="100000">
                                          <p:val>
                                            <p:strVal val="#ppt_y"/>
                                          </p:val>
                                        </p:tav>
                                      </p:tavLst>
                                    </p:anim>
                                    <p:anim calcmode="lin" valueType="num">
                                      <p:cBhvr>
                                        <p:cTn id="65" dur="500" fill="hold"/>
                                        <p:tgtEl>
                                          <p:spTgt spid="17"/>
                                        </p:tgtEl>
                                        <p:attrNameLst>
                                          <p:attrName>ppt_w</p:attrName>
                                        </p:attrNameLst>
                                      </p:cBhvr>
                                      <p:tavLst>
                                        <p:tav tm="0">
                                          <p:val>
                                            <p:fltVal val="0"/>
                                          </p:val>
                                        </p:tav>
                                        <p:tav tm="100000">
                                          <p:val>
                                            <p:strVal val="#ppt_w"/>
                                          </p:val>
                                        </p:tav>
                                      </p:tavLst>
                                    </p:anim>
                                    <p:anim calcmode="lin" valueType="num">
                                      <p:cBhvr>
                                        <p:cTn id="66" dur="500" fill="hold"/>
                                        <p:tgtEl>
                                          <p:spTgt spid="17"/>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61"/>
                                            </p:cond>
                                          </p:stCondLst>
                                          <p:endCondLst>
                                            <p:cond evt="onStopAudio" delay="0">
                                              <p:tgtEl>
                                                <p:sldTgt/>
                                              </p:tgtEl>
                                            </p:cond>
                                          </p:endCondLst>
                                        </p:cTn>
                                        <p:tgtEl>
                                          <p:sndTgt r:embed="rId2" name="click.wav"/>
                                        </p:tgtEl>
                                      </p:cMediaNode>
                                    </p:audio>
                                  </p:sub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animBg="1"/>
      <p:bldP spid="12" grpId="0" animBg="1"/>
      <p:bldP spid="13" grpId="0" animBg="1"/>
      <p:bldP spid="14" grpId="0" animBg="1"/>
      <p:bldP spid="15" grpId="0" animBg="1"/>
      <p:bldP spid="16" grpId="0" animBg="1"/>
      <p:bldP spid="17" grpId="0" animBg="1"/>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826D630-7FF1-44BA-AA3D-5C815B980C2E}"/>
              </a:ext>
            </a:extLst>
          </p:cNvPr>
          <p:cNvPicPr>
            <a:picLocks noChangeAspect="1"/>
          </p:cNvPicPr>
          <p:nvPr/>
        </p:nvPicPr>
        <p:blipFill>
          <a:blip r:embed="rId3"/>
          <a:stretch>
            <a:fillRect/>
          </a:stretch>
        </p:blipFill>
        <p:spPr>
          <a:xfrm>
            <a:off x="1054621" y="567127"/>
            <a:ext cx="8602275" cy="1615460"/>
          </a:xfrm>
          <a:prstGeom prst="rect">
            <a:avLst/>
          </a:prstGeom>
        </p:spPr>
      </p:pic>
      <p:pic>
        <p:nvPicPr>
          <p:cNvPr id="10" name="Picture 9">
            <a:extLst>
              <a:ext uri="{FF2B5EF4-FFF2-40B4-BE49-F238E27FC236}">
                <a16:creationId xmlns:a16="http://schemas.microsoft.com/office/drawing/2014/main" id="{B2C50939-4051-4C34-821D-F6FA01C3EDC5}"/>
              </a:ext>
            </a:extLst>
          </p:cNvPr>
          <p:cNvPicPr>
            <a:picLocks noChangeAspect="1"/>
          </p:cNvPicPr>
          <p:nvPr/>
        </p:nvPicPr>
        <p:blipFill>
          <a:blip r:embed="rId4"/>
          <a:stretch>
            <a:fillRect/>
          </a:stretch>
        </p:blipFill>
        <p:spPr>
          <a:xfrm>
            <a:off x="1054621" y="2331542"/>
            <a:ext cx="7591030" cy="2813214"/>
          </a:xfrm>
          <a:prstGeom prst="rect">
            <a:avLst/>
          </a:prstGeom>
        </p:spPr>
      </p:pic>
      <p:sp>
        <p:nvSpPr>
          <p:cNvPr id="14" name="TextBox 13">
            <a:extLst>
              <a:ext uri="{FF2B5EF4-FFF2-40B4-BE49-F238E27FC236}">
                <a16:creationId xmlns:a16="http://schemas.microsoft.com/office/drawing/2014/main" id="{4FFFCEF6-172F-4133-B9CC-20F657E4B85B}"/>
              </a:ext>
            </a:extLst>
          </p:cNvPr>
          <p:cNvSpPr txBox="1"/>
          <p:nvPr/>
        </p:nvSpPr>
        <p:spPr>
          <a:xfrm>
            <a:off x="964482" y="5628180"/>
            <a:ext cx="11297856" cy="830997"/>
          </a:xfrm>
          <a:prstGeom prst="rect">
            <a:avLst/>
          </a:prstGeom>
          <a:noFill/>
        </p:spPr>
        <p:txBody>
          <a:bodyPr wrap="square">
            <a:spAutoFit/>
          </a:bodyPr>
          <a:lstStyle/>
          <a:p>
            <a:pPr lvl="0" eaLnBrk="0" fontAlgn="base" hangingPunct="0">
              <a:spcBef>
                <a:spcPct val="0"/>
              </a:spcBef>
              <a:spcAft>
                <a:spcPct val="0"/>
              </a:spcAft>
            </a:pPr>
            <a:r>
              <a:rPr lang="en-US" altLang="en-US" sz="1600" b="1" dirty="0">
                <a:solidFill>
                  <a:schemeClr val="bg1"/>
                </a:solidFill>
              </a:rPr>
              <a:t>Recommendations</a:t>
            </a:r>
          </a:p>
          <a:p>
            <a:pPr marL="285750" lvl="0" indent="-285750" eaLnBrk="0" fontAlgn="base" hangingPunct="0">
              <a:spcBef>
                <a:spcPct val="0"/>
              </a:spcBef>
              <a:spcAft>
                <a:spcPct val="0"/>
              </a:spcAft>
              <a:buFont typeface="Arial" panose="020B0604020202020204" pitchFamily="34" charset="0"/>
              <a:buChar char="•"/>
            </a:pPr>
            <a:r>
              <a:rPr lang="en-US" altLang="en-US" sz="1600" dirty="0">
                <a:solidFill>
                  <a:schemeClr val="bg1"/>
                </a:solidFill>
              </a:rPr>
              <a:t>For tourism-oriented cities, introduce short-term packages, promotional campaigns.</a:t>
            </a:r>
          </a:p>
          <a:p>
            <a:pPr marL="285750" lvl="0" indent="-285750" eaLnBrk="0" fontAlgn="base" hangingPunct="0">
              <a:spcBef>
                <a:spcPct val="0"/>
              </a:spcBef>
              <a:spcAft>
                <a:spcPct val="0"/>
              </a:spcAft>
              <a:buFont typeface="Arial" panose="020B0604020202020204" pitchFamily="34" charset="0"/>
              <a:buChar char="•"/>
            </a:pPr>
            <a:r>
              <a:rPr lang="en-US" altLang="en-US" sz="1600" dirty="0">
                <a:solidFill>
                  <a:schemeClr val="bg1"/>
                </a:solidFill>
              </a:rPr>
              <a:t>In business-driven cities, design subscription plans or loyalty rewards for frequent commuters.</a:t>
            </a:r>
            <a:endParaRPr lang="en-GB" sz="1600" dirty="0">
              <a:solidFill>
                <a:schemeClr val="bg1"/>
              </a:solidFill>
            </a:endParaRPr>
          </a:p>
        </p:txBody>
      </p:sp>
      <p:sp>
        <p:nvSpPr>
          <p:cNvPr id="15" name="Rectangle 14">
            <a:extLst>
              <a:ext uri="{FF2B5EF4-FFF2-40B4-BE49-F238E27FC236}">
                <a16:creationId xmlns:a16="http://schemas.microsoft.com/office/drawing/2014/main" id="{86AA7660-7A3B-44A4-9A37-562FA1A9B04C}"/>
              </a:ext>
            </a:extLst>
          </p:cNvPr>
          <p:cNvSpPr/>
          <p:nvPr/>
        </p:nvSpPr>
        <p:spPr>
          <a:xfrm>
            <a:off x="1054620" y="3503144"/>
            <a:ext cx="2683682" cy="418694"/>
          </a:xfrm>
          <a:prstGeom prst="rect">
            <a:avLst/>
          </a:prstGeom>
          <a:solidFill>
            <a:schemeClr val="accent4">
              <a:lumMod val="60000"/>
              <a:lumOff val="40000"/>
              <a:alpha val="30000"/>
            </a:scheme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8" name="Rectangle 17">
            <a:extLst>
              <a:ext uri="{FF2B5EF4-FFF2-40B4-BE49-F238E27FC236}">
                <a16:creationId xmlns:a16="http://schemas.microsoft.com/office/drawing/2014/main" id="{4325097C-E846-4A23-8873-D74C161D8244}"/>
              </a:ext>
            </a:extLst>
          </p:cNvPr>
          <p:cNvSpPr/>
          <p:nvPr/>
        </p:nvSpPr>
        <p:spPr>
          <a:xfrm>
            <a:off x="3034602" y="3118983"/>
            <a:ext cx="2819264" cy="235206"/>
          </a:xfrm>
          <a:prstGeom prst="rect">
            <a:avLst/>
          </a:prstGeom>
          <a:solidFill>
            <a:schemeClr val="accent4">
              <a:lumMod val="60000"/>
              <a:lumOff val="40000"/>
              <a:alpha val="30000"/>
            </a:scheme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
        <p:nvSpPr>
          <p:cNvPr id="19" name="Rectangle 18">
            <a:extLst>
              <a:ext uri="{FF2B5EF4-FFF2-40B4-BE49-F238E27FC236}">
                <a16:creationId xmlns:a16="http://schemas.microsoft.com/office/drawing/2014/main" id="{889E52BA-D8E7-4533-8577-E11A6B1D0DF7}"/>
              </a:ext>
            </a:extLst>
          </p:cNvPr>
          <p:cNvSpPr/>
          <p:nvPr/>
        </p:nvSpPr>
        <p:spPr>
          <a:xfrm>
            <a:off x="1054620" y="4765876"/>
            <a:ext cx="2679043" cy="208058"/>
          </a:xfrm>
          <a:prstGeom prst="rect">
            <a:avLst/>
          </a:prstGeom>
          <a:solidFill>
            <a:schemeClr val="accent4">
              <a:lumMod val="60000"/>
              <a:lumOff val="40000"/>
              <a:alpha val="30000"/>
            </a:scheme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20" name="TextBox 19">
            <a:extLst>
              <a:ext uri="{FF2B5EF4-FFF2-40B4-BE49-F238E27FC236}">
                <a16:creationId xmlns:a16="http://schemas.microsoft.com/office/drawing/2014/main" id="{92C5011C-12CD-4D2A-A2F0-68C2039F4E75}"/>
              </a:ext>
            </a:extLst>
          </p:cNvPr>
          <p:cNvSpPr txBox="1"/>
          <p:nvPr/>
        </p:nvSpPr>
        <p:spPr>
          <a:xfrm>
            <a:off x="8845063" y="2810646"/>
            <a:ext cx="2633466" cy="1815882"/>
          </a:xfrm>
          <a:prstGeom prst="rect">
            <a:avLst/>
          </a:prstGeom>
          <a:noFill/>
        </p:spPr>
        <p:txBody>
          <a:bodyPr wrap="square">
            <a:spAutoFit/>
          </a:bodyPr>
          <a:lstStyle/>
          <a:p>
            <a:r>
              <a:rPr lang="en-GB" sz="1600" dirty="0">
                <a:solidFill>
                  <a:schemeClr val="bg1"/>
                </a:solidFill>
              </a:rPr>
              <a:t>Insights:</a:t>
            </a:r>
          </a:p>
          <a:p>
            <a:pPr>
              <a:buFont typeface="+mj-lt"/>
              <a:buAutoNum type="arabicPeriod"/>
            </a:pPr>
            <a:r>
              <a:rPr lang="en-GB" sz="1600" dirty="0">
                <a:solidFill>
                  <a:schemeClr val="bg1"/>
                </a:solidFill>
              </a:rPr>
              <a:t>Tourism-Centric Cities show High 2-3 trips Short Trip Frequencies</a:t>
            </a:r>
          </a:p>
          <a:p>
            <a:pPr>
              <a:buFont typeface="+mj-lt"/>
              <a:buAutoNum type="arabicPeriod"/>
            </a:pPr>
            <a:r>
              <a:rPr lang="en-GB" sz="1600" dirty="0">
                <a:solidFill>
                  <a:schemeClr val="bg1"/>
                </a:solidFill>
              </a:rPr>
              <a:t>Business-Centric Cities Show Moderate</a:t>
            </a:r>
            <a:r>
              <a:rPr lang="en-GB" sz="1600" dirty="0"/>
              <a:t> </a:t>
            </a:r>
            <a:r>
              <a:rPr lang="en-GB" sz="1600" dirty="0">
                <a:solidFill>
                  <a:schemeClr val="bg1"/>
                </a:solidFill>
              </a:rPr>
              <a:t>3-6 trips Visits</a:t>
            </a:r>
            <a:endParaRPr lang="en-GB" sz="1600" dirty="0"/>
          </a:p>
        </p:txBody>
      </p:sp>
      <p:sp>
        <p:nvSpPr>
          <p:cNvPr id="21" name="Rectangle 20">
            <a:extLst>
              <a:ext uri="{FF2B5EF4-FFF2-40B4-BE49-F238E27FC236}">
                <a16:creationId xmlns:a16="http://schemas.microsoft.com/office/drawing/2014/main" id="{E1C51D95-3204-4C41-9381-F5E461254433}"/>
              </a:ext>
            </a:extLst>
          </p:cNvPr>
          <p:cNvSpPr/>
          <p:nvPr/>
        </p:nvSpPr>
        <p:spPr>
          <a:xfrm>
            <a:off x="1054620" y="4153553"/>
            <a:ext cx="2679043" cy="208057"/>
          </a:xfrm>
          <a:prstGeom prst="rect">
            <a:avLst/>
          </a:prstGeom>
          <a:solidFill>
            <a:schemeClr val="accent4">
              <a:lumMod val="60000"/>
              <a:lumOff val="40000"/>
              <a:alpha val="30000"/>
            </a:scheme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23" name="Rectangle 22">
            <a:extLst>
              <a:ext uri="{FF2B5EF4-FFF2-40B4-BE49-F238E27FC236}">
                <a16:creationId xmlns:a16="http://schemas.microsoft.com/office/drawing/2014/main" id="{94CFEDBB-CD93-44A1-8F9E-C3296D5D38F4}"/>
              </a:ext>
            </a:extLst>
          </p:cNvPr>
          <p:cNvSpPr/>
          <p:nvPr/>
        </p:nvSpPr>
        <p:spPr>
          <a:xfrm>
            <a:off x="3051709" y="3969293"/>
            <a:ext cx="2802158" cy="142337"/>
          </a:xfrm>
          <a:prstGeom prst="rect">
            <a:avLst/>
          </a:prstGeom>
          <a:solidFill>
            <a:schemeClr val="accent4">
              <a:lumMod val="60000"/>
              <a:lumOff val="40000"/>
              <a:alpha val="30000"/>
            </a:scheme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
        <p:nvSpPr>
          <p:cNvPr id="24" name="Rectangle 23">
            <a:extLst>
              <a:ext uri="{FF2B5EF4-FFF2-40B4-BE49-F238E27FC236}">
                <a16:creationId xmlns:a16="http://schemas.microsoft.com/office/drawing/2014/main" id="{6C28B983-9D4E-44AB-8AF2-99F72E17A613}"/>
              </a:ext>
            </a:extLst>
          </p:cNvPr>
          <p:cNvSpPr/>
          <p:nvPr/>
        </p:nvSpPr>
        <p:spPr>
          <a:xfrm>
            <a:off x="3051708" y="4361610"/>
            <a:ext cx="2819263" cy="404265"/>
          </a:xfrm>
          <a:prstGeom prst="rect">
            <a:avLst/>
          </a:prstGeom>
          <a:solidFill>
            <a:schemeClr val="accent4">
              <a:lumMod val="60000"/>
              <a:lumOff val="40000"/>
              <a:alpha val="30000"/>
            </a:scheme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Tree>
    <p:extLst>
      <p:ext uri="{BB962C8B-B14F-4D97-AF65-F5344CB8AC3E}">
        <p14:creationId xmlns:p14="http://schemas.microsoft.com/office/powerpoint/2010/main" val="2603609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7" presetClass="entr" presetSubtype="8"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p:cTn id="11" dur="500" fill="hold"/>
                                        <p:tgtEl>
                                          <p:spTgt spid="15"/>
                                        </p:tgtEl>
                                        <p:attrNameLst>
                                          <p:attrName>ppt_x</p:attrName>
                                        </p:attrNameLst>
                                      </p:cBhvr>
                                      <p:tavLst>
                                        <p:tav tm="0">
                                          <p:val>
                                            <p:strVal val="#ppt_x-#ppt_w/2"/>
                                          </p:val>
                                        </p:tav>
                                        <p:tav tm="100000">
                                          <p:val>
                                            <p:strVal val="#ppt_x"/>
                                          </p:val>
                                        </p:tav>
                                      </p:tavLst>
                                    </p:anim>
                                    <p:anim calcmode="lin" valueType="num">
                                      <p:cBhvr>
                                        <p:cTn id="12" dur="500" fill="hold"/>
                                        <p:tgtEl>
                                          <p:spTgt spid="15"/>
                                        </p:tgtEl>
                                        <p:attrNameLst>
                                          <p:attrName>ppt_y</p:attrName>
                                        </p:attrNameLst>
                                      </p:cBhvr>
                                      <p:tavLst>
                                        <p:tav tm="0">
                                          <p:val>
                                            <p:strVal val="#ppt_y"/>
                                          </p:val>
                                        </p:tav>
                                        <p:tav tm="100000">
                                          <p:val>
                                            <p:strVal val="#ppt_y"/>
                                          </p:val>
                                        </p:tav>
                                      </p:tavLst>
                                    </p:anim>
                                    <p:anim calcmode="lin" valueType="num">
                                      <p:cBhvr>
                                        <p:cTn id="13" dur="500" fill="hold"/>
                                        <p:tgtEl>
                                          <p:spTgt spid="15"/>
                                        </p:tgtEl>
                                        <p:attrNameLst>
                                          <p:attrName>ppt_w</p:attrName>
                                        </p:attrNameLst>
                                      </p:cBhvr>
                                      <p:tavLst>
                                        <p:tav tm="0">
                                          <p:val>
                                            <p:fltVal val="0"/>
                                          </p:val>
                                        </p:tav>
                                        <p:tav tm="100000">
                                          <p:val>
                                            <p:strVal val="#ppt_w"/>
                                          </p:val>
                                        </p:tav>
                                      </p:tavLst>
                                    </p:anim>
                                    <p:anim calcmode="lin" valueType="num">
                                      <p:cBhvr>
                                        <p:cTn id="14" dur="500" fill="hold"/>
                                        <p:tgtEl>
                                          <p:spTgt spid="15"/>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9"/>
                                            </p:cond>
                                          </p:stCondLst>
                                          <p:endCondLst>
                                            <p:cond evt="onStopAudio" delay="0">
                                              <p:tgtEl>
                                                <p:sldTgt/>
                                              </p:tgtEl>
                                            </p:cond>
                                          </p:endCondLst>
                                        </p:cTn>
                                        <p:tgtEl>
                                          <p:sndTgt r:embed="rId2" name="click.wav"/>
                                        </p:tgtEl>
                                      </p:cMediaNode>
                                    </p:audio>
                                  </p:subTnLst>
                                </p:cTn>
                              </p:par>
                            </p:childTnLst>
                          </p:cTn>
                        </p:par>
                      </p:childTnLst>
                    </p:cTn>
                  </p:par>
                  <p:par>
                    <p:cTn id="15" fill="hold">
                      <p:stCondLst>
                        <p:cond delay="indefinite"/>
                      </p:stCondLst>
                      <p:childTnLst>
                        <p:par>
                          <p:cTn id="16" fill="hold">
                            <p:stCondLst>
                              <p:cond delay="0"/>
                            </p:stCondLst>
                            <p:childTnLst>
                              <p:par>
                                <p:cTn id="17" presetID="17" presetClass="entr" presetSubtype="8"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p:cTn id="19" dur="500" fill="hold"/>
                                        <p:tgtEl>
                                          <p:spTgt spid="21"/>
                                        </p:tgtEl>
                                        <p:attrNameLst>
                                          <p:attrName>ppt_x</p:attrName>
                                        </p:attrNameLst>
                                      </p:cBhvr>
                                      <p:tavLst>
                                        <p:tav tm="0">
                                          <p:val>
                                            <p:strVal val="#ppt_x-#ppt_w/2"/>
                                          </p:val>
                                        </p:tav>
                                        <p:tav tm="100000">
                                          <p:val>
                                            <p:strVal val="#ppt_x"/>
                                          </p:val>
                                        </p:tav>
                                      </p:tavLst>
                                    </p:anim>
                                    <p:anim calcmode="lin" valueType="num">
                                      <p:cBhvr>
                                        <p:cTn id="20" dur="500" fill="hold"/>
                                        <p:tgtEl>
                                          <p:spTgt spid="21"/>
                                        </p:tgtEl>
                                        <p:attrNameLst>
                                          <p:attrName>ppt_y</p:attrName>
                                        </p:attrNameLst>
                                      </p:cBhvr>
                                      <p:tavLst>
                                        <p:tav tm="0">
                                          <p:val>
                                            <p:strVal val="#ppt_y"/>
                                          </p:val>
                                        </p:tav>
                                        <p:tav tm="100000">
                                          <p:val>
                                            <p:strVal val="#ppt_y"/>
                                          </p:val>
                                        </p:tav>
                                      </p:tavLst>
                                    </p:anim>
                                    <p:anim calcmode="lin" valueType="num">
                                      <p:cBhvr>
                                        <p:cTn id="21" dur="500" fill="hold"/>
                                        <p:tgtEl>
                                          <p:spTgt spid="21"/>
                                        </p:tgtEl>
                                        <p:attrNameLst>
                                          <p:attrName>ppt_w</p:attrName>
                                        </p:attrNameLst>
                                      </p:cBhvr>
                                      <p:tavLst>
                                        <p:tav tm="0">
                                          <p:val>
                                            <p:fltVal val="0"/>
                                          </p:val>
                                        </p:tav>
                                        <p:tav tm="100000">
                                          <p:val>
                                            <p:strVal val="#ppt_w"/>
                                          </p:val>
                                        </p:tav>
                                      </p:tavLst>
                                    </p:anim>
                                    <p:anim calcmode="lin" valueType="num">
                                      <p:cBhvr>
                                        <p:cTn id="22" dur="500" fill="hold"/>
                                        <p:tgtEl>
                                          <p:spTgt spid="21"/>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17"/>
                                            </p:cond>
                                          </p:stCondLst>
                                          <p:endCondLst>
                                            <p:cond evt="onStopAudio" delay="0">
                                              <p:tgtEl>
                                                <p:sldTgt/>
                                              </p:tgtEl>
                                            </p:cond>
                                          </p:endCondLst>
                                        </p:cTn>
                                        <p:tgtEl>
                                          <p:sndTgt r:embed="rId2" name="click.wav"/>
                                        </p:tgtEl>
                                      </p:cMediaNode>
                                    </p:audio>
                                  </p:subTnLst>
                                </p:cTn>
                              </p:par>
                            </p:childTnLst>
                          </p:cTn>
                        </p:par>
                      </p:childTnLst>
                    </p:cTn>
                  </p:par>
                  <p:par>
                    <p:cTn id="23" fill="hold">
                      <p:stCondLst>
                        <p:cond delay="indefinite"/>
                      </p:stCondLst>
                      <p:childTnLst>
                        <p:par>
                          <p:cTn id="24" fill="hold">
                            <p:stCondLst>
                              <p:cond delay="0"/>
                            </p:stCondLst>
                            <p:childTnLst>
                              <p:par>
                                <p:cTn id="25" presetID="17" presetClass="entr" presetSubtype="8"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p:cTn id="27" dur="500" fill="hold"/>
                                        <p:tgtEl>
                                          <p:spTgt spid="19"/>
                                        </p:tgtEl>
                                        <p:attrNameLst>
                                          <p:attrName>ppt_x</p:attrName>
                                        </p:attrNameLst>
                                      </p:cBhvr>
                                      <p:tavLst>
                                        <p:tav tm="0">
                                          <p:val>
                                            <p:strVal val="#ppt_x-#ppt_w/2"/>
                                          </p:val>
                                        </p:tav>
                                        <p:tav tm="100000">
                                          <p:val>
                                            <p:strVal val="#ppt_x"/>
                                          </p:val>
                                        </p:tav>
                                      </p:tavLst>
                                    </p:anim>
                                    <p:anim calcmode="lin" valueType="num">
                                      <p:cBhvr>
                                        <p:cTn id="28" dur="500" fill="hold"/>
                                        <p:tgtEl>
                                          <p:spTgt spid="19"/>
                                        </p:tgtEl>
                                        <p:attrNameLst>
                                          <p:attrName>ppt_y</p:attrName>
                                        </p:attrNameLst>
                                      </p:cBhvr>
                                      <p:tavLst>
                                        <p:tav tm="0">
                                          <p:val>
                                            <p:strVal val="#ppt_y"/>
                                          </p:val>
                                        </p:tav>
                                        <p:tav tm="100000">
                                          <p:val>
                                            <p:strVal val="#ppt_y"/>
                                          </p:val>
                                        </p:tav>
                                      </p:tavLst>
                                    </p:anim>
                                    <p:anim calcmode="lin" valueType="num">
                                      <p:cBhvr>
                                        <p:cTn id="29" dur="500" fill="hold"/>
                                        <p:tgtEl>
                                          <p:spTgt spid="19"/>
                                        </p:tgtEl>
                                        <p:attrNameLst>
                                          <p:attrName>ppt_w</p:attrName>
                                        </p:attrNameLst>
                                      </p:cBhvr>
                                      <p:tavLst>
                                        <p:tav tm="0">
                                          <p:val>
                                            <p:fltVal val="0"/>
                                          </p:val>
                                        </p:tav>
                                        <p:tav tm="100000">
                                          <p:val>
                                            <p:strVal val="#ppt_w"/>
                                          </p:val>
                                        </p:tav>
                                      </p:tavLst>
                                    </p:anim>
                                    <p:anim calcmode="lin" valueType="num">
                                      <p:cBhvr>
                                        <p:cTn id="30" dur="500" fill="hold"/>
                                        <p:tgtEl>
                                          <p:spTgt spid="19"/>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25"/>
                                            </p:cond>
                                          </p:stCondLst>
                                          <p:endCondLst>
                                            <p:cond evt="onStopAudio" delay="0">
                                              <p:tgtEl>
                                                <p:sldTgt/>
                                              </p:tgtEl>
                                            </p:cond>
                                          </p:endCondLst>
                                        </p:cTn>
                                        <p:tgtEl>
                                          <p:sndTgt r:embed="rId2" name="click.wav"/>
                                        </p:tgtEl>
                                      </p:cMediaNode>
                                    </p:audio>
                                  </p:subTnLst>
                                </p:cTn>
                              </p:par>
                            </p:childTnLst>
                          </p:cTn>
                        </p:par>
                      </p:childTnLst>
                    </p:cTn>
                  </p:par>
                  <p:par>
                    <p:cTn id="31" fill="hold">
                      <p:stCondLst>
                        <p:cond delay="indefinite"/>
                      </p:stCondLst>
                      <p:childTnLst>
                        <p:par>
                          <p:cTn id="32" fill="hold">
                            <p:stCondLst>
                              <p:cond delay="0"/>
                            </p:stCondLst>
                            <p:childTnLst>
                              <p:par>
                                <p:cTn id="33" presetID="17" presetClass="entr" presetSubtype="8"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anim calcmode="lin" valueType="num">
                                      <p:cBhvr>
                                        <p:cTn id="35" dur="500" fill="hold"/>
                                        <p:tgtEl>
                                          <p:spTgt spid="18"/>
                                        </p:tgtEl>
                                        <p:attrNameLst>
                                          <p:attrName>ppt_x</p:attrName>
                                        </p:attrNameLst>
                                      </p:cBhvr>
                                      <p:tavLst>
                                        <p:tav tm="0">
                                          <p:val>
                                            <p:strVal val="#ppt_x-#ppt_w/2"/>
                                          </p:val>
                                        </p:tav>
                                        <p:tav tm="100000">
                                          <p:val>
                                            <p:strVal val="#ppt_x"/>
                                          </p:val>
                                        </p:tav>
                                      </p:tavLst>
                                    </p:anim>
                                    <p:anim calcmode="lin" valueType="num">
                                      <p:cBhvr>
                                        <p:cTn id="36" dur="500" fill="hold"/>
                                        <p:tgtEl>
                                          <p:spTgt spid="18"/>
                                        </p:tgtEl>
                                        <p:attrNameLst>
                                          <p:attrName>ppt_y</p:attrName>
                                        </p:attrNameLst>
                                      </p:cBhvr>
                                      <p:tavLst>
                                        <p:tav tm="0">
                                          <p:val>
                                            <p:strVal val="#ppt_y"/>
                                          </p:val>
                                        </p:tav>
                                        <p:tav tm="100000">
                                          <p:val>
                                            <p:strVal val="#ppt_y"/>
                                          </p:val>
                                        </p:tav>
                                      </p:tavLst>
                                    </p:anim>
                                    <p:anim calcmode="lin" valueType="num">
                                      <p:cBhvr>
                                        <p:cTn id="37" dur="500" fill="hold"/>
                                        <p:tgtEl>
                                          <p:spTgt spid="18"/>
                                        </p:tgtEl>
                                        <p:attrNameLst>
                                          <p:attrName>ppt_w</p:attrName>
                                        </p:attrNameLst>
                                      </p:cBhvr>
                                      <p:tavLst>
                                        <p:tav tm="0">
                                          <p:val>
                                            <p:fltVal val="0"/>
                                          </p:val>
                                        </p:tav>
                                        <p:tav tm="100000">
                                          <p:val>
                                            <p:strVal val="#ppt_w"/>
                                          </p:val>
                                        </p:tav>
                                      </p:tavLst>
                                    </p:anim>
                                    <p:anim calcmode="lin" valueType="num">
                                      <p:cBhvr>
                                        <p:cTn id="38" dur="500" fill="hold"/>
                                        <p:tgtEl>
                                          <p:spTgt spid="18"/>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33"/>
                                            </p:cond>
                                          </p:stCondLst>
                                          <p:endCondLst>
                                            <p:cond evt="onStopAudio" delay="0">
                                              <p:tgtEl>
                                                <p:sldTgt/>
                                              </p:tgtEl>
                                            </p:cond>
                                          </p:endCondLst>
                                        </p:cTn>
                                        <p:tgtEl>
                                          <p:sndTgt r:embed="rId2" name="click.wav"/>
                                        </p:tgtEl>
                                      </p:cMediaNode>
                                    </p:audio>
                                  </p:subTnLst>
                                </p:cTn>
                              </p:par>
                            </p:childTnLst>
                          </p:cTn>
                        </p:par>
                      </p:childTnLst>
                    </p:cTn>
                  </p:par>
                  <p:par>
                    <p:cTn id="39" fill="hold">
                      <p:stCondLst>
                        <p:cond delay="indefinite"/>
                      </p:stCondLst>
                      <p:childTnLst>
                        <p:par>
                          <p:cTn id="40" fill="hold">
                            <p:stCondLst>
                              <p:cond delay="0"/>
                            </p:stCondLst>
                            <p:childTnLst>
                              <p:par>
                                <p:cTn id="41" presetID="17" presetClass="entr" presetSubtype="8"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p:cTn id="43" dur="500" fill="hold"/>
                                        <p:tgtEl>
                                          <p:spTgt spid="23"/>
                                        </p:tgtEl>
                                        <p:attrNameLst>
                                          <p:attrName>ppt_x</p:attrName>
                                        </p:attrNameLst>
                                      </p:cBhvr>
                                      <p:tavLst>
                                        <p:tav tm="0">
                                          <p:val>
                                            <p:strVal val="#ppt_x-#ppt_w/2"/>
                                          </p:val>
                                        </p:tav>
                                        <p:tav tm="100000">
                                          <p:val>
                                            <p:strVal val="#ppt_x"/>
                                          </p:val>
                                        </p:tav>
                                      </p:tavLst>
                                    </p:anim>
                                    <p:anim calcmode="lin" valueType="num">
                                      <p:cBhvr>
                                        <p:cTn id="44" dur="500" fill="hold"/>
                                        <p:tgtEl>
                                          <p:spTgt spid="23"/>
                                        </p:tgtEl>
                                        <p:attrNameLst>
                                          <p:attrName>ppt_y</p:attrName>
                                        </p:attrNameLst>
                                      </p:cBhvr>
                                      <p:tavLst>
                                        <p:tav tm="0">
                                          <p:val>
                                            <p:strVal val="#ppt_y"/>
                                          </p:val>
                                        </p:tav>
                                        <p:tav tm="100000">
                                          <p:val>
                                            <p:strVal val="#ppt_y"/>
                                          </p:val>
                                        </p:tav>
                                      </p:tavLst>
                                    </p:anim>
                                    <p:anim calcmode="lin" valueType="num">
                                      <p:cBhvr>
                                        <p:cTn id="45" dur="500" fill="hold"/>
                                        <p:tgtEl>
                                          <p:spTgt spid="23"/>
                                        </p:tgtEl>
                                        <p:attrNameLst>
                                          <p:attrName>ppt_w</p:attrName>
                                        </p:attrNameLst>
                                      </p:cBhvr>
                                      <p:tavLst>
                                        <p:tav tm="0">
                                          <p:val>
                                            <p:fltVal val="0"/>
                                          </p:val>
                                        </p:tav>
                                        <p:tav tm="100000">
                                          <p:val>
                                            <p:strVal val="#ppt_w"/>
                                          </p:val>
                                        </p:tav>
                                      </p:tavLst>
                                    </p:anim>
                                    <p:anim calcmode="lin" valueType="num">
                                      <p:cBhvr>
                                        <p:cTn id="46" dur="500" fill="hold"/>
                                        <p:tgtEl>
                                          <p:spTgt spid="23"/>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41"/>
                                            </p:cond>
                                          </p:stCondLst>
                                          <p:endCondLst>
                                            <p:cond evt="onStopAudio" delay="0">
                                              <p:tgtEl>
                                                <p:sldTgt/>
                                              </p:tgtEl>
                                            </p:cond>
                                          </p:endCondLst>
                                        </p:cTn>
                                        <p:tgtEl>
                                          <p:sndTgt r:embed="rId2" name="click.wav"/>
                                        </p:tgtEl>
                                      </p:cMediaNode>
                                    </p:audio>
                                  </p:subTnLst>
                                </p:cTn>
                              </p:par>
                            </p:childTnLst>
                          </p:cTn>
                        </p:par>
                      </p:childTnLst>
                    </p:cTn>
                  </p:par>
                  <p:par>
                    <p:cTn id="47" fill="hold">
                      <p:stCondLst>
                        <p:cond delay="indefinite"/>
                      </p:stCondLst>
                      <p:childTnLst>
                        <p:par>
                          <p:cTn id="48" fill="hold">
                            <p:stCondLst>
                              <p:cond delay="0"/>
                            </p:stCondLst>
                            <p:childTnLst>
                              <p:par>
                                <p:cTn id="49" presetID="17" presetClass="entr" presetSubtype="8"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anim calcmode="lin" valueType="num">
                                      <p:cBhvr>
                                        <p:cTn id="51" dur="500" fill="hold"/>
                                        <p:tgtEl>
                                          <p:spTgt spid="24"/>
                                        </p:tgtEl>
                                        <p:attrNameLst>
                                          <p:attrName>ppt_x</p:attrName>
                                        </p:attrNameLst>
                                      </p:cBhvr>
                                      <p:tavLst>
                                        <p:tav tm="0">
                                          <p:val>
                                            <p:strVal val="#ppt_x-#ppt_w/2"/>
                                          </p:val>
                                        </p:tav>
                                        <p:tav tm="100000">
                                          <p:val>
                                            <p:strVal val="#ppt_x"/>
                                          </p:val>
                                        </p:tav>
                                      </p:tavLst>
                                    </p:anim>
                                    <p:anim calcmode="lin" valueType="num">
                                      <p:cBhvr>
                                        <p:cTn id="52" dur="500" fill="hold"/>
                                        <p:tgtEl>
                                          <p:spTgt spid="24"/>
                                        </p:tgtEl>
                                        <p:attrNameLst>
                                          <p:attrName>ppt_y</p:attrName>
                                        </p:attrNameLst>
                                      </p:cBhvr>
                                      <p:tavLst>
                                        <p:tav tm="0">
                                          <p:val>
                                            <p:strVal val="#ppt_y"/>
                                          </p:val>
                                        </p:tav>
                                        <p:tav tm="100000">
                                          <p:val>
                                            <p:strVal val="#ppt_y"/>
                                          </p:val>
                                        </p:tav>
                                      </p:tavLst>
                                    </p:anim>
                                    <p:anim calcmode="lin" valueType="num">
                                      <p:cBhvr>
                                        <p:cTn id="53" dur="500" fill="hold"/>
                                        <p:tgtEl>
                                          <p:spTgt spid="24"/>
                                        </p:tgtEl>
                                        <p:attrNameLst>
                                          <p:attrName>ppt_w</p:attrName>
                                        </p:attrNameLst>
                                      </p:cBhvr>
                                      <p:tavLst>
                                        <p:tav tm="0">
                                          <p:val>
                                            <p:fltVal val="0"/>
                                          </p:val>
                                        </p:tav>
                                        <p:tav tm="100000">
                                          <p:val>
                                            <p:strVal val="#ppt_w"/>
                                          </p:val>
                                        </p:tav>
                                      </p:tavLst>
                                    </p:anim>
                                    <p:anim calcmode="lin" valueType="num">
                                      <p:cBhvr>
                                        <p:cTn id="54" dur="500" fill="hold"/>
                                        <p:tgtEl>
                                          <p:spTgt spid="24"/>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49"/>
                                            </p:cond>
                                          </p:stCondLst>
                                          <p:endCondLst>
                                            <p:cond evt="onStopAudio" delay="0">
                                              <p:tgtEl>
                                                <p:sldTgt/>
                                              </p:tgtEl>
                                            </p:cond>
                                          </p:endCondLst>
                                        </p:cTn>
                                        <p:tgtEl>
                                          <p:sndTgt r:embed="rId2" name="click.wav"/>
                                        </p:tgtEl>
                                      </p:cMediaNode>
                                    </p:audio>
                                  </p:sub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8" grpId="0" animBg="1"/>
      <p:bldP spid="19" grpId="0" animBg="1"/>
      <p:bldP spid="20" grpId="0"/>
      <p:bldP spid="21" grpId="0" animBg="1"/>
      <p:bldP spid="23" grpId="0" animBg="1"/>
      <p:bldP spid="2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95370A-EF44-4833-A9B3-C559E03D0370}"/>
              </a:ext>
            </a:extLst>
          </p:cNvPr>
          <p:cNvPicPr>
            <a:picLocks noChangeAspect="1"/>
          </p:cNvPicPr>
          <p:nvPr/>
        </p:nvPicPr>
        <p:blipFill>
          <a:blip r:embed="rId3"/>
          <a:stretch>
            <a:fillRect/>
          </a:stretch>
        </p:blipFill>
        <p:spPr>
          <a:xfrm>
            <a:off x="711092" y="2393829"/>
            <a:ext cx="10526594" cy="2705478"/>
          </a:xfrm>
          <a:prstGeom prst="rect">
            <a:avLst/>
          </a:prstGeom>
        </p:spPr>
      </p:pic>
      <p:pic>
        <p:nvPicPr>
          <p:cNvPr id="6" name="Picture 5">
            <a:extLst>
              <a:ext uri="{FF2B5EF4-FFF2-40B4-BE49-F238E27FC236}">
                <a16:creationId xmlns:a16="http://schemas.microsoft.com/office/drawing/2014/main" id="{F47B1BDD-685A-45B4-A102-0772C9ED6C6C}"/>
              </a:ext>
            </a:extLst>
          </p:cNvPr>
          <p:cNvPicPr>
            <a:picLocks noChangeAspect="1"/>
          </p:cNvPicPr>
          <p:nvPr/>
        </p:nvPicPr>
        <p:blipFill>
          <a:blip r:embed="rId4"/>
          <a:stretch>
            <a:fillRect/>
          </a:stretch>
        </p:blipFill>
        <p:spPr>
          <a:xfrm>
            <a:off x="805299" y="405571"/>
            <a:ext cx="8573696" cy="1829055"/>
          </a:xfrm>
          <a:prstGeom prst="rect">
            <a:avLst/>
          </a:prstGeom>
        </p:spPr>
      </p:pic>
      <p:sp>
        <p:nvSpPr>
          <p:cNvPr id="7" name="Rectangle 6">
            <a:extLst>
              <a:ext uri="{FF2B5EF4-FFF2-40B4-BE49-F238E27FC236}">
                <a16:creationId xmlns:a16="http://schemas.microsoft.com/office/drawing/2014/main" id="{BF1BBBD0-CF38-4BE4-A790-C197B128B677}"/>
              </a:ext>
            </a:extLst>
          </p:cNvPr>
          <p:cNvSpPr/>
          <p:nvPr/>
        </p:nvSpPr>
        <p:spPr>
          <a:xfrm>
            <a:off x="3405768" y="2884714"/>
            <a:ext cx="502203" cy="1948543"/>
          </a:xfrm>
          <a:prstGeom prst="rect">
            <a:avLst/>
          </a:prstGeom>
          <a:solidFill>
            <a:schemeClr val="accent4">
              <a:lumMod val="60000"/>
              <a:lumOff val="40000"/>
              <a:alpha val="50000"/>
            </a:scheme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
        <p:nvSpPr>
          <p:cNvPr id="8" name="Rectangle 7">
            <a:extLst>
              <a:ext uri="{FF2B5EF4-FFF2-40B4-BE49-F238E27FC236}">
                <a16:creationId xmlns:a16="http://schemas.microsoft.com/office/drawing/2014/main" id="{504B6FB3-B0D0-45AD-A27E-F8D6A908099C}"/>
              </a:ext>
            </a:extLst>
          </p:cNvPr>
          <p:cNvSpPr/>
          <p:nvPr/>
        </p:nvSpPr>
        <p:spPr>
          <a:xfrm>
            <a:off x="6602647" y="2772296"/>
            <a:ext cx="502203" cy="1948543"/>
          </a:xfrm>
          <a:prstGeom prst="rect">
            <a:avLst/>
          </a:prstGeom>
          <a:solidFill>
            <a:schemeClr val="accent4">
              <a:lumMod val="60000"/>
              <a:lumOff val="40000"/>
              <a:alpha val="50000"/>
            </a:scheme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
        <p:nvSpPr>
          <p:cNvPr id="9" name="Rectangle 8">
            <a:extLst>
              <a:ext uri="{FF2B5EF4-FFF2-40B4-BE49-F238E27FC236}">
                <a16:creationId xmlns:a16="http://schemas.microsoft.com/office/drawing/2014/main" id="{BF188110-C878-4084-A749-5B13BB79FFF1}"/>
              </a:ext>
            </a:extLst>
          </p:cNvPr>
          <p:cNvSpPr/>
          <p:nvPr/>
        </p:nvSpPr>
        <p:spPr>
          <a:xfrm>
            <a:off x="10535911" y="2884714"/>
            <a:ext cx="502203" cy="1948543"/>
          </a:xfrm>
          <a:prstGeom prst="rect">
            <a:avLst/>
          </a:prstGeom>
          <a:solidFill>
            <a:schemeClr val="accent4">
              <a:lumMod val="60000"/>
              <a:lumOff val="40000"/>
              <a:alpha val="50000"/>
            </a:scheme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
        <p:nvSpPr>
          <p:cNvPr id="10" name="TextBox 9">
            <a:extLst>
              <a:ext uri="{FF2B5EF4-FFF2-40B4-BE49-F238E27FC236}">
                <a16:creationId xmlns:a16="http://schemas.microsoft.com/office/drawing/2014/main" id="{B33D9F69-2EA0-4B16-BA5E-AC4EEAFEC15B}"/>
              </a:ext>
            </a:extLst>
          </p:cNvPr>
          <p:cNvSpPr txBox="1"/>
          <p:nvPr/>
        </p:nvSpPr>
        <p:spPr>
          <a:xfrm>
            <a:off x="860936" y="5380672"/>
            <a:ext cx="10852644" cy="1200329"/>
          </a:xfrm>
          <a:prstGeom prst="rect">
            <a:avLst/>
          </a:prstGeom>
          <a:noFill/>
        </p:spPr>
        <p:txBody>
          <a:bodyPr wrap="square">
            <a:spAutoFit/>
          </a:bodyPr>
          <a:lstStyle/>
          <a:p>
            <a:r>
              <a:rPr lang="en-GB" sz="1800" dirty="0">
                <a:solidFill>
                  <a:schemeClr val="bg1"/>
                </a:solidFill>
              </a:rPr>
              <a:t>Recommendations</a:t>
            </a:r>
          </a:p>
          <a:p>
            <a:pPr marL="285750" indent="-285750">
              <a:buFont typeface="Arial" panose="020B0604020202020204" pitchFamily="34" charset="0"/>
              <a:buChar char="•"/>
            </a:pPr>
            <a:r>
              <a:rPr lang="en-GB" sz="1800" dirty="0">
                <a:solidFill>
                  <a:schemeClr val="bg1"/>
                </a:solidFill>
              </a:rPr>
              <a:t>Enhance Driver Training for Business Cities</a:t>
            </a:r>
          </a:p>
          <a:p>
            <a:pPr marL="285750" indent="-285750">
              <a:buFont typeface="Arial" panose="020B0604020202020204" pitchFamily="34" charset="0"/>
              <a:buChar char="•"/>
            </a:pPr>
            <a:r>
              <a:rPr lang="en-GB" sz="1800" dirty="0">
                <a:solidFill>
                  <a:schemeClr val="bg1"/>
                </a:solidFill>
              </a:rPr>
              <a:t>Collaborate with local travel agencies, introduce special discounts, and enhance app visibility to attract new passengers in tourism-heavy cities.</a:t>
            </a:r>
          </a:p>
        </p:txBody>
      </p:sp>
    </p:spTree>
    <p:extLst>
      <p:ext uri="{BB962C8B-B14F-4D97-AF65-F5344CB8AC3E}">
        <p14:creationId xmlns:p14="http://schemas.microsoft.com/office/powerpoint/2010/main" val="1628218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7" presetClass="entr" presetSubtype="8"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ppt_x</p:attrName>
                                        </p:attrNameLst>
                                      </p:cBhvr>
                                      <p:tavLst>
                                        <p:tav tm="0">
                                          <p:val>
                                            <p:strVal val="#ppt_x-#ppt_w/2"/>
                                          </p:val>
                                        </p:tav>
                                        <p:tav tm="100000">
                                          <p:val>
                                            <p:strVal val="#ppt_x"/>
                                          </p:val>
                                        </p:tav>
                                      </p:tavLst>
                                    </p:anim>
                                    <p:anim calcmode="lin" valueType="num">
                                      <p:cBhvr>
                                        <p:cTn id="12" dur="500" fill="hold"/>
                                        <p:tgtEl>
                                          <p:spTgt spid="7"/>
                                        </p:tgtEl>
                                        <p:attrNameLst>
                                          <p:attrName>ppt_y</p:attrName>
                                        </p:attrNameLst>
                                      </p:cBhvr>
                                      <p:tavLst>
                                        <p:tav tm="0">
                                          <p:val>
                                            <p:strVal val="#ppt_y"/>
                                          </p:val>
                                        </p:tav>
                                        <p:tav tm="100000">
                                          <p:val>
                                            <p:strVal val="#ppt_y"/>
                                          </p:val>
                                        </p:tav>
                                      </p:tavLst>
                                    </p:anim>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9"/>
                                            </p:cond>
                                          </p:stCondLst>
                                          <p:endCondLst>
                                            <p:cond evt="onStopAudio" delay="0">
                                              <p:tgtEl>
                                                <p:sldTgt/>
                                              </p:tgtEl>
                                            </p:cond>
                                          </p:endCondLst>
                                        </p:cTn>
                                        <p:tgtEl>
                                          <p:sndTgt r:embed="rId2" name="click.wav"/>
                                        </p:tgtEl>
                                      </p:cMediaNode>
                                    </p:audio>
                                  </p:subTnLst>
                                </p:cTn>
                              </p:par>
                            </p:childTnLst>
                          </p:cTn>
                        </p:par>
                      </p:childTnLst>
                    </p:cTn>
                  </p:par>
                  <p:par>
                    <p:cTn id="15" fill="hold">
                      <p:stCondLst>
                        <p:cond delay="indefinite"/>
                      </p:stCondLst>
                      <p:childTnLst>
                        <p:par>
                          <p:cTn id="16" fill="hold">
                            <p:stCondLst>
                              <p:cond delay="0"/>
                            </p:stCondLst>
                            <p:childTnLst>
                              <p:par>
                                <p:cTn id="17" presetID="17" presetClass="entr" presetSubtype="8"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ppt_x</p:attrName>
                                        </p:attrNameLst>
                                      </p:cBhvr>
                                      <p:tavLst>
                                        <p:tav tm="0">
                                          <p:val>
                                            <p:strVal val="#ppt_x-#ppt_w/2"/>
                                          </p:val>
                                        </p:tav>
                                        <p:tav tm="100000">
                                          <p:val>
                                            <p:strVal val="#ppt_x"/>
                                          </p:val>
                                        </p:tav>
                                      </p:tavLst>
                                    </p:anim>
                                    <p:anim calcmode="lin" valueType="num">
                                      <p:cBhvr>
                                        <p:cTn id="20" dur="500" fill="hold"/>
                                        <p:tgtEl>
                                          <p:spTgt spid="8"/>
                                        </p:tgtEl>
                                        <p:attrNameLst>
                                          <p:attrName>ppt_y</p:attrName>
                                        </p:attrNameLst>
                                      </p:cBhvr>
                                      <p:tavLst>
                                        <p:tav tm="0">
                                          <p:val>
                                            <p:strVal val="#ppt_y"/>
                                          </p:val>
                                        </p:tav>
                                        <p:tav tm="100000">
                                          <p:val>
                                            <p:strVal val="#ppt_y"/>
                                          </p:val>
                                        </p:tav>
                                      </p:tavLst>
                                    </p:anim>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17"/>
                                            </p:cond>
                                          </p:stCondLst>
                                          <p:endCondLst>
                                            <p:cond evt="onStopAudio" delay="0">
                                              <p:tgtEl>
                                                <p:sldTgt/>
                                              </p:tgtEl>
                                            </p:cond>
                                          </p:endCondLst>
                                        </p:cTn>
                                        <p:tgtEl>
                                          <p:sndTgt r:embed="rId2" name="click.wav"/>
                                        </p:tgtEl>
                                      </p:cMediaNode>
                                    </p:audio>
                                  </p:subTnLst>
                                </p:cTn>
                              </p:par>
                            </p:childTnLst>
                          </p:cTn>
                        </p:par>
                      </p:childTnLst>
                    </p:cTn>
                  </p:par>
                  <p:par>
                    <p:cTn id="23" fill="hold">
                      <p:stCondLst>
                        <p:cond delay="indefinite"/>
                      </p:stCondLst>
                      <p:childTnLst>
                        <p:par>
                          <p:cTn id="24" fill="hold">
                            <p:stCondLst>
                              <p:cond delay="0"/>
                            </p:stCondLst>
                            <p:childTnLst>
                              <p:par>
                                <p:cTn id="25" presetID="17" presetClass="entr" presetSubtype="8"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ppt_x</p:attrName>
                                        </p:attrNameLst>
                                      </p:cBhvr>
                                      <p:tavLst>
                                        <p:tav tm="0">
                                          <p:val>
                                            <p:strVal val="#ppt_x-#ppt_w/2"/>
                                          </p:val>
                                        </p:tav>
                                        <p:tav tm="100000">
                                          <p:val>
                                            <p:strVal val="#ppt_x"/>
                                          </p:val>
                                        </p:tav>
                                      </p:tavLst>
                                    </p:anim>
                                    <p:anim calcmode="lin" valueType="num">
                                      <p:cBhvr>
                                        <p:cTn id="28" dur="500" fill="hold"/>
                                        <p:tgtEl>
                                          <p:spTgt spid="9"/>
                                        </p:tgtEl>
                                        <p:attrNameLst>
                                          <p:attrName>ppt_y</p:attrName>
                                        </p:attrNameLst>
                                      </p:cBhvr>
                                      <p:tavLst>
                                        <p:tav tm="0">
                                          <p:val>
                                            <p:strVal val="#ppt_y"/>
                                          </p:val>
                                        </p:tav>
                                        <p:tav tm="100000">
                                          <p:val>
                                            <p:strVal val="#ppt_y"/>
                                          </p:val>
                                        </p:tav>
                                      </p:tavLst>
                                    </p:anim>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25"/>
                                            </p:cond>
                                          </p:stCondLst>
                                          <p:endCondLst>
                                            <p:cond evt="onStopAudio" delay="0">
                                              <p:tgtEl>
                                                <p:sldTgt/>
                                              </p:tgtEl>
                                            </p:cond>
                                          </p:endCondLst>
                                        </p:cTn>
                                        <p:tgtEl>
                                          <p:sndTgt r:embed="rId2" name="click.wav"/>
                                        </p:tgtEl>
                                      </p:cMediaNode>
                                    </p:audio>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18480AD-C1D5-4732-81A4-F7A1A5678E15}"/>
              </a:ext>
            </a:extLst>
          </p:cNvPr>
          <p:cNvPicPr>
            <a:picLocks noChangeAspect="1"/>
          </p:cNvPicPr>
          <p:nvPr/>
        </p:nvPicPr>
        <p:blipFill>
          <a:blip r:embed="rId3"/>
          <a:stretch>
            <a:fillRect/>
          </a:stretch>
        </p:blipFill>
        <p:spPr>
          <a:xfrm>
            <a:off x="1024373" y="424047"/>
            <a:ext cx="8592749" cy="2854389"/>
          </a:xfrm>
          <a:prstGeom prst="rect">
            <a:avLst/>
          </a:prstGeom>
        </p:spPr>
      </p:pic>
      <p:pic>
        <p:nvPicPr>
          <p:cNvPr id="11" name="Picture 10">
            <a:extLst>
              <a:ext uri="{FF2B5EF4-FFF2-40B4-BE49-F238E27FC236}">
                <a16:creationId xmlns:a16="http://schemas.microsoft.com/office/drawing/2014/main" id="{121CED22-BFA6-441B-B5CF-B7168C1AD366}"/>
              </a:ext>
            </a:extLst>
          </p:cNvPr>
          <p:cNvPicPr>
            <a:picLocks noChangeAspect="1"/>
          </p:cNvPicPr>
          <p:nvPr/>
        </p:nvPicPr>
        <p:blipFill>
          <a:blip r:embed="rId4"/>
          <a:stretch>
            <a:fillRect/>
          </a:stretch>
        </p:blipFill>
        <p:spPr>
          <a:xfrm>
            <a:off x="1166834" y="3579565"/>
            <a:ext cx="4929166" cy="2854389"/>
          </a:xfrm>
          <a:prstGeom prst="rect">
            <a:avLst/>
          </a:prstGeom>
        </p:spPr>
      </p:pic>
      <p:pic>
        <p:nvPicPr>
          <p:cNvPr id="12" name="Picture 11">
            <a:extLst>
              <a:ext uri="{FF2B5EF4-FFF2-40B4-BE49-F238E27FC236}">
                <a16:creationId xmlns:a16="http://schemas.microsoft.com/office/drawing/2014/main" id="{244C2FDB-BB54-4BAA-928F-1A5A8B483797}"/>
              </a:ext>
            </a:extLst>
          </p:cNvPr>
          <p:cNvPicPr>
            <a:picLocks noChangeAspect="1"/>
          </p:cNvPicPr>
          <p:nvPr/>
        </p:nvPicPr>
        <p:blipFill>
          <a:blip r:embed="rId5"/>
          <a:stretch>
            <a:fillRect/>
          </a:stretch>
        </p:blipFill>
        <p:spPr>
          <a:xfrm>
            <a:off x="6918002" y="3579565"/>
            <a:ext cx="3424845" cy="2695152"/>
          </a:xfrm>
          <a:prstGeom prst="rect">
            <a:avLst/>
          </a:prstGeom>
        </p:spPr>
      </p:pic>
      <p:sp>
        <p:nvSpPr>
          <p:cNvPr id="5" name="Rectangle 4">
            <a:extLst>
              <a:ext uri="{FF2B5EF4-FFF2-40B4-BE49-F238E27FC236}">
                <a16:creationId xmlns:a16="http://schemas.microsoft.com/office/drawing/2014/main" id="{25294429-15D7-4896-9A0E-D9978C231D88}"/>
              </a:ext>
            </a:extLst>
          </p:cNvPr>
          <p:cNvSpPr/>
          <p:nvPr/>
        </p:nvSpPr>
        <p:spPr>
          <a:xfrm>
            <a:off x="1478996" y="3722914"/>
            <a:ext cx="741690" cy="537587"/>
          </a:xfrm>
          <a:prstGeom prst="rect">
            <a:avLst/>
          </a:prstGeom>
          <a:solidFill>
            <a:schemeClr val="accent4">
              <a:lumMod val="60000"/>
              <a:lumOff val="40000"/>
              <a:alpha val="50000"/>
            </a:scheme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
        <p:nvSpPr>
          <p:cNvPr id="6" name="Rectangle 5">
            <a:extLst>
              <a:ext uri="{FF2B5EF4-FFF2-40B4-BE49-F238E27FC236}">
                <a16:creationId xmlns:a16="http://schemas.microsoft.com/office/drawing/2014/main" id="{F6CD42D1-5846-43A1-8450-E8C465EAF29B}"/>
              </a:ext>
            </a:extLst>
          </p:cNvPr>
          <p:cNvSpPr/>
          <p:nvPr/>
        </p:nvSpPr>
        <p:spPr>
          <a:xfrm>
            <a:off x="1346950" y="5576834"/>
            <a:ext cx="873736" cy="452955"/>
          </a:xfrm>
          <a:prstGeom prst="rect">
            <a:avLst/>
          </a:prstGeom>
          <a:solidFill>
            <a:schemeClr val="accent4">
              <a:lumMod val="60000"/>
              <a:lumOff val="40000"/>
              <a:alpha val="50000"/>
            </a:scheme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
        <p:nvSpPr>
          <p:cNvPr id="7" name="Rectangle 6">
            <a:extLst>
              <a:ext uri="{FF2B5EF4-FFF2-40B4-BE49-F238E27FC236}">
                <a16:creationId xmlns:a16="http://schemas.microsoft.com/office/drawing/2014/main" id="{4DD6085D-7D20-4019-9D82-D0B46C4D5F7C}"/>
              </a:ext>
            </a:extLst>
          </p:cNvPr>
          <p:cNvSpPr/>
          <p:nvPr/>
        </p:nvSpPr>
        <p:spPr>
          <a:xfrm>
            <a:off x="7108271" y="5408839"/>
            <a:ext cx="483154" cy="553811"/>
          </a:xfrm>
          <a:prstGeom prst="rect">
            <a:avLst/>
          </a:prstGeom>
          <a:solidFill>
            <a:schemeClr val="accent4">
              <a:lumMod val="60000"/>
              <a:lumOff val="40000"/>
              <a:alpha val="50000"/>
            </a:scheme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
        <p:nvSpPr>
          <p:cNvPr id="8" name="Rectangle 7">
            <a:extLst>
              <a:ext uri="{FF2B5EF4-FFF2-40B4-BE49-F238E27FC236}">
                <a16:creationId xmlns:a16="http://schemas.microsoft.com/office/drawing/2014/main" id="{2B158ED3-C8CE-4517-8DE5-7CCB967BFCA1}"/>
              </a:ext>
            </a:extLst>
          </p:cNvPr>
          <p:cNvSpPr/>
          <p:nvPr/>
        </p:nvSpPr>
        <p:spPr>
          <a:xfrm>
            <a:off x="9127571" y="5321073"/>
            <a:ext cx="578404" cy="641578"/>
          </a:xfrm>
          <a:prstGeom prst="rect">
            <a:avLst/>
          </a:prstGeom>
          <a:solidFill>
            <a:schemeClr val="accent4">
              <a:lumMod val="60000"/>
              <a:lumOff val="40000"/>
              <a:alpha val="50000"/>
            </a:scheme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Tree>
    <p:extLst>
      <p:ext uri="{BB962C8B-B14F-4D97-AF65-F5344CB8AC3E}">
        <p14:creationId xmlns:p14="http://schemas.microsoft.com/office/powerpoint/2010/main" val="834394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ppt_x</p:attrName>
                                        </p:attrNameLst>
                                      </p:cBhvr>
                                      <p:tavLst>
                                        <p:tav tm="0">
                                          <p:val>
                                            <p:strVal val="#ppt_x-#ppt_w/2"/>
                                          </p:val>
                                        </p:tav>
                                        <p:tav tm="100000">
                                          <p:val>
                                            <p:strVal val="#ppt_x"/>
                                          </p:val>
                                        </p:tav>
                                      </p:tavLst>
                                    </p:anim>
                                    <p:anim calcmode="lin" valueType="num">
                                      <p:cBhvr>
                                        <p:cTn id="16" dur="500" fill="hold"/>
                                        <p:tgtEl>
                                          <p:spTgt spid="5"/>
                                        </p:tgtEl>
                                        <p:attrNameLst>
                                          <p:attrName>ppt_y</p:attrName>
                                        </p:attrNameLst>
                                      </p:cBhvr>
                                      <p:tavLst>
                                        <p:tav tm="0">
                                          <p:val>
                                            <p:strVal val="#ppt_y"/>
                                          </p:val>
                                        </p:tav>
                                        <p:tav tm="100000">
                                          <p:val>
                                            <p:strVal val="#ppt_y"/>
                                          </p:val>
                                        </p:tav>
                                      </p:tavLst>
                                    </p:anim>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13"/>
                                            </p:cond>
                                          </p:stCondLst>
                                          <p:endCondLst>
                                            <p:cond evt="onStopAudio" delay="0">
                                              <p:tgtEl>
                                                <p:sldTgt/>
                                              </p:tgtEl>
                                            </p:cond>
                                          </p:endCondLst>
                                        </p:cTn>
                                        <p:tgtEl>
                                          <p:sndTgt r:embed="rId2" name="click.wav"/>
                                        </p:tgtEl>
                                      </p:cMediaNode>
                                    </p:audio>
                                  </p:subTnLst>
                                </p:cTn>
                              </p:par>
                            </p:childTnLst>
                          </p:cTn>
                        </p:par>
                      </p:childTnLst>
                    </p:cTn>
                  </p:par>
                  <p:par>
                    <p:cTn id="19" fill="hold">
                      <p:stCondLst>
                        <p:cond delay="indefinite"/>
                      </p:stCondLst>
                      <p:childTnLst>
                        <p:par>
                          <p:cTn id="20" fill="hold">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ppt_x</p:attrName>
                                        </p:attrNameLst>
                                      </p:cBhvr>
                                      <p:tavLst>
                                        <p:tav tm="0">
                                          <p:val>
                                            <p:strVal val="#ppt_x-#ppt_w/2"/>
                                          </p:val>
                                        </p:tav>
                                        <p:tav tm="100000">
                                          <p:val>
                                            <p:strVal val="#ppt_x"/>
                                          </p:val>
                                        </p:tav>
                                      </p:tavLst>
                                    </p:anim>
                                    <p:anim calcmode="lin" valueType="num">
                                      <p:cBhvr>
                                        <p:cTn id="24" dur="500" fill="hold"/>
                                        <p:tgtEl>
                                          <p:spTgt spid="6"/>
                                        </p:tgtEl>
                                        <p:attrNameLst>
                                          <p:attrName>ppt_y</p:attrName>
                                        </p:attrNameLst>
                                      </p:cBhvr>
                                      <p:tavLst>
                                        <p:tav tm="0">
                                          <p:val>
                                            <p:strVal val="#ppt_y"/>
                                          </p:val>
                                        </p:tav>
                                        <p:tav tm="100000">
                                          <p:val>
                                            <p:strVal val="#ppt_y"/>
                                          </p:val>
                                        </p:tav>
                                      </p:tavLst>
                                    </p:anim>
                                    <p:anim calcmode="lin" valueType="num">
                                      <p:cBhvr>
                                        <p:cTn id="25" dur="500" fill="hold"/>
                                        <p:tgtEl>
                                          <p:spTgt spid="6"/>
                                        </p:tgtEl>
                                        <p:attrNameLst>
                                          <p:attrName>ppt_w</p:attrName>
                                        </p:attrNameLst>
                                      </p:cBhvr>
                                      <p:tavLst>
                                        <p:tav tm="0">
                                          <p:val>
                                            <p:fltVal val="0"/>
                                          </p:val>
                                        </p:tav>
                                        <p:tav tm="100000">
                                          <p:val>
                                            <p:strVal val="#ppt_w"/>
                                          </p:val>
                                        </p:tav>
                                      </p:tavLst>
                                    </p:anim>
                                    <p:anim calcmode="lin" valueType="num">
                                      <p:cBhvr>
                                        <p:cTn id="26" dur="500" fill="hold"/>
                                        <p:tgtEl>
                                          <p:spTgt spid="6"/>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21"/>
                                            </p:cond>
                                          </p:stCondLst>
                                          <p:endCondLst>
                                            <p:cond evt="onStopAudio" delay="0">
                                              <p:tgtEl>
                                                <p:sldTgt/>
                                              </p:tgtEl>
                                            </p:cond>
                                          </p:endCondLst>
                                        </p:cTn>
                                        <p:tgtEl>
                                          <p:sndTgt r:embed="rId2" name="click.wav"/>
                                        </p:tgtEl>
                                      </p:cMediaNode>
                                    </p:audio>
                                  </p:subTnLst>
                                </p:cTn>
                              </p:par>
                            </p:childTnLst>
                          </p:cTn>
                        </p:par>
                      </p:childTnLst>
                    </p:cTn>
                  </p:par>
                  <p:par>
                    <p:cTn id="27" fill="hold">
                      <p:stCondLst>
                        <p:cond delay="indefinite"/>
                      </p:stCondLst>
                      <p:childTnLst>
                        <p:par>
                          <p:cTn id="28" fill="hold">
                            <p:stCondLst>
                              <p:cond delay="0"/>
                            </p:stCondLst>
                            <p:childTnLst>
                              <p:par>
                                <p:cTn id="29" presetID="17" presetClass="entr" presetSubtype="8"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ppt_x</p:attrName>
                                        </p:attrNameLst>
                                      </p:cBhvr>
                                      <p:tavLst>
                                        <p:tav tm="0">
                                          <p:val>
                                            <p:strVal val="#ppt_x-#ppt_w/2"/>
                                          </p:val>
                                        </p:tav>
                                        <p:tav tm="100000">
                                          <p:val>
                                            <p:strVal val="#ppt_x"/>
                                          </p:val>
                                        </p:tav>
                                      </p:tavLst>
                                    </p:anim>
                                    <p:anim calcmode="lin" valueType="num">
                                      <p:cBhvr>
                                        <p:cTn id="32" dur="500" fill="hold"/>
                                        <p:tgtEl>
                                          <p:spTgt spid="7"/>
                                        </p:tgtEl>
                                        <p:attrNameLst>
                                          <p:attrName>ppt_y</p:attrName>
                                        </p:attrNameLst>
                                      </p:cBhvr>
                                      <p:tavLst>
                                        <p:tav tm="0">
                                          <p:val>
                                            <p:strVal val="#ppt_y"/>
                                          </p:val>
                                        </p:tav>
                                        <p:tav tm="100000">
                                          <p:val>
                                            <p:strVal val="#ppt_y"/>
                                          </p:val>
                                        </p:tav>
                                      </p:tavLst>
                                    </p:anim>
                                    <p:anim calcmode="lin" valueType="num">
                                      <p:cBhvr>
                                        <p:cTn id="33" dur="500" fill="hold"/>
                                        <p:tgtEl>
                                          <p:spTgt spid="7"/>
                                        </p:tgtEl>
                                        <p:attrNameLst>
                                          <p:attrName>ppt_w</p:attrName>
                                        </p:attrNameLst>
                                      </p:cBhvr>
                                      <p:tavLst>
                                        <p:tav tm="0">
                                          <p:val>
                                            <p:fltVal val="0"/>
                                          </p:val>
                                        </p:tav>
                                        <p:tav tm="100000">
                                          <p:val>
                                            <p:strVal val="#ppt_w"/>
                                          </p:val>
                                        </p:tav>
                                      </p:tavLst>
                                    </p:anim>
                                    <p:anim calcmode="lin" valueType="num">
                                      <p:cBhvr>
                                        <p:cTn id="34" dur="500" fill="hold"/>
                                        <p:tgtEl>
                                          <p:spTgt spid="7"/>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29"/>
                                            </p:cond>
                                          </p:stCondLst>
                                          <p:endCondLst>
                                            <p:cond evt="onStopAudio" delay="0">
                                              <p:tgtEl>
                                                <p:sldTgt/>
                                              </p:tgtEl>
                                            </p:cond>
                                          </p:endCondLst>
                                        </p:cTn>
                                        <p:tgtEl>
                                          <p:sndTgt r:embed="rId2" name="click.wav"/>
                                        </p:tgtEl>
                                      </p:cMediaNode>
                                    </p:audio>
                                  </p:subTnLst>
                                </p:cTn>
                              </p:par>
                            </p:childTnLst>
                          </p:cTn>
                        </p:par>
                      </p:childTnLst>
                    </p:cTn>
                  </p:par>
                  <p:par>
                    <p:cTn id="35" fill="hold">
                      <p:stCondLst>
                        <p:cond delay="indefinite"/>
                      </p:stCondLst>
                      <p:childTnLst>
                        <p:par>
                          <p:cTn id="36" fill="hold">
                            <p:stCondLst>
                              <p:cond delay="0"/>
                            </p:stCondLst>
                            <p:childTnLst>
                              <p:par>
                                <p:cTn id="37" presetID="17" presetClass="entr" presetSubtype="8"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p:cTn id="39" dur="500" fill="hold"/>
                                        <p:tgtEl>
                                          <p:spTgt spid="8"/>
                                        </p:tgtEl>
                                        <p:attrNameLst>
                                          <p:attrName>ppt_x</p:attrName>
                                        </p:attrNameLst>
                                      </p:cBhvr>
                                      <p:tavLst>
                                        <p:tav tm="0">
                                          <p:val>
                                            <p:strVal val="#ppt_x-#ppt_w/2"/>
                                          </p:val>
                                        </p:tav>
                                        <p:tav tm="100000">
                                          <p:val>
                                            <p:strVal val="#ppt_x"/>
                                          </p:val>
                                        </p:tav>
                                      </p:tavLst>
                                    </p:anim>
                                    <p:anim calcmode="lin" valueType="num">
                                      <p:cBhvr>
                                        <p:cTn id="40" dur="500" fill="hold"/>
                                        <p:tgtEl>
                                          <p:spTgt spid="8"/>
                                        </p:tgtEl>
                                        <p:attrNameLst>
                                          <p:attrName>ppt_y</p:attrName>
                                        </p:attrNameLst>
                                      </p:cBhvr>
                                      <p:tavLst>
                                        <p:tav tm="0">
                                          <p:val>
                                            <p:strVal val="#ppt_y"/>
                                          </p:val>
                                        </p:tav>
                                        <p:tav tm="100000">
                                          <p:val>
                                            <p:strVal val="#ppt_y"/>
                                          </p:val>
                                        </p:tav>
                                      </p:tavLst>
                                    </p:anim>
                                    <p:anim calcmode="lin" valueType="num">
                                      <p:cBhvr>
                                        <p:cTn id="41" dur="500" fill="hold"/>
                                        <p:tgtEl>
                                          <p:spTgt spid="8"/>
                                        </p:tgtEl>
                                        <p:attrNameLst>
                                          <p:attrName>ppt_w</p:attrName>
                                        </p:attrNameLst>
                                      </p:cBhvr>
                                      <p:tavLst>
                                        <p:tav tm="0">
                                          <p:val>
                                            <p:fltVal val="0"/>
                                          </p:val>
                                        </p:tav>
                                        <p:tav tm="100000">
                                          <p:val>
                                            <p:strVal val="#ppt_w"/>
                                          </p:val>
                                        </p:tav>
                                      </p:tavLst>
                                    </p:anim>
                                    <p:anim calcmode="lin" valueType="num">
                                      <p:cBhvr>
                                        <p:cTn id="42" dur="500" fill="hold"/>
                                        <p:tgtEl>
                                          <p:spTgt spid="8"/>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37"/>
                                            </p:cond>
                                          </p:stCondLst>
                                          <p:endCondLst>
                                            <p:cond evt="onStopAudio" delay="0">
                                              <p:tgtEl>
                                                <p:sldTgt/>
                                              </p:tgtEl>
                                            </p:cond>
                                          </p:endCondLst>
                                        </p:cTn>
                                        <p:tgtEl>
                                          <p:sndTgt r:embed="rId2" name="click.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0312B57-B0C5-4A51-932E-5CF3CE0E2877}"/>
              </a:ext>
            </a:extLst>
          </p:cNvPr>
          <p:cNvPicPr>
            <a:picLocks noChangeAspect="1"/>
          </p:cNvPicPr>
          <p:nvPr/>
        </p:nvPicPr>
        <p:blipFill>
          <a:blip r:embed="rId3"/>
          <a:stretch>
            <a:fillRect/>
          </a:stretch>
        </p:blipFill>
        <p:spPr>
          <a:xfrm>
            <a:off x="439422" y="554724"/>
            <a:ext cx="5634624" cy="3102875"/>
          </a:xfrm>
          <a:prstGeom prst="rect">
            <a:avLst/>
          </a:prstGeom>
        </p:spPr>
      </p:pic>
      <p:graphicFrame>
        <p:nvGraphicFramePr>
          <p:cNvPr id="9" name="Table 9">
            <a:extLst>
              <a:ext uri="{FF2B5EF4-FFF2-40B4-BE49-F238E27FC236}">
                <a16:creationId xmlns:a16="http://schemas.microsoft.com/office/drawing/2014/main" id="{7D3F2B5C-1085-4180-8CD6-05194E8216BF}"/>
              </a:ext>
            </a:extLst>
          </p:cNvPr>
          <p:cNvGraphicFramePr>
            <a:graphicFrameLocks noGrp="1"/>
          </p:cNvGraphicFramePr>
          <p:nvPr>
            <p:extLst>
              <p:ext uri="{D42A27DB-BD31-4B8C-83A1-F6EECF244321}">
                <p14:modId xmlns:p14="http://schemas.microsoft.com/office/powerpoint/2010/main" val="3138719849"/>
              </p:ext>
            </p:extLst>
          </p:nvPr>
        </p:nvGraphicFramePr>
        <p:xfrm>
          <a:off x="6375867" y="396855"/>
          <a:ext cx="3443046" cy="3352800"/>
        </p:xfrm>
        <a:graphic>
          <a:graphicData uri="http://schemas.openxmlformats.org/drawingml/2006/table">
            <a:tbl>
              <a:tblPr firstRow="1" bandRow="1">
                <a:tableStyleId>{5C22544A-7EE6-4342-B048-85BDC9FD1C3A}</a:tableStyleId>
              </a:tblPr>
              <a:tblGrid>
                <a:gridCol w="1328280">
                  <a:extLst>
                    <a:ext uri="{9D8B030D-6E8A-4147-A177-3AD203B41FA5}">
                      <a16:colId xmlns:a16="http://schemas.microsoft.com/office/drawing/2014/main" val="46117955"/>
                    </a:ext>
                  </a:extLst>
                </a:gridCol>
                <a:gridCol w="1072137">
                  <a:extLst>
                    <a:ext uri="{9D8B030D-6E8A-4147-A177-3AD203B41FA5}">
                      <a16:colId xmlns:a16="http://schemas.microsoft.com/office/drawing/2014/main" val="261185786"/>
                    </a:ext>
                  </a:extLst>
                </a:gridCol>
                <a:gridCol w="1042629">
                  <a:extLst>
                    <a:ext uri="{9D8B030D-6E8A-4147-A177-3AD203B41FA5}">
                      <a16:colId xmlns:a16="http://schemas.microsoft.com/office/drawing/2014/main" val="1309927051"/>
                    </a:ext>
                  </a:extLst>
                </a:gridCol>
              </a:tblGrid>
              <a:tr h="282217">
                <a:tc>
                  <a:txBody>
                    <a:bodyPr/>
                    <a:lstStyle/>
                    <a:p>
                      <a:r>
                        <a:rPr lang="en-GB" sz="1400" dirty="0"/>
                        <a:t>Cities</a:t>
                      </a:r>
                      <a:endParaRPr lang="en-AE" sz="1400" dirty="0"/>
                    </a:p>
                  </a:txBody>
                  <a:tcPr/>
                </a:tc>
                <a:tc>
                  <a:txBody>
                    <a:bodyPr/>
                    <a:lstStyle/>
                    <a:p>
                      <a:r>
                        <a:rPr lang="en-GB" sz="1400" dirty="0"/>
                        <a:t>High RPR</a:t>
                      </a:r>
                      <a:endParaRPr lang="en-AE" sz="1400" dirty="0"/>
                    </a:p>
                  </a:txBody>
                  <a:tcPr/>
                </a:tc>
                <a:tc>
                  <a:txBody>
                    <a:bodyPr/>
                    <a:lstStyle/>
                    <a:p>
                      <a:r>
                        <a:rPr lang="en-GB" sz="1400" dirty="0"/>
                        <a:t>Low RPR</a:t>
                      </a:r>
                      <a:endParaRPr lang="en-AE" sz="1400" dirty="0"/>
                    </a:p>
                  </a:txBody>
                  <a:tcPr/>
                </a:tc>
                <a:extLst>
                  <a:ext uri="{0D108BD9-81ED-4DB2-BD59-A6C34878D82A}">
                    <a16:rowId xmlns:a16="http://schemas.microsoft.com/office/drawing/2014/main" val="3616798206"/>
                  </a:ext>
                </a:extLst>
              </a:tr>
              <a:tr h="258699">
                <a:tc>
                  <a:txBody>
                    <a:bodyPr/>
                    <a:lstStyle/>
                    <a:p>
                      <a:pPr algn="l" fontAlgn="b"/>
                      <a:r>
                        <a:rPr lang="en-GB" sz="1400" b="0" i="0" u="none" strike="noStrike" dirty="0">
                          <a:solidFill>
                            <a:srgbClr val="000000"/>
                          </a:solidFill>
                          <a:effectLst/>
                          <a:latin typeface="+mn-lt"/>
                        </a:rPr>
                        <a:t>Jaipur</a:t>
                      </a:r>
                    </a:p>
                  </a:txBody>
                  <a:tcPr marL="7620" marR="7620" marT="7620" marB="0" anchor="ctr"/>
                </a:tc>
                <a:tc>
                  <a:txBody>
                    <a:bodyPr/>
                    <a:lstStyle/>
                    <a:p>
                      <a:r>
                        <a:rPr lang="en-GB" sz="1400" dirty="0">
                          <a:latin typeface="+mn-lt"/>
                        </a:rPr>
                        <a:t>May</a:t>
                      </a:r>
                      <a:endParaRPr lang="en-AE" sz="1400" dirty="0">
                        <a:latin typeface="+mn-lt"/>
                      </a:endParaRPr>
                    </a:p>
                  </a:txBody>
                  <a:tcPr/>
                </a:tc>
                <a:tc>
                  <a:txBody>
                    <a:bodyPr/>
                    <a:lstStyle/>
                    <a:p>
                      <a:r>
                        <a:rPr lang="en-GB" sz="1400" dirty="0">
                          <a:latin typeface="+mn-lt"/>
                        </a:rPr>
                        <a:t>January</a:t>
                      </a:r>
                      <a:endParaRPr lang="en-AE" sz="1400" dirty="0">
                        <a:latin typeface="+mn-lt"/>
                      </a:endParaRPr>
                    </a:p>
                  </a:txBody>
                  <a:tcPr/>
                </a:tc>
                <a:extLst>
                  <a:ext uri="{0D108BD9-81ED-4DB2-BD59-A6C34878D82A}">
                    <a16:rowId xmlns:a16="http://schemas.microsoft.com/office/drawing/2014/main" val="1367946557"/>
                  </a:ext>
                </a:extLst>
              </a:tr>
              <a:tr h="258699">
                <a:tc>
                  <a:txBody>
                    <a:bodyPr/>
                    <a:lstStyle/>
                    <a:p>
                      <a:pPr algn="l" fontAlgn="b"/>
                      <a:r>
                        <a:rPr lang="en-GB" sz="1400" b="0" i="0" u="none" strike="noStrike" dirty="0">
                          <a:solidFill>
                            <a:srgbClr val="000000"/>
                          </a:solidFill>
                          <a:effectLst/>
                          <a:latin typeface="+mn-lt"/>
                        </a:rPr>
                        <a:t>Lucknow</a:t>
                      </a:r>
                    </a:p>
                  </a:txBody>
                  <a:tcPr marL="7620" marR="7620" marT="7620" marB="0" anchor="ctr"/>
                </a:tc>
                <a:tc>
                  <a:txBody>
                    <a:bodyPr/>
                    <a:lstStyle/>
                    <a:p>
                      <a:r>
                        <a:rPr lang="en-GB" sz="1400" dirty="0">
                          <a:latin typeface="+mn-lt"/>
                        </a:rPr>
                        <a:t>May</a:t>
                      </a:r>
                      <a:endParaRPr lang="en-AE" sz="1400" dirty="0">
                        <a:latin typeface="+mn-lt"/>
                      </a:endParaRPr>
                    </a:p>
                  </a:txBody>
                  <a:tcPr/>
                </a:tc>
                <a:tc>
                  <a:txBody>
                    <a:bodyPr/>
                    <a:lstStyle/>
                    <a:p>
                      <a:r>
                        <a:rPr lang="en-GB" sz="1400" dirty="0">
                          <a:latin typeface="+mn-lt"/>
                        </a:rPr>
                        <a:t>January</a:t>
                      </a:r>
                      <a:endParaRPr lang="en-AE" sz="1400" dirty="0">
                        <a:latin typeface="+mn-lt"/>
                      </a:endParaRPr>
                    </a:p>
                  </a:txBody>
                  <a:tcPr/>
                </a:tc>
                <a:extLst>
                  <a:ext uri="{0D108BD9-81ED-4DB2-BD59-A6C34878D82A}">
                    <a16:rowId xmlns:a16="http://schemas.microsoft.com/office/drawing/2014/main" val="506424172"/>
                  </a:ext>
                </a:extLst>
              </a:tr>
              <a:tr h="258699">
                <a:tc>
                  <a:txBody>
                    <a:bodyPr/>
                    <a:lstStyle/>
                    <a:p>
                      <a:pPr algn="l" fontAlgn="b"/>
                      <a:r>
                        <a:rPr lang="en-GB" sz="1400" b="0" i="0" u="none" strike="noStrike" dirty="0">
                          <a:solidFill>
                            <a:srgbClr val="000000"/>
                          </a:solidFill>
                          <a:effectLst/>
                          <a:latin typeface="+mn-lt"/>
                        </a:rPr>
                        <a:t>Surat</a:t>
                      </a:r>
                    </a:p>
                  </a:txBody>
                  <a:tcPr marL="7620" marR="7620" marT="7620" marB="0" anchor="ctr"/>
                </a:tc>
                <a:tc>
                  <a:txBody>
                    <a:bodyPr/>
                    <a:lstStyle/>
                    <a:p>
                      <a:r>
                        <a:rPr lang="en-GB" sz="1400" dirty="0">
                          <a:latin typeface="+mn-lt"/>
                        </a:rPr>
                        <a:t>May</a:t>
                      </a:r>
                      <a:endParaRPr lang="en-AE" sz="1400" dirty="0">
                        <a:latin typeface="+mn-lt"/>
                      </a:endParaRPr>
                    </a:p>
                  </a:txBody>
                  <a:tcPr/>
                </a:tc>
                <a:tc>
                  <a:txBody>
                    <a:bodyPr/>
                    <a:lstStyle/>
                    <a:p>
                      <a:r>
                        <a:rPr lang="en-GB" sz="1400" dirty="0">
                          <a:latin typeface="+mn-lt"/>
                        </a:rPr>
                        <a:t>January</a:t>
                      </a:r>
                      <a:endParaRPr lang="en-AE" sz="1400" dirty="0">
                        <a:latin typeface="+mn-lt"/>
                      </a:endParaRPr>
                    </a:p>
                  </a:txBody>
                  <a:tcPr/>
                </a:tc>
                <a:extLst>
                  <a:ext uri="{0D108BD9-81ED-4DB2-BD59-A6C34878D82A}">
                    <a16:rowId xmlns:a16="http://schemas.microsoft.com/office/drawing/2014/main" val="548408608"/>
                  </a:ext>
                </a:extLst>
              </a:tr>
              <a:tr h="258699">
                <a:tc>
                  <a:txBody>
                    <a:bodyPr/>
                    <a:lstStyle/>
                    <a:p>
                      <a:pPr algn="l" fontAlgn="b"/>
                      <a:r>
                        <a:rPr lang="en-GB" sz="1400" b="0" i="0" u="none" strike="noStrike" dirty="0">
                          <a:solidFill>
                            <a:srgbClr val="000000"/>
                          </a:solidFill>
                          <a:effectLst/>
                          <a:latin typeface="+mn-lt"/>
                        </a:rPr>
                        <a:t>Kochi</a:t>
                      </a:r>
                    </a:p>
                  </a:txBody>
                  <a:tcPr marL="7620" marR="7620" marT="7620" marB="0" anchor="ctr"/>
                </a:tc>
                <a:tc>
                  <a:txBody>
                    <a:bodyPr/>
                    <a:lstStyle/>
                    <a:p>
                      <a:r>
                        <a:rPr lang="en-GB" sz="1400" dirty="0">
                          <a:latin typeface="+mn-lt"/>
                        </a:rPr>
                        <a:t>May</a:t>
                      </a:r>
                      <a:endParaRPr lang="en-AE" sz="1400" dirty="0">
                        <a:latin typeface="+mn-lt"/>
                      </a:endParaRPr>
                    </a:p>
                  </a:txBody>
                  <a:tcPr/>
                </a:tc>
                <a:tc>
                  <a:txBody>
                    <a:bodyPr/>
                    <a:lstStyle/>
                    <a:p>
                      <a:r>
                        <a:rPr lang="en-GB" sz="1400" dirty="0">
                          <a:latin typeface="+mn-lt"/>
                        </a:rPr>
                        <a:t>January</a:t>
                      </a:r>
                      <a:endParaRPr lang="en-AE" sz="1400" dirty="0">
                        <a:latin typeface="+mn-lt"/>
                      </a:endParaRPr>
                    </a:p>
                  </a:txBody>
                  <a:tcPr/>
                </a:tc>
                <a:extLst>
                  <a:ext uri="{0D108BD9-81ED-4DB2-BD59-A6C34878D82A}">
                    <a16:rowId xmlns:a16="http://schemas.microsoft.com/office/drawing/2014/main" val="518075334"/>
                  </a:ext>
                </a:extLst>
              </a:tr>
              <a:tr h="258699">
                <a:tc>
                  <a:txBody>
                    <a:bodyPr/>
                    <a:lstStyle/>
                    <a:p>
                      <a:pPr algn="l" fontAlgn="b"/>
                      <a:r>
                        <a:rPr lang="en-GB" sz="1400" b="0" i="0" u="none" strike="noStrike" dirty="0">
                          <a:solidFill>
                            <a:srgbClr val="000000"/>
                          </a:solidFill>
                          <a:effectLst/>
                          <a:latin typeface="+mn-lt"/>
                        </a:rPr>
                        <a:t>Indore</a:t>
                      </a:r>
                    </a:p>
                  </a:txBody>
                  <a:tcPr marL="7620" marR="7620" marT="7620" marB="0" anchor="ctr"/>
                </a:tc>
                <a:tc>
                  <a:txBody>
                    <a:bodyPr/>
                    <a:lstStyle/>
                    <a:p>
                      <a:r>
                        <a:rPr lang="en-GB" sz="1400" dirty="0">
                          <a:latin typeface="+mn-lt"/>
                        </a:rPr>
                        <a:t>May</a:t>
                      </a:r>
                      <a:endParaRPr lang="en-AE" sz="1400" dirty="0">
                        <a:latin typeface="+mn-lt"/>
                      </a:endParaRPr>
                    </a:p>
                  </a:txBody>
                  <a:tcPr/>
                </a:tc>
                <a:tc>
                  <a:txBody>
                    <a:bodyPr/>
                    <a:lstStyle/>
                    <a:p>
                      <a:r>
                        <a:rPr lang="en-GB" sz="1400" dirty="0">
                          <a:latin typeface="+mn-lt"/>
                        </a:rPr>
                        <a:t>January</a:t>
                      </a:r>
                      <a:endParaRPr lang="en-AE" sz="1400" dirty="0">
                        <a:latin typeface="+mn-lt"/>
                      </a:endParaRPr>
                    </a:p>
                  </a:txBody>
                  <a:tcPr/>
                </a:tc>
                <a:extLst>
                  <a:ext uri="{0D108BD9-81ED-4DB2-BD59-A6C34878D82A}">
                    <a16:rowId xmlns:a16="http://schemas.microsoft.com/office/drawing/2014/main" val="3077320303"/>
                  </a:ext>
                </a:extLst>
              </a:tr>
              <a:tr h="258699">
                <a:tc>
                  <a:txBody>
                    <a:bodyPr/>
                    <a:lstStyle/>
                    <a:p>
                      <a:pPr algn="l" fontAlgn="b"/>
                      <a:r>
                        <a:rPr lang="en-GB" sz="1400" b="0" i="0" u="none" strike="noStrike" dirty="0">
                          <a:solidFill>
                            <a:srgbClr val="000000"/>
                          </a:solidFill>
                          <a:effectLst/>
                          <a:latin typeface="+mn-lt"/>
                        </a:rPr>
                        <a:t>Chandigarh</a:t>
                      </a:r>
                    </a:p>
                  </a:txBody>
                  <a:tcPr marL="7620" marR="7620" marT="7620" marB="0" anchor="ctr"/>
                </a:tc>
                <a:tc>
                  <a:txBody>
                    <a:bodyPr/>
                    <a:lstStyle/>
                    <a:p>
                      <a:r>
                        <a:rPr lang="en-GB" sz="1400" dirty="0">
                          <a:latin typeface="+mn-lt"/>
                        </a:rPr>
                        <a:t>June</a:t>
                      </a:r>
                      <a:endParaRPr lang="en-AE" sz="1400" dirty="0">
                        <a:latin typeface="+mn-lt"/>
                      </a:endParaRPr>
                    </a:p>
                  </a:txBody>
                  <a:tcPr/>
                </a:tc>
                <a:tc>
                  <a:txBody>
                    <a:bodyPr/>
                    <a:lstStyle/>
                    <a:p>
                      <a:r>
                        <a:rPr lang="en-GB" sz="1400" dirty="0">
                          <a:latin typeface="+mn-lt"/>
                        </a:rPr>
                        <a:t>January</a:t>
                      </a:r>
                      <a:endParaRPr lang="en-AE" sz="1400" dirty="0">
                        <a:latin typeface="+mn-lt"/>
                      </a:endParaRPr>
                    </a:p>
                  </a:txBody>
                  <a:tcPr/>
                </a:tc>
                <a:extLst>
                  <a:ext uri="{0D108BD9-81ED-4DB2-BD59-A6C34878D82A}">
                    <a16:rowId xmlns:a16="http://schemas.microsoft.com/office/drawing/2014/main" val="4104509673"/>
                  </a:ext>
                </a:extLst>
              </a:tr>
              <a:tr h="258699">
                <a:tc>
                  <a:txBody>
                    <a:bodyPr/>
                    <a:lstStyle/>
                    <a:p>
                      <a:pPr algn="l" fontAlgn="b"/>
                      <a:r>
                        <a:rPr lang="en-GB" sz="1400" b="0" i="0" u="none" strike="noStrike" dirty="0">
                          <a:solidFill>
                            <a:srgbClr val="000000"/>
                          </a:solidFill>
                          <a:effectLst/>
                          <a:latin typeface="+mn-lt"/>
                        </a:rPr>
                        <a:t>Vadodara</a:t>
                      </a:r>
                    </a:p>
                  </a:txBody>
                  <a:tcPr marL="7620" marR="7620" marT="7620" marB="0" anchor="ctr"/>
                </a:tc>
                <a:tc>
                  <a:txBody>
                    <a:bodyPr/>
                    <a:lstStyle/>
                    <a:p>
                      <a:r>
                        <a:rPr lang="en-GB" sz="1400" dirty="0">
                          <a:latin typeface="+mn-lt"/>
                        </a:rPr>
                        <a:t>June</a:t>
                      </a:r>
                      <a:endParaRPr lang="en-AE" sz="1400" dirty="0">
                        <a:latin typeface="+mn-lt"/>
                      </a:endParaRPr>
                    </a:p>
                  </a:txBody>
                  <a:tcPr/>
                </a:tc>
                <a:tc>
                  <a:txBody>
                    <a:bodyPr/>
                    <a:lstStyle/>
                    <a:p>
                      <a:r>
                        <a:rPr lang="en-GB" sz="1400" dirty="0">
                          <a:latin typeface="+mn-lt"/>
                        </a:rPr>
                        <a:t>January</a:t>
                      </a:r>
                      <a:endParaRPr lang="en-AE" sz="1400" dirty="0">
                        <a:latin typeface="+mn-lt"/>
                      </a:endParaRPr>
                    </a:p>
                  </a:txBody>
                  <a:tcPr/>
                </a:tc>
                <a:extLst>
                  <a:ext uri="{0D108BD9-81ED-4DB2-BD59-A6C34878D82A}">
                    <a16:rowId xmlns:a16="http://schemas.microsoft.com/office/drawing/2014/main" val="2776263210"/>
                  </a:ext>
                </a:extLst>
              </a:tr>
              <a:tr h="282595">
                <a:tc>
                  <a:txBody>
                    <a:bodyPr/>
                    <a:lstStyle/>
                    <a:p>
                      <a:pPr algn="l" fontAlgn="b"/>
                      <a:r>
                        <a:rPr lang="en-GB" sz="1400" b="0" i="0" u="none" strike="noStrike" dirty="0">
                          <a:solidFill>
                            <a:srgbClr val="000000"/>
                          </a:solidFill>
                          <a:effectLst/>
                          <a:latin typeface="+mn-lt"/>
                        </a:rPr>
                        <a:t>Visakhapatnam</a:t>
                      </a:r>
                    </a:p>
                  </a:txBody>
                  <a:tcPr marL="7620" marR="7620" marT="7620" marB="0" anchor="ctr"/>
                </a:tc>
                <a:tc>
                  <a:txBody>
                    <a:bodyPr/>
                    <a:lstStyle/>
                    <a:p>
                      <a:r>
                        <a:rPr lang="en-GB" sz="1400" dirty="0">
                          <a:latin typeface="+mn-lt"/>
                        </a:rPr>
                        <a:t>April</a:t>
                      </a:r>
                      <a:endParaRPr lang="en-AE" sz="1400" dirty="0">
                        <a:latin typeface="+mn-lt"/>
                      </a:endParaRPr>
                    </a:p>
                  </a:txBody>
                  <a:tcPr/>
                </a:tc>
                <a:tc>
                  <a:txBody>
                    <a:bodyPr/>
                    <a:lstStyle/>
                    <a:p>
                      <a:r>
                        <a:rPr lang="en-GB" sz="1400" dirty="0">
                          <a:latin typeface="+mn-lt"/>
                        </a:rPr>
                        <a:t>January</a:t>
                      </a:r>
                      <a:endParaRPr lang="en-AE" sz="1400" dirty="0">
                        <a:latin typeface="+mn-lt"/>
                      </a:endParaRPr>
                    </a:p>
                  </a:txBody>
                  <a:tcPr/>
                </a:tc>
                <a:extLst>
                  <a:ext uri="{0D108BD9-81ED-4DB2-BD59-A6C34878D82A}">
                    <a16:rowId xmlns:a16="http://schemas.microsoft.com/office/drawing/2014/main" val="1298032214"/>
                  </a:ext>
                </a:extLst>
              </a:tr>
              <a:tr h="258699">
                <a:tc>
                  <a:txBody>
                    <a:bodyPr/>
                    <a:lstStyle/>
                    <a:p>
                      <a:pPr algn="l" fontAlgn="b"/>
                      <a:r>
                        <a:rPr lang="en-GB" sz="1400" b="0" i="0" u="none" strike="noStrike" dirty="0">
                          <a:solidFill>
                            <a:srgbClr val="000000"/>
                          </a:solidFill>
                          <a:effectLst/>
                          <a:latin typeface="+mn-lt"/>
                        </a:rPr>
                        <a:t>Coimbatore</a:t>
                      </a:r>
                    </a:p>
                  </a:txBody>
                  <a:tcPr marL="7620" marR="7620" marT="7620" marB="0" anchor="ctr"/>
                </a:tc>
                <a:tc>
                  <a:txBody>
                    <a:bodyPr/>
                    <a:lstStyle/>
                    <a:p>
                      <a:r>
                        <a:rPr lang="en-GB" sz="1400" dirty="0">
                          <a:latin typeface="+mn-lt"/>
                        </a:rPr>
                        <a:t>May</a:t>
                      </a:r>
                      <a:endParaRPr lang="en-AE" sz="1400" dirty="0">
                        <a:latin typeface="+mn-lt"/>
                      </a:endParaRPr>
                    </a:p>
                  </a:txBody>
                  <a:tcPr/>
                </a:tc>
                <a:tc>
                  <a:txBody>
                    <a:bodyPr/>
                    <a:lstStyle/>
                    <a:p>
                      <a:r>
                        <a:rPr lang="en-GB" sz="1400" dirty="0">
                          <a:latin typeface="+mn-lt"/>
                        </a:rPr>
                        <a:t>February</a:t>
                      </a:r>
                      <a:endParaRPr lang="en-AE" sz="1400" dirty="0">
                        <a:latin typeface="+mn-lt"/>
                      </a:endParaRPr>
                    </a:p>
                  </a:txBody>
                  <a:tcPr/>
                </a:tc>
                <a:extLst>
                  <a:ext uri="{0D108BD9-81ED-4DB2-BD59-A6C34878D82A}">
                    <a16:rowId xmlns:a16="http://schemas.microsoft.com/office/drawing/2014/main" val="1789296875"/>
                  </a:ext>
                </a:extLst>
              </a:tr>
              <a:tr h="258699">
                <a:tc>
                  <a:txBody>
                    <a:bodyPr/>
                    <a:lstStyle/>
                    <a:p>
                      <a:pPr algn="l" fontAlgn="b"/>
                      <a:r>
                        <a:rPr lang="en-GB" sz="1400" b="0" i="0" u="none" strike="noStrike" dirty="0">
                          <a:solidFill>
                            <a:srgbClr val="000000"/>
                          </a:solidFill>
                          <a:effectLst/>
                          <a:latin typeface="+mn-lt"/>
                        </a:rPr>
                        <a:t>Mysore</a:t>
                      </a:r>
                    </a:p>
                  </a:txBody>
                  <a:tcPr marL="7620" marR="7620" marT="7620" marB="0" anchor="ctr"/>
                </a:tc>
                <a:tc>
                  <a:txBody>
                    <a:bodyPr/>
                    <a:lstStyle/>
                    <a:p>
                      <a:r>
                        <a:rPr lang="en-GB" sz="1400" dirty="0">
                          <a:latin typeface="+mn-lt"/>
                        </a:rPr>
                        <a:t>May</a:t>
                      </a:r>
                      <a:endParaRPr lang="en-AE" sz="1400" dirty="0">
                        <a:latin typeface="+mn-lt"/>
                      </a:endParaRPr>
                    </a:p>
                  </a:txBody>
                  <a:tcPr/>
                </a:tc>
                <a:tc>
                  <a:txBody>
                    <a:bodyPr/>
                    <a:lstStyle/>
                    <a:p>
                      <a:r>
                        <a:rPr lang="en-GB" sz="1400" dirty="0">
                          <a:latin typeface="+mn-lt"/>
                        </a:rPr>
                        <a:t>February</a:t>
                      </a:r>
                      <a:endParaRPr lang="en-AE" sz="1400" dirty="0">
                        <a:latin typeface="+mn-lt"/>
                      </a:endParaRPr>
                    </a:p>
                  </a:txBody>
                  <a:tcPr/>
                </a:tc>
                <a:extLst>
                  <a:ext uri="{0D108BD9-81ED-4DB2-BD59-A6C34878D82A}">
                    <a16:rowId xmlns:a16="http://schemas.microsoft.com/office/drawing/2014/main" val="3740730724"/>
                  </a:ext>
                </a:extLst>
              </a:tr>
            </a:tbl>
          </a:graphicData>
        </a:graphic>
      </p:graphicFrame>
      <p:sp>
        <p:nvSpPr>
          <p:cNvPr id="10" name="TextBox 9">
            <a:extLst>
              <a:ext uri="{FF2B5EF4-FFF2-40B4-BE49-F238E27FC236}">
                <a16:creationId xmlns:a16="http://schemas.microsoft.com/office/drawing/2014/main" id="{4D702290-4993-43BE-91C6-DE7B4DF3381B}"/>
              </a:ext>
            </a:extLst>
          </p:cNvPr>
          <p:cNvSpPr txBox="1"/>
          <p:nvPr/>
        </p:nvSpPr>
        <p:spPr>
          <a:xfrm>
            <a:off x="651474" y="4645577"/>
            <a:ext cx="10484144" cy="738664"/>
          </a:xfrm>
          <a:prstGeom prst="rect">
            <a:avLst/>
          </a:prstGeom>
          <a:noFill/>
        </p:spPr>
        <p:txBody>
          <a:bodyPr wrap="square">
            <a:spAutoFit/>
          </a:bodyPr>
          <a:lstStyle/>
          <a:p>
            <a:r>
              <a:rPr lang="en-GB" sz="1400" b="1" dirty="0">
                <a:solidFill>
                  <a:schemeClr val="bg1"/>
                </a:solidFill>
              </a:rPr>
              <a:t>Recommendations:</a:t>
            </a:r>
          </a:p>
          <a:p>
            <a:pPr marL="285750" indent="-285750">
              <a:buFont typeface="Arial" panose="020B0604020202020204" pitchFamily="34" charset="0"/>
              <a:buChar char="•"/>
            </a:pPr>
            <a:r>
              <a:rPr lang="en-GB" sz="1400" dirty="0">
                <a:solidFill>
                  <a:schemeClr val="bg1"/>
                </a:solidFill>
              </a:rPr>
              <a:t>Low RPR: Targeted marketing campaigns, promotions, or loyalty incentives.</a:t>
            </a:r>
          </a:p>
          <a:p>
            <a:pPr marL="285750" indent="-285750">
              <a:buFont typeface="Arial" panose="020B0604020202020204" pitchFamily="34" charset="0"/>
              <a:buChar char="•"/>
            </a:pPr>
            <a:r>
              <a:rPr lang="en-GB" sz="1400" dirty="0">
                <a:solidFill>
                  <a:schemeClr val="bg1"/>
                </a:solidFill>
              </a:rPr>
              <a:t>High RPR: Loyalty rewards, premium services or targeted promotions.</a:t>
            </a:r>
          </a:p>
        </p:txBody>
      </p:sp>
      <p:sp>
        <p:nvSpPr>
          <p:cNvPr id="5" name="Rectangle 4">
            <a:extLst>
              <a:ext uri="{FF2B5EF4-FFF2-40B4-BE49-F238E27FC236}">
                <a16:creationId xmlns:a16="http://schemas.microsoft.com/office/drawing/2014/main" id="{17643035-7CD1-4B6D-A8E4-1E072693DD4C}"/>
              </a:ext>
            </a:extLst>
          </p:cNvPr>
          <p:cNvSpPr/>
          <p:nvPr/>
        </p:nvSpPr>
        <p:spPr>
          <a:xfrm>
            <a:off x="7729071" y="678264"/>
            <a:ext cx="701496" cy="346669"/>
          </a:xfrm>
          <a:prstGeom prst="rect">
            <a:avLst/>
          </a:prstGeom>
          <a:solidFill>
            <a:schemeClr val="accent4">
              <a:lumMod val="60000"/>
              <a:lumOff val="40000"/>
              <a:alpha val="50000"/>
            </a:scheme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
        <p:nvSpPr>
          <p:cNvPr id="6" name="Rectangle 5">
            <a:extLst>
              <a:ext uri="{FF2B5EF4-FFF2-40B4-BE49-F238E27FC236}">
                <a16:creationId xmlns:a16="http://schemas.microsoft.com/office/drawing/2014/main" id="{85BBE5C7-ACAD-4BF5-B6ED-F139F8D453CB}"/>
              </a:ext>
            </a:extLst>
          </p:cNvPr>
          <p:cNvSpPr/>
          <p:nvPr/>
        </p:nvSpPr>
        <p:spPr>
          <a:xfrm>
            <a:off x="7729071" y="2185506"/>
            <a:ext cx="701496" cy="346669"/>
          </a:xfrm>
          <a:prstGeom prst="rect">
            <a:avLst/>
          </a:prstGeom>
          <a:solidFill>
            <a:schemeClr val="accent4">
              <a:lumMod val="60000"/>
              <a:lumOff val="40000"/>
              <a:alpha val="50000"/>
            </a:scheme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
        <p:nvSpPr>
          <p:cNvPr id="7" name="Rectangle 6">
            <a:extLst>
              <a:ext uri="{FF2B5EF4-FFF2-40B4-BE49-F238E27FC236}">
                <a16:creationId xmlns:a16="http://schemas.microsoft.com/office/drawing/2014/main" id="{D406C053-825E-49D0-B37A-06FAEAA5418C}"/>
              </a:ext>
            </a:extLst>
          </p:cNvPr>
          <p:cNvSpPr/>
          <p:nvPr/>
        </p:nvSpPr>
        <p:spPr>
          <a:xfrm>
            <a:off x="7729071" y="2811864"/>
            <a:ext cx="701496" cy="346669"/>
          </a:xfrm>
          <a:prstGeom prst="rect">
            <a:avLst/>
          </a:prstGeom>
          <a:solidFill>
            <a:schemeClr val="accent4">
              <a:lumMod val="60000"/>
              <a:lumOff val="40000"/>
              <a:alpha val="50000"/>
            </a:scheme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
        <p:nvSpPr>
          <p:cNvPr id="11" name="Rectangle 10">
            <a:extLst>
              <a:ext uri="{FF2B5EF4-FFF2-40B4-BE49-F238E27FC236}">
                <a16:creationId xmlns:a16="http://schemas.microsoft.com/office/drawing/2014/main" id="{423ABED6-7CE6-4E50-9ACA-9F239AC6BB39}"/>
              </a:ext>
            </a:extLst>
          </p:cNvPr>
          <p:cNvSpPr/>
          <p:nvPr/>
        </p:nvSpPr>
        <p:spPr>
          <a:xfrm>
            <a:off x="8773992" y="1024933"/>
            <a:ext cx="701496" cy="346669"/>
          </a:xfrm>
          <a:prstGeom prst="rect">
            <a:avLst/>
          </a:prstGeom>
          <a:solidFill>
            <a:schemeClr val="accent4">
              <a:lumMod val="60000"/>
              <a:lumOff val="40000"/>
              <a:alpha val="50000"/>
            </a:scheme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
        <p:nvSpPr>
          <p:cNvPr id="12" name="Rectangle 11">
            <a:extLst>
              <a:ext uri="{FF2B5EF4-FFF2-40B4-BE49-F238E27FC236}">
                <a16:creationId xmlns:a16="http://schemas.microsoft.com/office/drawing/2014/main" id="{DFC74104-2220-47C6-81AE-7C39DB177605}"/>
              </a:ext>
            </a:extLst>
          </p:cNvPr>
          <p:cNvSpPr/>
          <p:nvPr/>
        </p:nvSpPr>
        <p:spPr>
          <a:xfrm>
            <a:off x="8773991" y="3098244"/>
            <a:ext cx="812135" cy="346669"/>
          </a:xfrm>
          <a:prstGeom prst="rect">
            <a:avLst/>
          </a:prstGeom>
          <a:solidFill>
            <a:schemeClr val="accent4">
              <a:lumMod val="60000"/>
              <a:lumOff val="40000"/>
              <a:alpha val="50000"/>
            </a:scheme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Tree>
    <p:extLst>
      <p:ext uri="{BB962C8B-B14F-4D97-AF65-F5344CB8AC3E}">
        <p14:creationId xmlns:p14="http://schemas.microsoft.com/office/powerpoint/2010/main" val="2722015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ppt_w/2"/>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ppt_w</p:attrName>
                                        </p:attrNameLst>
                                      </p:cBhvr>
                                      <p:tavLst>
                                        <p:tav tm="0">
                                          <p:val>
                                            <p:fltVal val="0"/>
                                          </p:val>
                                        </p:tav>
                                        <p:tav tm="100000">
                                          <p:val>
                                            <p:strVal val="#ppt_w"/>
                                          </p:val>
                                        </p:tav>
                                      </p:tavLst>
                                    </p:anim>
                                    <p:anim calcmode="lin" valueType="num">
                                      <p:cBhvr>
                                        <p:cTn id="10" dur="500" fill="hold"/>
                                        <p:tgtEl>
                                          <p:spTgt spid="5"/>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click.wav"/>
                                        </p:tgtEl>
                                      </p:cMediaNode>
                                    </p:audio>
                                  </p:sub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ppt_x</p:attrName>
                                        </p:attrNameLst>
                                      </p:cBhvr>
                                      <p:tavLst>
                                        <p:tav tm="0">
                                          <p:val>
                                            <p:strVal val="#ppt_x-#ppt_w/2"/>
                                          </p:val>
                                        </p:tav>
                                        <p:tav tm="100000">
                                          <p:val>
                                            <p:strVal val="#ppt_x"/>
                                          </p:val>
                                        </p:tav>
                                      </p:tavLst>
                                    </p:anim>
                                    <p:anim calcmode="lin" valueType="num">
                                      <p:cBhvr>
                                        <p:cTn id="16" dur="500" fill="hold"/>
                                        <p:tgtEl>
                                          <p:spTgt spid="6"/>
                                        </p:tgtEl>
                                        <p:attrNameLst>
                                          <p:attrName>ppt_y</p:attrName>
                                        </p:attrNameLst>
                                      </p:cBhvr>
                                      <p:tavLst>
                                        <p:tav tm="0">
                                          <p:val>
                                            <p:strVal val="#ppt_y"/>
                                          </p:val>
                                        </p:tav>
                                        <p:tav tm="100000">
                                          <p:val>
                                            <p:strVal val="#ppt_y"/>
                                          </p:val>
                                        </p:tav>
                                      </p:tavLst>
                                    </p:anim>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13"/>
                                            </p:cond>
                                          </p:stCondLst>
                                          <p:endCondLst>
                                            <p:cond evt="onStopAudio" delay="0">
                                              <p:tgtEl>
                                                <p:sldTgt/>
                                              </p:tgtEl>
                                            </p:cond>
                                          </p:endCondLst>
                                        </p:cTn>
                                        <p:tgtEl>
                                          <p:sndTgt r:embed="rId2" name="click.wav"/>
                                        </p:tgtEl>
                                      </p:cMediaNode>
                                    </p:audio>
                                  </p:subTnLst>
                                </p:cTn>
                              </p:par>
                            </p:childTnLst>
                          </p:cTn>
                        </p:par>
                      </p:childTnLst>
                    </p:cTn>
                  </p:par>
                  <p:par>
                    <p:cTn id="19" fill="hold">
                      <p:stCondLst>
                        <p:cond delay="indefinite"/>
                      </p:stCondLst>
                      <p:childTnLst>
                        <p:par>
                          <p:cTn id="20" fill="hold">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ppt_x</p:attrName>
                                        </p:attrNameLst>
                                      </p:cBhvr>
                                      <p:tavLst>
                                        <p:tav tm="0">
                                          <p:val>
                                            <p:strVal val="#ppt_x-#ppt_w/2"/>
                                          </p:val>
                                        </p:tav>
                                        <p:tav tm="100000">
                                          <p:val>
                                            <p:strVal val="#ppt_x"/>
                                          </p:val>
                                        </p:tav>
                                      </p:tavLst>
                                    </p:anim>
                                    <p:anim calcmode="lin" valueType="num">
                                      <p:cBhvr>
                                        <p:cTn id="24" dur="500" fill="hold"/>
                                        <p:tgtEl>
                                          <p:spTgt spid="7"/>
                                        </p:tgtEl>
                                        <p:attrNameLst>
                                          <p:attrName>ppt_y</p:attrName>
                                        </p:attrNameLst>
                                      </p:cBhvr>
                                      <p:tavLst>
                                        <p:tav tm="0">
                                          <p:val>
                                            <p:strVal val="#ppt_y"/>
                                          </p:val>
                                        </p:tav>
                                        <p:tav tm="100000">
                                          <p:val>
                                            <p:strVal val="#ppt_y"/>
                                          </p:val>
                                        </p:tav>
                                      </p:tavLst>
                                    </p:anim>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21"/>
                                            </p:cond>
                                          </p:stCondLst>
                                          <p:endCondLst>
                                            <p:cond evt="onStopAudio" delay="0">
                                              <p:tgtEl>
                                                <p:sldTgt/>
                                              </p:tgtEl>
                                            </p:cond>
                                          </p:endCondLst>
                                        </p:cTn>
                                        <p:tgtEl>
                                          <p:sndTgt r:embed="rId2" name="click.wav"/>
                                        </p:tgtEl>
                                      </p:cMediaNode>
                                    </p:audio>
                                  </p:subTnLst>
                                </p:cTn>
                              </p:par>
                            </p:childTnLst>
                          </p:cTn>
                        </p:par>
                      </p:childTnLst>
                    </p:cTn>
                  </p:par>
                  <p:par>
                    <p:cTn id="27" fill="hold">
                      <p:stCondLst>
                        <p:cond delay="indefinite"/>
                      </p:stCondLst>
                      <p:childTnLst>
                        <p:par>
                          <p:cTn id="28" fill="hold">
                            <p:stCondLst>
                              <p:cond delay="0"/>
                            </p:stCondLst>
                            <p:childTnLst>
                              <p:par>
                                <p:cTn id="29" presetID="17" presetClass="entr" presetSubtype="8"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p:cTn id="31" dur="500" fill="hold"/>
                                        <p:tgtEl>
                                          <p:spTgt spid="11"/>
                                        </p:tgtEl>
                                        <p:attrNameLst>
                                          <p:attrName>ppt_x</p:attrName>
                                        </p:attrNameLst>
                                      </p:cBhvr>
                                      <p:tavLst>
                                        <p:tav tm="0">
                                          <p:val>
                                            <p:strVal val="#ppt_x-#ppt_w/2"/>
                                          </p:val>
                                        </p:tav>
                                        <p:tav tm="100000">
                                          <p:val>
                                            <p:strVal val="#ppt_x"/>
                                          </p:val>
                                        </p:tav>
                                      </p:tavLst>
                                    </p:anim>
                                    <p:anim calcmode="lin" valueType="num">
                                      <p:cBhvr>
                                        <p:cTn id="32" dur="500" fill="hold"/>
                                        <p:tgtEl>
                                          <p:spTgt spid="11"/>
                                        </p:tgtEl>
                                        <p:attrNameLst>
                                          <p:attrName>ppt_y</p:attrName>
                                        </p:attrNameLst>
                                      </p:cBhvr>
                                      <p:tavLst>
                                        <p:tav tm="0">
                                          <p:val>
                                            <p:strVal val="#ppt_y"/>
                                          </p:val>
                                        </p:tav>
                                        <p:tav tm="100000">
                                          <p:val>
                                            <p:strVal val="#ppt_y"/>
                                          </p:val>
                                        </p:tav>
                                      </p:tavLst>
                                    </p:anim>
                                    <p:anim calcmode="lin" valueType="num">
                                      <p:cBhvr>
                                        <p:cTn id="33" dur="500" fill="hold"/>
                                        <p:tgtEl>
                                          <p:spTgt spid="11"/>
                                        </p:tgtEl>
                                        <p:attrNameLst>
                                          <p:attrName>ppt_w</p:attrName>
                                        </p:attrNameLst>
                                      </p:cBhvr>
                                      <p:tavLst>
                                        <p:tav tm="0">
                                          <p:val>
                                            <p:fltVal val="0"/>
                                          </p:val>
                                        </p:tav>
                                        <p:tav tm="100000">
                                          <p:val>
                                            <p:strVal val="#ppt_w"/>
                                          </p:val>
                                        </p:tav>
                                      </p:tavLst>
                                    </p:anim>
                                    <p:anim calcmode="lin" valueType="num">
                                      <p:cBhvr>
                                        <p:cTn id="34" dur="500" fill="hold"/>
                                        <p:tgtEl>
                                          <p:spTgt spid="11"/>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29"/>
                                            </p:cond>
                                          </p:stCondLst>
                                          <p:endCondLst>
                                            <p:cond evt="onStopAudio" delay="0">
                                              <p:tgtEl>
                                                <p:sldTgt/>
                                              </p:tgtEl>
                                            </p:cond>
                                          </p:endCondLst>
                                        </p:cTn>
                                        <p:tgtEl>
                                          <p:sndTgt r:embed="rId2" name="click.wav"/>
                                        </p:tgtEl>
                                      </p:cMediaNode>
                                    </p:audio>
                                  </p:subTnLst>
                                </p:cTn>
                              </p:par>
                            </p:childTnLst>
                          </p:cTn>
                        </p:par>
                      </p:childTnLst>
                    </p:cTn>
                  </p:par>
                  <p:par>
                    <p:cTn id="35" fill="hold">
                      <p:stCondLst>
                        <p:cond delay="indefinite"/>
                      </p:stCondLst>
                      <p:childTnLst>
                        <p:par>
                          <p:cTn id="36" fill="hold">
                            <p:stCondLst>
                              <p:cond delay="0"/>
                            </p:stCondLst>
                            <p:childTnLst>
                              <p:par>
                                <p:cTn id="37" presetID="17" presetClass="entr" presetSubtype="8"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p:cTn id="39" dur="500" fill="hold"/>
                                        <p:tgtEl>
                                          <p:spTgt spid="12"/>
                                        </p:tgtEl>
                                        <p:attrNameLst>
                                          <p:attrName>ppt_x</p:attrName>
                                        </p:attrNameLst>
                                      </p:cBhvr>
                                      <p:tavLst>
                                        <p:tav tm="0">
                                          <p:val>
                                            <p:strVal val="#ppt_x-#ppt_w/2"/>
                                          </p:val>
                                        </p:tav>
                                        <p:tav tm="100000">
                                          <p:val>
                                            <p:strVal val="#ppt_x"/>
                                          </p:val>
                                        </p:tav>
                                      </p:tavLst>
                                    </p:anim>
                                    <p:anim calcmode="lin" valueType="num">
                                      <p:cBhvr>
                                        <p:cTn id="40" dur="500" fill="hold"/>
                                        <p:tgtEl>
                                          <p:spTgt spid="12"/>
                                        </p:tgtEl>
                                        <p:attrNameLst>
                                          <p:attrName>ppt_y</p:attrName>
                                        </p:attrNameLst>
                                      </p:cBhvr>
                                      <p:tavLst>
                                        <p:tav tm="0">
                                          <p:val>
                                            <p:strVal val="#ppt_y"/>
                                          </p:val>
                                        </p:tav>
                                        <p:tav tm="100000">
                                          <p:val>
                                            <p:strVal val="#ppt_y"/>
                                          </p:val>
                                        </p:tav>
                                      </p:tavLst>
                                    </p:anim>
                                    <p:anim calcmode="lin" valueType="num">
                                      <p:cBhvr>
                                        <p:cTn id="41" dur="500" fill="hold"/>
                                        <p:tgtEl>
                                          <p:spTgt spid="12"/>
                                        </p:tgtEl>
                                        <p:attrNameLst>
                                          <p:attrName>ppt_w</p:attrName>
                                        </p:attrNameLst>
                                      </p:cBhvr>
                                      <p:tavLst>
                                        <p:tav tm="0">
                                          <p:val>
                                            <p:fltVal val="0"/>
                                          </p:val>
                                        </p:tav>
                                        <p:tav tm="100000">
                                          <p:val>
                                            <p:strVal val="#ppt_w"/>
                                          </p:val>
                                        </p:tav>
                                      </p:tavLst>
                                    </p:anim>
                                    <p:anim calcmode="lin" valueType="num">
                                      <p:cBhvr>
                                        <p:cTn id="42" dur="500" fill="hold"/>
                                        <p:tgtEl>
                                          <p:spTgt spid="12"/>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37"/>
                                            </p:cond>
                                          </p:stCondLst>
                                          <p:endCondLst>
                                            <p:cond evt="onStopAudio" delay="0">
                                              <p:tgtEl>
                                                <p:sldTgt/>
                                              </p:tgtEl>
                                            </p:cond>
                                          </p:endCondLst>
                                        </p:cTn>
                                        <p:tgtEl>
                                          <p:sndTgt r:embed="rId2" name="click.wav"/>
                                        </p:tgtEl>
                                      </p:cMediaNode>
                                    </p:audio>
                                  </p:sub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5" grpId="0" animBg="1"/>
      <p:bldP spid="6" grpId="0" animBg="1"/>
      <p:bldP spid="7" grpId="0" animBg="1"/>
      <p:bldP spid="11"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FDDA861-23BD-40BC-92C1-923E7BAD8D18}"/>
              </a:ext>
            </a:extLst>
          </p:cNvPr>
          <p:cNvSpPr>
            <a:spLocks noChangeArrowheads="1"/>
          </p:cNvSpPr>
          <p:nvPr/>
        </p:nvSpPr>
        <p:spPr bwMode="auto">
          <a:xfrm>
            <a:off x="666375" y="2264036"/>
            <a:ext cx="3695757"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t"/>
            <a:r>
              <a:rPr lang="en-GB" sz="1400" dirty="0">
                <a:solidFill>
                  <a:schemeClr val="bg1"/>
                </a:solidFill>
              </a:rPr>
              <a:t>Quality of Service</a:t>
            </a:r>
            <a:endParaRPr lang="en-AE" sz="1400" dirty="0">
              <a:solidFill>
                <a:schemeClr val="bg1"/>
              </a:solidFill>
            </a:endParaRPr>
          </a:p>
          <a:p>
            <a:pPr fontAlgn="t"/>
            <a:r>
              <a:rPr lang="en-US" sz="1400" dirty="0">
                <a:solidFill>
                  <a:schemeClr val="bg1"/>
                </a:solidFill>
              </a:rPr>
              <a:t>Professional and polite drivers </a:t>
            </a:r>
          </a:p>
          <a:p>
            <a:pPr fontAlgn="t"/>
            <a:endParaRPr lang="en-AE" sz="1400" dirty="0">
              <a:solidFill>
                <a:schemeClr val="bg1"/>
              </a:solidFill>
            </a:endParaRPr>
          </a:p>
          <a:p>
            <a:r>
              <a:rPr lang="en-US" sz="1400" dirty="0">
                <a:solidFill>
                  <a:schemeClr val="bg1"/>
                </a:solidFill>
              </a:rPr>
              <a:t>Safety and Trust</a:t>
            </a:r>
            <a:endParaRPr lang="en-AE" sz="1400" dirty="0">
              <a:solidFill>
                <a:schemeClr val="bg1"/>
              </a:solidFill>
            </a:endParaRPr>
          </a:p>
          <a:p>
            <a:r>
              <a:rPr lang="en-US" sz="1400" dirty="0">
                <a:solidFill>
                  <a:schemeClr val="bg1"/>
                </a:solidFill>
              </a:rPr>
              <a:t>Driver screenings and vehicle checks. </a:t>
            </a:r>
          </a:p>
          <a:p>
            <a:endParaRPr lang="en-AE" sz="1400" dirty="0">
              <a:solidFill>
                <a:schemeClr val="bg1"/>
              </a:solidFill>
            </a:endParaRPr>
          </a:p>
          <a:p>
            <a:r>
              <a:rPr lang="en-US" sz="1400" dirty="0">
                <a:solidFill>
                  <a:schemeClr val="bg1"/>
                </a:solidFill>
              </a:rPr>
              <a:t>Ride Availability:</a:t>
            </a:r>
            <a:endParaRPr lang="en-AE" sz="1400" dirty="0">
              <a:solidFill>
                <a:schemeClr val="bg1"/>
              </a:solidFill>
            </a:endParaRPr>
          </a:p>
          <a:p>
            <a:r>
              <a:rPr lang="en-US" sz="1400" dirty="0">
                <a:solidFill>
                  <a:schemeClr val="bg1"/>
                </a:solidFill>
              </a:rPr>
              <a:t>During peak hours and last-minute cancellations </a:t>
            </a:r>
          </a:p>
          <a:p>
            <a:endParaRPr lang="en-US" sz="1400" dirty="0">
              <a:solidFill>
                <a:schemeClr val="bg1"/>
              </a:solidFill>
            </a:endParaRPr>
          </a:p>
          <a:p>
            <a:r>
              <a:rPr lang="en-US" sz="1400" dirty="0">
                <a:solidFill>
                  <a:schemeClr val="bg1"/>
                </a:solidFill>
              </a:rPr>
              <a:t>Timeliness: </a:t>
            </a:r>
            <a:endParaRPr lang="en-AE" sz="1400" dirty="0">
              <a:solidFill>
                <a:schemeClr val="bg1"/>
              </a:solidFill>
            </a:endParaRPr>
          </a:p>
          <a:p>
            <a:r>
              <a:rPr lang="en-US" sz="1400" dirty="0">
                <a:solidFill>
                  <a:schemeClr val="bg1"/>
                </a:solidFill>
              </a:rPr>
              <a:t>Punctuality ,Efficient pickups ,Minimal waiting times and Optimized routing</a:t>
            </a:r>
          </a:p>
          <a:p>
            <a:pPr marL="285750" indent="-285750">
              <a:buFont typeface="Arial" panose="020B0604020202020204" pitchFamily="34" charset="0"/>
              <a:buChar char="•"/>
            </a:pPr>
            <a:endParaRPr lang="en-US" sz="1400" dirty="0">
              <a:solidFill>
                <a:schemeClr val="bg1"/>
              </a:solidFill>
            </a:endParaRPr>
          </a:p>
          <a:p>
            <a:r>
              <a:rPr lang="en-GB" sz="1400" dirty="0">
                <a:solidFill>
                  <a:schemeClr val="bg1"/>
                </a:solidFill>
              </a:rPr>
              <a:t>Traffic Conditions</a:t>
            </a:r>
          </a:p>
          <a:p>
            <a:r>
              <a:rPr lang="en-GB" sz="1400" dirty="0">
                <a:solidFill>
                  <a:schemeClr val="bg1"/>
                </a:solidFill>
              </a:rPr>
              <a:t>Ride Sharing</a:t>
            </a:r>
          </a:p>
          <a:p>
            <a:endParaRPr lang="en-GB" sz="1400" dirty="0">
              <a:solidFill>
                <a:schemeClr val="bg1"/>
              </a:solidFill>
            </a:endParaRPr>
          </a:p>
          <a:p>
            <a:pPr eaLnBrk="0" fontAlgn="base" hangingPunct="0"/>
            <a:r>
              <a:rPr lang="en-US" sz="1400" dirty="0">
                <a:solidFill>
                  <a:schemeClr val="bg1"/>
                </a:solidFill>
              </a:rPr>
              <a:t>Ratings: </a:t>
            </a:r>
            <a:endParaRPr lang="en-AE" sz="1400" dirty="0">
              <a:solidFill>
                <a:schemeClr val="bg1"/>
              </a:solidFill>
            </a:endParaRPr>
          </a:p>
          <a:p>
            <a:pPr eaLnBrk="0" fontAlgn="base" hangingPunct="0"/>
            <a:r>
              <a:rPr lang="en-US" sz="1400" dirty="0">
                <a:solidFill>
                  <a:schemeClr val="bg1"/>
                </a:solidFill>
              </a:rPr>
              <a:t>Positive ratings for drivers and services.</a:t>
            </a:r>
          </a:p>
          <a:p>
            <a:endParaRPr lang="en-US" sz="1400" dirty="0">
              <a:solidFill>
                <a:schemeClr val="bg1"/>
              </a:solidFill>
            </a:endParaRPr>
          </a:p>
        </p:txBody>
      </p:sp>
      <p:pic>
        <p:nvPicPr>
          <p:cNvPr id="14" name="Picture 13">
            <a:extLst>
              <a:ext uri="{FF2B5EF4-FFF2-40B4-BE49-F238E27FC236}">
                <a16:creationId xmlns:a16="http://schemas.microsoft.com/office/drawing/2014/main" id="{CD4E2BE0-D194-4032-A853-AE0DA951CE13}"/>
              </a:ext>
            </a:extLst>
          </p:cNvPr>
          <p:cNvPicPr>
            <a:picLocks noChangeAspect="1"/>
          </p:cNvPicPr>
          <p:nvPr/>
        </p:nvPicPr>
        <p:blipFill>
          <a:blip r:embed="rId2"/>
          <a:stretch>
            <a:fillRect/>
          </a:stretch>
        </p:blipFill>
        <p:spPr>
          <a:xfrm>
            <a:off x="2514253" y="289884"/>
            <a:ext cx="8354591" cy="1543265"/>
          </a:xfrm>
          <a:prstGeom prst="rect">
            <a:avLst/>
          </a:prstGeom>
        </p:spPr>
      </p:pic>
      <p:sp>
        <p:nvSpPr>
          <p:cNvPr id="22" name="TextBox 21">
            <a:extLst>
              <a:ext uri="{FF2B5EF4-FFF2-40B4-BE49-F238E27FC236}">
                <a16:creationId xmlns:a16="http://schemas.microsoft.com/office/drawing/2014/main" id="{A2560C1E-A800-45E8-9DC2-4D994E5F1E61}"/>
              </a:ext>
            </a:extLst>
          </p:cNvPr>
          <p:cNvSpPr txBox="1"/>
          <p:nvPr/>
        </p:nvSpPr>
        <p:spPr>
          <a:xfrm>
            <a:off x="4362132" y="2156314"/>
            <a:ext cx="3292200" cy="3970318"/>
          </a:xfrm>
          <a:prstGeom prst="rect">
            <a:avLst/>
          </a:prstGeom>
          <a:noFill/>
        </p:spPr>
        <p:txBody>
          <a:bodyPr wrap="square">
            <a:spAutoFit/>
          </a:bodyPr>
          <a:lstStyle/>
          <a:p>
            <a:pPr fontAlgn="t"/>
            <a:r>
              <a:rPr lang="en-US" sz="1400" dirty="0">
                <a:solidFill>
                  <a:schemeClr val="bg1"/>
                </a:solidFill>
              </a:rPr>
              <a:t>Local Events and Tourism: </a:t>
            </a:r>
            <a:endParaRPr lang="en-AE" sz="1400" dirty="0">
              <a:solidFill>
                <a:schemeClr val="bg1"/>
              </a:solidFill>
            </a:endParaRPr>
          </a:p>
          <a:p>
            <a:pPr eaLnBrk="0" fontAlgn="base" hangingPunct="0"/>
            <a:r>
              <a:rPr lang="en-US" sz="1400" dirty="0">
                <a:solidFill>
                  <a:schemeClr val="bg1"/>
                </a:solidFill>
              </a:rPr>
              <a:t>Large-scale events, festivals, or business events </a:t>
            </a:r>
          </a:p>
          <a:p>
            <a:pPr eaLnBrk="0" fontAlgn="base" hangingPunct="0"/>
            <a:endParaRPr lang="en-US" sz="1400" dirty="0">
              <a:solidFill>
                <a:schemeClr val="bg1"/>
              </a:solidFill>
            </a:endParaRPr>
          </a:p>
          <a:p>
            <a:pPr eaLnBrk="0" fontAlgn="base" hangingPunct="0"/>
            <a:r>
              <a:rPr lang="en-US" sz="1400" dirty="0">
                <a:solidFill>
                  <a:schemeClr val="bg1"/>
                </a:solidFill>
              </a:rPr>
              <a:t>Customer Engagement</a:t>
            </a:r>
            <a:endParaRPr lang="en-AE" sz="1400" dirty="0">
              <a:solidFill>
                <a:schemeClr val="bg1"/>
              </a:solidFill>
            </a:endParaRPr>
          </a:p>
          <a:p>
            <a:pPr eaLnBrk="0" fontAlgn="base" hangingPunct="0"/>
            <a:r>
              <a:rPr lang="en-US" sz="1400" dirty="0">
                <a:solidFill>
                  <a:schemeClr val="bg1"/>
                </a:solidFill>
              </a:rPr>
              <a:t>Communication via emails or app notifications.</a:t>
            </a:r>
          </a:p>
          <a:p>
            <a:pPr eaLnBrk="0" fontAlgn="base" hangingPunct="0"/>
            <a:endParaRPr lang="en-AE" sz="1400" dirty="0">
              <a:solidFill>
                <a:schemeClr val="bg1"/>
              </a:solidFill>
            </a:endParaRPr>
          </a:p>
          <a:p>
            <a:pPr fontAlgn="t"/>
            <a:r>
              <a:rPr lang="en-GB" sz="1400" dirty="0">
                <a:solidFill>
                  <a:schemeClr val="bg1"/>
                </a:solidFill>
              </a:rPr>
              <a:t>Leverage Technology: </a:t>
            </a:r>
            <a:endParaRPr lang="en-AE" sz="1400" dirty="0">
              <a:solidFill>
                <a:schemeClr val="bg1"/>
              </a:solidFill>
            </a:endParaRPr>
          </a:p>
          <a:p>
            <a:pPr eaLnBrk="0" fontAlgn="base" hangingPunct="0"/>
            <a:r>
              <a:rPr lang="en-GB" sz="1400" dirty="0">
                <a:solidFill>
                  <a:schemeClr val="bg1"/>
                </a:solidFill>
              </a:rPr>
              <a:t>Mobile apps, cashless payments and user-friendly interfaces.</a:t>
            </a:r>
          </a:p>
          <a:p>
            <a:pPr eaLnBrk="0" fontAlgn="base" hangingPunct="0"/>
            <a:endParaRPr lang="en-AE" sz="1400" dirty="0">
              <a:solidFill>
                <a:schemeClr val="bg1"/>
              </a:solidFill>
            </a:endParaRPr>
          </a:p>
          <a:p>
            <a:pPr fontAlgn="t"/>
            <a:r>
              <a:rPr lang="en-GB" sz="1400" dirty="0">
                <a:solidFill>
                  <a:schemeClr val="bg1"/>
                </a:solidFill>
              </a:rPr>
              <a:t>Social Influence and Word of Mouth:</a:t>
            </a:r>
          </a:p>
          <a:p>
            <a:pPr fontAlgn="t"/>
            <a:r>
              <a:rPr lang="en-GB" sz="1400" dirty="0">
                <a:solidFill>
                  <a:srgbClr val="FFFFFF"/>
                </a:solidFill>
              </a:rPr>
              <a:t>R</a:t>
            </a:r>
            <a:r>
              <a:rPr lang="en-GB" sz="1400" i="0" dirty="0">
                <a:solidFill>
                  <a:srgbClr val="FFFFFF"/>
                </a:solidFill>
                <a:effectLst/>
              </a:rPr>
              <a:t>eviews from peers and social networks.</a:t>
            </a:r>
            <a:endParaRPr lang="en-GB" sz="1400" dirty="0">
              <a:solidFill>
                <a:schemeClr val="bg1"/>
              </a:solidFill>
            </a:endParaRPr>
          </a:p>
          <a:p>
            <a:pPr fontAlgn="t"/>
            <a:endParaRPr lang="en-GB" sz="1400" dirty="0">
              <a:solidFill>
                <a:schemeClr val="bg1"/>
              </a:solidFill>
            </a:endParaRPr>
          </a:p>
          <a:p>
            <a:r>
              <a:rPr lang="en-US" sz="1400" dirty="0">
                <a:solidFill>
                  <a:schemeClr val="bg1"/>
                </a:solidFill>
              </a:rPr>
              <a:t>Pricing Strategies: </a:t>
            </a:r>
            <a:endParaRPr lang="en-AE" sz="1400" dirty="0">
              <a:solidFill>
                <a:schemeClr val="bg1"/>
              </a:solidFill>
            </a:endParaRPr>
          </a:p>
          <a:p>
            <a:pPr eaLnBrk="0" fontAlgn="base" hangingPunct="0"/>
            <a:r>
              <a:rPr lang="en-US" sz="1400" dirty="0">
                <a:solidFill>
                  <a:schemeClr val="bg1"/>
                </a:solidFill>
              </a:rPr>
              <a:t>Affordable, consistent and transparent pricing models. </a:t>
            </a:r>
          </a:p>
        </p:txBody>
      </p:sp>
      <p:sp>
        <p:nvSpPr>
          <p:cNvPr id="36" name="TextBox 35">
            <a:extLst>
              <a:ext uri="{FF2B5EF4-FFF2-40B4-BE49-F238E27FC236}">
                <a16:creationId xmlns:a16="http://schemas.microsoft.com/office/drawing/2014/main" id="{E6C45DC9-1EB5-442B-AD9B-381E4CEC4E1D}"/>
              </a:ext>
            </a:extLst>
          </p:cNvPr>
          <p:cNvSpPr txBox="1"/>
          <p:nvPr/>
        </p:nvSpPr>
        <p:spPr>
          <a:xfrm>
            <a:off x="8233425" y="2165099"/>
            <a:ext cx="3292200" cy="3877985"/>
          </a:xfrm>
          <a:prstGeom prst="rect">
            <a:avLst/>
          </a:prstGeom>
          <a:noFill/>
        </p:spPr>
        <p:txBody>
          <a:bodyPr wrap="square">
            <a:spAutoFit/>
          </a:bodyPr>
          <a:lstStyle/>
          <a:p>
            <a:r>
              <a:rPr lang="en-GB" sz="1400" dirty="0">
                <a:solidFill>
                  <a:schemeClr val="bg1"/>
                </a:solidFill>
              </a:rPr>
              <a:t>Correlations with Socioeconomic and Lifestyle Patterns</a:t>
            </a:r>
          </a:p>
          <a:p>
            <a:endParaRPr lang="en-GB" sz="1400" dirty="0">
              <a:solidFill>
                <a:schemeClr val="bg1"/>
              </a:solidFill>
            </a:endParaRPr>
          </a:p>
          <a:p>
            <a:r>
              <a:rPr lang="en-GB" sz="1400" dirty="0">
                <a:solidFill>
                  <a:schemeClr val="bg1"/>
                </a:solidFill>
              </a:rPr>
              <a:t>Higher Repeat Passenger Rates:</a:t>
            </a:r>
          </a:p>
          <a:p>
            <a:pPr marL="285750" indent="-285750">
              <a:buFont typeface="Arial" panose="020B0604020202020204" pitchFamily="34" charset="0"/>
              <a:buChar char="•"/>
            </a:pPr>
            <a:r>
              <a:rPr lang="en-GB" sz="1400" i="0" dirty="0">
                <a:solidFill>
                  <a:srgbClr val="FFFFFF"/>
                </a:solidFill>
                <a:effectLst/>
              </a:rPr>
              <a:t>Higher income areas</a:t>
            </a:r>
          </a:p>
          <a:p>
            <a:pPr marL="285750" indent="-285750">
              <a:buFont typeface="Arial" panose="020B0604020202020204" pitchFamily="34" charset="0"/>
              <a:buChar char="•"/>
            </a:pPr>
            <a:r>
              <a:rPr lang="en-GB" sz="1400" dirty="0">
                <a:solidFill>
                  <a:schemeClr val="bg1"/>
                </a:solidFill>
              </a:rPr>
              <a:t>Young, tech-savvy populations </a:t>
            </a:r>
          </a:p>
          <a:p>
            <a:pPr marL="285750" indent="-285750">
              <a:buFont typeface="Arial" panose="020B0604020202020204" pitchFamily="34" charset="0"/>
              <a:buChar char="•"/>
            </a:pPr>
            <a:r>
              <a:rPr lang="en-GB" sz="1400" dirty="0">
                <a:solidFill>
                  <a:schemeClr val="bg1"/>
                </a:solidFill>
              </a:rPr>
              <a:t>Dense population</a:t>
            </a:r>
          </a:p>
          <a:p>
            <a:pPr marL="285750" indent="-285750">
              <a:buFont typeface="Arial" panose="020B0604020202020204" pitchFamily="34" charset="0"/>
              <a:buChar char="•"/>
            </a:pPr>
            <a:r>
              <a:rPr lang="en-GB" sz="1400" dirty="0">
                <a:solidFill>
                  <a:schemeClr val="bg1"/>
                </a:solidFill>
              </a:rPr>
              <a:t>Tourist destination</a:t>
            </a:r>
          </a:p>
          <a:p>
            <a:pPr marL="285750" indent="-285750">
              <a:buFont typeface="Arial" panose="020B0604020202020204" pitchFamily="34" charset="0"/>
              <a:buChar char="•"/>
            </a:pPr>
            <a:r>
              <a:rPr lang="en-GB" sz="1400" dirty="0">
                <a:solidFill>
                  <a:schemeClr val="bg1"/>
                </a:solidFill>
              </a:rPr>
              <a:t>Business Events</a:t>
            </a:r>
          </a:p>
          <a:p>
            <a:pPr marL="285750" indent="-285750">
              <a:buFont typeface="Arial" panose="020B0604020202020204" pitchFamily="34" charset="0"/>
              <a:buChar char="•"/>
            </a:pPr>
            <a:endParaRPr lang="en-GB" sz="1400" dirty="0">
              <a:solidFill>
                <a:schemeClr val="bg1"/>
              </a:solidFill>
            </a:endParaRPr>
          </a:p>
          <a:p>
            <a:pPr marL="285750" indent="-285750">
              <a:buFont typeface="Arial" panose="020B0604020202020204" pitchFamily="34" charset="0"/>
              <a:buChar char="•"/>
            </a:pPr>
            <a:endParaRPr lang="en-GB" sz="1400" dirty="0">
              <a:solidFill>
                <a:schemeClr val="bg1"/>
              </a:solidFill>
            </a:endParaRPr>
          </a:p>
          <a:p>
            <a:r>
              <a:rPr lang="en-GB" sz="1400" dirty="0">
                <a:solidFill>
                  <a:schemeClr val="bg1"/>
                </a:solidFill>
              </a:rPr>
              <a:t>Lower Repeat Passenger Rates:</a:t>
            </a:r>
          </a:p>
          <a:p>
            <a:pPr marL="285750" indent="-285750">
              <a:buFont typeface="Arial" panose="020B0604020202020204" pitchFamily="34" charset="0"/>
              <a:buChar char="•"/>
            </a:pPr>
            <a:r>
              <a:rPr lang="en-GB" sz="1400" dirty="0">
                <a:solidFill>
                  <a:schemeClr val="bg1"/>
                </a:solidFill>
              </a:rPr>
              <a:t>Low-income areas </a:t>
            </a:r>
          </a:p>
          <a:p>
            <a:pPr marL="285750" indent="-285750">
              <a:buFont typeface="Arial" panose="020B0604020202020204" pitchFamily="34" charset="0"/>
              <a:buChar char="•"/>
            </a:pPr>
            <a:r>
              <a:rPr lang="en-GB" sz="1400" dirty="0">
                <a:solidFill>
                  <a:schemeClr val="bg1"/>
                </a:solidFill>
              </a:rPr>
              <a:t>Rural or less densely population</a:t>
            </a:r>
          </a:p>
          <a:p>
            <a:pPr marL="285750" indent="-285750">
              <a:buFont typeface="Arial" panose="020B0604020202020204" pitchFamily="34" charset="0"/>
              <a:buChar char="•"/>
            </a:pPr>
            <a:r>
              <a:rPr lang="en-GB" sz="1400" dirty="0">
                <a:solidFill>
                  <a:schemeClr val="bg1"/>
                </a:solidFill>
              </a:rPr>
              <a:t>High-crime or unsafe areas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GB" dirty="0">
              <a:solidFill>
                <a:schemeClr val="bg1"/>
              </a:solidFill>
            </a:endParaRPr>
          </a:p>
          <a:p>
            <a:endParaRPr lang="en-AE" dirty="0">
              <a:solidFill>
                <a:schemeClr val="bg1"/>
              </a:solidFill>
            </a:endParaRPr>
          </a:p>
        </p:txBody>
      </p:sp>
      <p:sp>
        <p:nvSpPr>
          <p:cNvPr id="6" name="TextBox 5">
            <a:extLst>
              <a:ext uri="{FF2B5EF4-FFF2-40B4-BE49-F238E27FC236}">
                <a16:creationId xmlns:a16="http://schemas.microsoft.com/office/drawing/2014/main" id="{744CD298-14B1-40C6-A119-4E89CCDB0199}"/>
              </a:ext>
            </a:extLst>
          </p:cNvPr>
          <p:cNvSpPr txBox="1"/>
          <p:nvPr/>
        </p:nvSpPr>
        <p:spPr>
          <a:xfrm>
            <a:off x="786825" y="586654"/>
            <a:ext cx="1514248" cy="830997"/>
          </a:xfrm>
          <a:prstGeom prst="rect">
            <a:avLst/>
          </a:prstGeom>
          <a:noFill/>
        </p:spPr>
        <p:txBody>
          <a:bodyPr wrap="square">
            <a:spAutoFit/>
          </a:bodyPr>
          <a:lstStyle/>
          <a:p>
            <a:r>
              <a:rPr lang="en-GB" sz="2400" dirty="0">
                <a:solidFill>
                  <a:schemeClr val="bg2"/>
                </a:solidFill>
              </a:rPr>
              <a:t>Secondary Analysis</a:t>
            </a:r>
            <a:endParaRPr lang="en-AE" sz="2400" dirty="0">
              <a:solidFill>
                <a:schemeClr val="bg2"/>
              </a:solidFill>
            </a:endParaRPr>
          </a:p>
        </p:txBody>
      </p:sp>
    </p:spTree>
    <p:extLst>
      <p:ext uri="{BB962C8B-B14F-4D97-AF65-F5344CB8AC3E}">
        <p14:creationId xmlns:p14="http://schemas.microsoft.com/office/powerpoint/2010/main" val="4167886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2" grpId="0"/>
      <p:bldP spid="3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Picture 9386">
            <a:extLst>
              <a:ext uri="{FF2B5EF4-FFF2-40B4-BE49-F238E27FC236}">
                <a16:creationId xmlns:a16="http://schemas.microsoft.com/office/drawing/2014/main" id="{2284E5A2-ABD4-4366-90FD-0BB13CD0AA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7200"/>
            <a:ext cx="68263" cy="6826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E8D61270-18C3-47E9-866F-76D454EFA5E8}"/>
              </a:ext>
            </a:extLst>
          </p:cNvPr>
          <p:cNvPicPr>
            <a:picLocks noChangeAspect="1"/>
          </p:cNvPicPr>
          <p:nvPr/>
        </p:nvPicPr>
        <p:blipFill>
          <a:blip r:embed="rId3"/>
          <a:stretch>
            <a:fillRect/>
          </a:stretch>
        </p:blipFill>
        <p:spPr>
          <a:xfrm>
            <a:off x="740299" y="520417"/>
            <a:ext cx="8326012" cy="1333686"/>
          </a:xfrm>
          <a:prstGeom prst="rect">
            <a:avLst/>
          </a:prstGeom>
        </p:spPr>
      </p:pic>
      <p:sp>
        <p:nvSpPr>
          <p:cNvPr id="11" name="TextBox 10">
            <a:extLst>
              <a:ext uri="{FF2B5EF4-FFF2-40B4-BE49-F238E27FC236}">
                <a16:creationId xmlns:a16="http://schemas.microsoft.com/office/drawing/2014/main" id="{30BC4374-C248-447A-A0D1-5883BF19F635}"/>
              </a:ext>
            </a:extLst>
          </p:cNvPr>
          <p:cNvSpPr txBox="1"/>
          <p:nvPr/>
        </p:nvSpPr>
        <p:spPr>
          <a:xfrm>
            <a:off x="828036" y="2591636"/>
            <a:ext cx="4135849" cy="2062103"/>
          </a:xfrm>
          <a:prstGeom prst="rect">
            <a:avLst/>
          </a:prstGeom>
          <a:noFill/>
        </p:spPr>
        <p:txBody>
          <a:bodyPr wrap="square">
            <a:spAutoFit/>
          </a:bodyPr>
          <a:lstStyle/>
          <a:p>
            <a:pPr eaLnBrk="0" fontAlgn="base" hangingPunct="0">
              <a:spcBef>
                <a:spcPct val="0"/>
              </a:spcBef>
              <a:spcAft>
                <a:spcPct val="0"/>
              </a:spcAft>
            </a:pPr>
            <a:r>
              <a:rPr lang="en-GB" sz="1600" b="1" i="0" dirty="0">
                <a:solidFill>
                  <a:schemeClr val="bg2"/>
                </a:solidFill>
                <a:effectLst/>
              </a:rPr>
              <a:t>Impact of Tourism Seasons and Local Events</a:t>
            </a:r>
          </a:p>
          <a:p>
            <a:pPr eaLnBrk="0" fontAlgn="base" hangingPunct="0">
              <a:spcBef>
                <a:spcPct val="0"/>
              </a:spcBef>
              <a:spcAft>
                <a:spcPct val="0"/>
              </a:spcAft>
            </a:pPr>
            <a:endParaRPr lang="en-GB" sz="1600" b="1" i="0" dirty="0">
              <a:solidFill>
                <a:schemeClr val="bg2"/>
              </a:solidFill>
              <a:effectLst/>
            </a:endParaRPr>
          </a:p>
          <a:p>
            <a:pPr marL="285750" indent="-285750" eaLnBrk="0" fontAlgn="base" hangingPunct="0">
              <a:spcBef>
                <a:spcPct val="0"/>
              </a:spcBef>
              <a:spcAft>
                <a:spcPct val="0"/>
              </a:spcAft>
              <a:buFont typeface="Arial" panose="020B0604020202020204" pitchFamily="34" charset="0"/>
              <a:buChar char="•"/>
            </a:pPr>
            <a:r>
              <a:rPr lang="en-GB" sz="1600" dirty="0">
                <a:solidFill>
                  <a:schemeClr val="bg2"/>
                </a:solidFill>
              </a:rPr>
              <a:t>Seasonal Fluctuations(seasons, holidays)</a:t>
            </a:r>
          </a:p>
          <a:p>
            <a:pPr marL="285750" indent="-285750" eaLnBrk="0" fontAlgn="base" hangingPunct="0">
              <a:spcBef>
                <a:spcPct val="0"/>
              </a:spcBef>
              <a:spcAft>
                <a:spcPct val="0"/>
              </a:spcAft>
              <a:buFont typeface="Arial" panose="020B0604020202020204" pitchFamily="34" charset="0"/>
              <a:buChar char="•"/>
            </a:pPr>
            <a:r>
              <a:rPr lang="en-GB" sz="1600" dirty="0">
                <a:solidFill>
                  <a:schemeClr val="bg2"/>
                </a:solidFill>
              </a:rPr>
              <a:t>Tourist spots (beaches, mountains, historical site)</a:t>
            </a:r>
          </a:p>
          <a:p>
            <a:pPr marL="285750" indent="-285750" eaLnBrk="0" fontAlgn="base" hangingPunct="0">
              <a:spcBef>
                <a:spcPct val="0"/>
              </a:spcBef>
              <a:spcAft>
                <a:spcPct val="0"/>
              </a:spcAft>
              <a:buFont typeface="Arial" panose="020B0604020202020204" pitchFamily="34" charset="0"/>
              <a:buChar char="•"/>
            </a:pPr>
            <a:r>
              <a:rPr lang="en-GB" sz="1600" dirty="0">
                <a:solidFill>
                  <a:schemeClr val="bg2"/>
                </a:solidFill>
              </a:rPr>
              <a:t>Local Events (Festivals, Conferences, Sports Events)</a:t>
            </a:r>
          </a:p>
          <a:p>
            <a:pPr marL="285750" indent="-285750" eaLnBrk="0" fontAlgn="base" hangingPunct="0">
              <a:spcBef>
                <a:spcPct val="0"/>
              </a:spcBef>
              <a:spcAft>
                <a:spcPct val="0"/>
              </a:spcAft>
              <a:buFont typeface="Arial" panose="020B0604020202020204" pitchFamily="34" charset="0"/>
              <a:buChar char="•"/>
            </a:pPr>
            <a:r>
              <a:rPr lang="en-GB" sz="1600" dirty="0">
                <a:solidFill>
                  <a:schemeClr val="bg2"/>
                </a:solidFill>
              </a:rPr>
              <a:t>Geographic Variations</a:t>
            </a:r>
            <a:endParaRPr lang="en-GB" sz="1600" b="0" i="0" dirty="0">
              <a:solidFill>
                <a:schemeClr val="bg2"/>
              </a:solidFill>
              <a:effectLst/>
            </a:endParaRPr>
          </a:p>
        </p:txBody>
      </p:sp>
      <p:sp>
        <p:nvSpPr>
          <p:cNvPr id="6" name="TextBox 5">
            <a:extLst>
              <a:ext uri="{FF2B5EF4-FFF2-40B4-BE49-F238E27FC236}">
                <a16:creationId xmlns:a16="http://schemas.microsoft.com/office/drawing/2014/main" id="{465C5768-EA84-4D43-ABC0-697EF2F68B13}"/>
              </a:ext>
            </a:extLst>
          </p:cNvPr>
          <p:cNvSpPr txBox="1"/>
          <p:nvPr/>
        </p:nvSpPr>
        <p:spPr>
          <a:xfrm>
            <a:off x="5426110" y="2348628"/>
            <a:ext cx="3949002" cy="2369880"/>
          </a:xfrm>
          <a:prstGeom prst="rect">
            <a:avLst/>
          </a:prstGeom>
          <a:noFill/>
        </p:spPr>
        <p:txBody>
          <a:bodyPr wrap="square">
            <a:spAutoFit/>
          </a:bodyPr>
          <a:lstStyle/>
          <a:p>
            <a:pPr eaLnBrk="0" fontAlgn="base" hangingPunct="0">
              <a:spcBef>
                <a:spcPct val="0"/>
              </a:spcBef>
              <a:spcAft>
                <a:spcPct val="0"/>
              </a:spcAft>
            </a:pPr>
            <a:endParaRPr lang="en-GB" sz="1800" dirty="0">
              <a:solidFill>
                <a:schemeClr val="bg1"/>
              </a:solidFill>
            </a:endParaRPr>
          </a:p>
          <a:p>
            <a:pPr algn="l"/>
            <a:r>
              <a:rPr lang="en-GB" sz="1600" b="1" i="0" dirty="0">
                <a:solidFill>
                  <a:schemeClr val="bg1"/>
                </a:solidFill>
                <a:effectLst/>
              </a:rPr>
              <a:t>Tailoring Marketing Efforts:</a:t>
            </a:r>
          </a:p>
          <a:p>
            <a:pPr algn="l"/>
            <a:endParaRPr lang="en-GB" sz="1600" i="0" dirty="0">
              <a:solidFill>
                <a:schemeClr val="bg1"/>
              </a:solidFill>
              <a:effectLst/>
            </a:endParaRPr>
          </a:p>
          <a:p>
            <a:pPr marL="285750" indent="-285750" algn="l">
              <a:buFont typeface="Arial" panose="020B0604020202020204" pitchFamily="34" charset="0"/>
              <a:buChar char="•"/>
            </a:pPr>
            <a:r>
              <a:rPr lang="en-GB" sz="1600" i="0" dirty="0">
                <a:solidFill>
                  <a:schemeClr val="bg1"/>
                </a:solidFill>
                <a:effectLst/>
              </a:rPr>
              <a:t>Targeted Promotions</a:t>
            </a:r>
            <a:endParaRPr lang="en-GB" sz="1600" dirty="0">
              <a:solidFill>
                <a:schemeClr val="bg1"/>
              </a:solidFill>
            </a:endParaRPr>
          </a:p>
          <a:p>
            <a:pPr marL="285750" indent="-285750" algn="l">
              <a:buFont typeface="Arial" panose="020B0604020202020204" pitchFamily="34" charset="0"/>
              <a:buChar char="•"/>
            </a:pPr>
            <a:r>
              <a:rPr lang="en-GB" sz="1600" i="0" dirty="0">
                <a:solidFill>
                  <a:schemeClr val="bg1"/>
                </a:solidFill>
                <a:effectLst/>
              </a:rPr>
              <a:t>Collaborations with Local Businesses</a:t>
            </a:r>
          </a:p>
          <a:p>
            <a:pPr marL="285750" indent="-285750" algn="l">
              <a:buFont typeface="Arial" panose="020B0604020202020204" pitchFamily="34" charset="0"/>
              <a:buChar char="•"/>
            </a:pPr>
            <a:r>
              <a:rPr lang="en-GB" sz="1600" i="0" dirty="0">
                <a:solidFill>
                  <a:schemeClr val="bg1"/>
                </a:solidFill>
                <a:effectLst/>
              </a:rPr>
              <a:t>Engagement with Tourists</a:t>
            </a:r>
            <a:endParaRPr lang="en-GB" sz="1600" dirty="0">
              <a:solidFill>
                <a:schemeClr val="bg1"/>
              </a:solidFill>
            </a:endParaRPr>
          </a:p>
          <a:p>
            <a:pPr marL="285750" indent="-285750" algn="l">
              <a:buFont typeface="Arial" panose="020B0604020202020204" pitchFamily="34" charset="0"/>
              <a:buChar char="•"/>
            </a:pPr>
            <a:r>
              <a:rPr lang="en-GB" sz="1600" dirty="0">
                <a:solidFill>
                  <a:schemeClr val="bg2"/>
                </a:solidFill>
              </a:rPr>
              <a:t>Advertising and partnerships</a:t>
            </a:r>
          </a:p>
          <a:p>
            <a:pPr marL="285750" indent="-285750" algn="l">
              <a:buFont typeface="Arial" panose="020B0604020202020204" pitchFamily="34" charset="0"/>
              <a:buChar char="•"/>
            </a:pPr>
            <a:r>
              <a:rPr lang="en-GB" sz="1600" dirty="0">
                <a:solidFill>
                  <a:schemeClr val="bg2"/>
                </a:solidFill>
              </a:rPr>
              <a:t>Tourist-friendly services</a:t>
            </a:r>
          </a:p>
          <a:p>
            <a:pPr marL="285750" indent="-285750">
              <a:buFont typeface="Arial" panose="020B0604020202020204" pitchFamily="34" charset="0"/>
              <a:buChar char="•"/>
            </a:pPr>
            <a:r>
              <a:rPr lang="en-GB" sz="1600" dirty="0">
                <a:solidFill>
                  <a:schemeClr val="bg2"/>
                </a:solidFill>
              </a:rPr>
              <a:t>Seasonal Campaigns</a:t>
            </a:r>
            <a:endParaRPr lang="en-GB" sz="1600" i="0" dirty="0">
              <a:solidFill>
                <a:schemeClr val="bg2"/>
              </a:solidFill>
              <a:effectLst/>
            </a:endParaRPr>
          </a:p>
        </p:txBody>
      </p:sp>
    </p:spTree>
    <p:extLst>
      <p:ext uri="{BB962C8B-B14F-4D97-AF65-F5344CB8AC3E}">
        <p14:creationId xmlns:p14="http://schemas.microsoft.com/office/powerpoint/2010/main" val="4284576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4BA2308-6E75-4C6B-8991-93E0578F751D}"/>
              </a:ext>
            </a:extLst>
          </p:cNvPr>
          <p:cNvPicPr>
            <a:picLocks noChangeAspect="1"/>
          </p:cNvPicPr>
          <p:nvPr/>
        </p:nvPicPr>
        <p:blipFill>
          <a:blip r:embed="rId2"/>
          <a:stretch>
            <a:fillRect/>
          </a:stretch>
        </p:blipFill>
        <p:spPr>
          <a:xfrm>
            <a:off x="681488" y="339263"/>
            <a:ext cx="8364117" cy="1667108"/>
          </a:xfrm>
          <a:prstGeom prst="rect">
            <a:avLst/>
          </a:prstGeom>
        </p:spPr>
      </p:pic>
      <p:sp>
        <p:nvSpPr>
          <p:cNvPr id="19" name="TextBox 18">
            <a:extLst>
              <a:ext uri="{FF2B5EF4-FFF2-40B4-BE49-F238E27FC236}">
                <a16:creationId xmlns:a16="http://schemas.microsoft.com/office/drawing/2014/main" id="{08E643F7-3256-4836-927D-FA052E442A96}"/>
              </a:ext>
            </a:extLst>
          </p:cNvPr>
          <p:cNvSpPr txBox="1"/>
          <p:nvPr/>
        </p:nvSpPr>
        <p:spPr>
          <a:xfrm>
            <a:off x="876719" y="2704235"/>
            <a:ext cx="4589584" cy="1815882"/>
          </a:xfrm>
          <a:prstGeom prst="rect">
            <a:avLst/>
          </a:prstGeom>
          <a:noFill/>
        </p:spPr>
        <p:txBody>
          <a:bodyPr wrap="square">
            <a:spAutoFit/>
          </a:bodyPr>
          <a:lstStyle/>
          <a:p>
            <a:r>
              <a:rPr lang="en-GB" sz="1600" b="1" i="0" dirty="0">
                <a:solidFill>
                  <a:srgbClr val="FFFFFF"/>
                </a:solidFill>
                <a:effectLst/>
              </a:rPr>
              <a:t>Emerging Mobility Trends</a:t>
            </a:r>
          </a:p>
          <a:p>
            <a:pPr marL="285750" indent="-285750">
              <a:buFont typeface="Arial" panose="020B0604020202020204" pitchFamily="34" charset="0"/>
              <a:buChar char="•"/>
            </a:pPr>
            <a:endParaRPr lang="en-GB" sz="1600" dirty="0">
              <a:solidFill>
                <a:schemeClr val="bg1"/>
              </a:solidFill>
            </a:endParaRPr>
          </a:p>
          <a:p>
            <a:pPr marL="285750" indent="-285750">
              <a:buFont typeface="Arial" panose="020B0604020202020204" pitchFamily="34" charset="0"/>
              <a:buChar char="•"/>
            </a:pPr>
            <a:r>
              <a:rPr lang="en-GB" sz="1600" dirty="0">
                <a:solidFill>
                  <a:schemeClr val="bg1"/>
                </a:solidFill>
              </a:rPr>
              <a:t>Electric Vehicle Adoption</a:t>
            </a:r>
          </a:p>
          <a:p>
            <a:pPr marL="285750" indent="-285750">
              <a:buFont typeface="Arial" panose="020B0604020202020204" pitchFamily="34" charset="0"/>
              <a:buChar char="•"/>
            </a:pPr>
            <a:r>
              <a:rPr lang="en-GB" sz="1600" dirty="0">
                <a:solidFill>
                  <a:schemeClr val="bg1"/>
                </a:solidFill>
              </a:rPr>
              <a:t>Solar powered charging station</a:t>
            </a:r>
          </a:p>
          <a:p>
            <a:pPr marL="285750" indent="-285750">
              <a:buFont typeface="Arial" panose="020B0604020202020204" pitchFamily="34" charset="0"/>
              <a:buChar char="•"/>
            </a:pPr>
            <a:r>
              <a:rPr lang="en-GB" sz="1600" dirty="0">
                <a:solidFill>
                  <a:schemeClr val="bg1"/>
                </a:solidFill>
              </a:rPr>
              <a:t>E-Car-sharing</a:t>
            </a:r>
          </a:p>
          <a:p>
            <a:pPr marL="285750" indent="-285750">
              <a:buFont typeface="Arial" panose="020B0604020202020204" pitchFamily="34" charset="0"/>
              <a:buChar char="•"/>
            </a:pPr>
            <a:r>
              <a:rPr lang="en-GB" sz="1600" i="0" dirty="0">
                <a:solidFill>
                  <a:srgbClr val="FFFFFF"/>
                </a:solidFill>
                <a:effectLst/>
              </a:rPr>
              <a:t>Mobile applications, real-time tracking, Contactless payments and digital wallets.</a:t>
            </a:r>
          </a:p>
        </p:txBody>
      </p:sp>
      <p:sp>
        <p:nvSpPr>
          <p:cNvPr id="20" name="TextBox 19">
            <a:extLst>
              <a:ext uri="{FF2B5EF4-FFF2-40B4-BE49-F238E27FC236}">
                <a16:creationId xmlns:a16="http://schemas.microsoft.com/office/drawing/2014/main" id="{DE3846A1-6711-4F26-92CF-2A1356C8C80B}"/>
              </a:ext>
            </a:extLst>
          </p:cNvPr>
          <p:cNvSpPr txBox="1"/>
          <p:nvPr/>
        </p:nvSpPr>
        <p:spPr>
          <a:xfrm>
            <a:off x="5908430" y="2704235"/>
            <a:ext cx="4911131" cy="2062103"/>
          </a:xfrm>
          <a:prstGeom prst="rect">
            <a:avLst/>
          </a:prstGeom>
          <a:noFill/>
        </p:spPr>
        <p:txBody>
          <a:bodyPr wrap="square">
            <a:spAutoFit/>
          </a:bodyPr>
          <a:lstStyle/>
          <a:p>
            <a:r>
              <a:rPr lang="en-GB" sz="1600" b="1" dirty="0">
                <a:solidFill>
                  <a:schemeClr val="bg1"/>
                </a:solidFill>
              </a:rPr>
              <a:t>Should </a:t>
            </a:r>
            <a:r>
              <a:rPr lang="en-GB" sz="1600" b="1" dirty="0" err="1">
                <a:solidFill>
                  <a:schemeClr val="bg1"/>
                </a:solidFill>
              </a:rPr>
              <a:t>Goodcabs</a:t>
            </a:r>
            <a:r>
              <a:rPr lang="en-GB" sz="1600" b="1" dirty="0">
                <a:solidFill>
                  <a:schemeClr val="bg1"/>
                </a:solidFill>
              </a:rPr>
              <a:t> Consider Integrating Electric Vehicles or Eco-Friendly Initiatives?</a:t>
            </a:r>
          </a:p>
          <a:p>
            <a:endParaRPr lang="en-GB" sz="1600" dirty="0">
              <a:solidFill>
                <a:schemeClr val="bg1"/>
              </a:solidFill>
            </a:endParaRPr>
          </a:p>
          <a:p>
            <a:pPr marL="285750" indent="-285750">
              <a:buFont typeface="Arial" panose="020B0604020202020204" pitchFamily="34" charset="0"/>
              <a:buChar char="•"/>
            </a:pPr>
            <a:r>
              <a:rPr lang="en-GB" sz="1600" dirty="0">
                <a:solidFill>
                  <a:schemeClr val="bg1"/>
                </a:solidFill>
              </a:rPr>
              <a:t>Government Regulations and Incentives</a:t>
            </a:r>
          </a:p>
          <a:p>
            <a:pPr marL="285750" indent="-285750">
              <a:buFont typeface="Arial" panose="020B0604020202020204" pitchFamily="34" charset="0"/>
              <a:buChar char="•"/>
            </a:pPr>
            <a:r>
              <a:rPr lang="en-GB" sz="1600" dirty="0">
                <a:solidFill>
                  <a:schemeClr val="bg1"/>
                </a:solidFill>
              </a:rPr>
              <a:t>Cost Benefits Over Time</a:t>
            </a:r>
          </a:p>
          <a:p>
            <a:pPr marL="285750" indent="-285750">
              <a:buFont typeface="Arial" panose="020B0604020202020204" pitchFamily="34" charset="0"/>
              <a:buChar char="•"/>
            </a:pPr>
            <a:r>
              <a:rPr lang="en-GB" sz="1600" dirty="0">
                <a:solidFill>
                  <a:schemeClr val="bg1"/>
                </a:solidFill>
              </a:rPr>
              <a:t>Improved Brand Image and Customer Loyalty</a:t>
            </a:r>
          </a:p>
          <a:p>
            <a:pPr marL="285750" indent="-285750">
              <a:buFont typeface="Arial" panose="020B0604020202020204" pitchFamily="34" charset="0"/>
              <a:buChar char="•"/>
            </a:pPr>
            <a:r>
              <a:rPr lang="en-GB" sz="1600" dirty="0">
                <a:solidFill>
                  <a:schemeClr val="bg1"/>
                </a:solidFill>
              </a:rPr>
              <a:t>Alignment with Future EV Mobility Trends</a:t>
            </a:r>
          </a:p>
          <a:p>
            <a:pPr marL="285750" indent="-285750">
              <a:buFont typeface="Arial" panose="020B0604020202020204" pitchFamily="34" charset="0"/>
              <a:buChar char="•"/>
            </a:pPr>
            <a:r>
              <a:rPr lang="en-GB" sz="1600" dirty="0">
                <a:solidFill>
                  <a:schemeClr val="bg1"/>
                </a:solidFill>
              </a:rPr>
              <a:t>Partnerships with Shared Mobility Providers</a:t>
            </a:r>
            <a:endParaRPr lang="en-AE" sz="1600" dirty="0">
              <a:solidFill>
                <a:schemeClr val="bg1"/>
              </a:solidFill>
            </a:endParaRPr>
          </a:p>
        </p:txBody>
      </p:sp>
    </p:spTree>
    <p:extLst>
      <p:ext uri="{BB962C8B-B14F-4D97-AF65-F5344CB8AC3E}">
        <p14:creationId xmlns:p14="http://schemas.microsoft.com/office/powerpoint/2010/main" val="1450173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24055FD-1FA4-44D0-B723-1FF3F7292FF1}"/>
              </a:ext>
            </a:extLst>
          </p:cNvPr>
          <p:cNvPicPr>
            <a:picLocks noChangeAspect="1"/>
          </p:cNvPicPr>
          <p:nvPr/>
        </p:nvPicPr>
        <p:blipFill>
          <a:blip r:embed="rId2"/>
          <a:stretch>
            <a:fillRect/>
          </a:stretch>
        </p:blipFill>
        <p:spPr>
          <a:xfrm>
            <a:off x="833118" y="450880"/>
            <a:ext cx="8278380" cy="1543265"/>
          </a:xfrm>
          <a:prstGeom prst="rect">
            <a:avLst/>
          </a:prstGeom>
        </p:spPr>
      </p:pic>
      <p:sp>
        <p:nvSpPr>
          <p:cNvPr id="18" name="TextBox 17">
            <a:extLst>
              <a:ext uri="{FF2B5EF4-FFF2-40B4-BE49-F238E27FC236}">
                <a16:creationId xmlns:a16="http://schemas.microsoft.com/office/drawing/2014/main" id="{69D7BCB3-F354-47F9-93CA-710DC89522B9}"/>
              </a:ext>
            </a:extLst>
          </p:cNvPr>
          <p:cNvSpPr txBox="1"/>
          <p:nvPr/>
        </p:nvSpPr>
        <p:spPr>
          <a:xfrm>
            <a:off x="1008650" y="2630109"/>
            <a:ext cx="4793064" cy="2800767"/>
          </a:xfrm>
          <a:prstGeom prst="rect">
            <a:avLst/>
          </a:prstGeom>
          <a:noFill/>
        </p:spPr>
        <p:txBody>
          <a:bodyPr wrap="square">
            <a:spAutoFit/>
          </a:bodyPr>
          <a:lstStyle/>
          <a:p>
            <a:pPr marL="285750" indent="-285750" algn="l">
              <a:buFont typeface="Arial" panose="020B0604020202020204" pitchFamily="34" charset="0"/>
              <a:buChar char="•"/>
            </a:pPr>
            <a:r>
              <a:rPr lang="en-GB" sz="1600" dirty="0">
                <a:solidFill>
                  <a:schemeClr val="bg1"/>
                </a:solidFill>
              </a:rPr>
              <a:t>Airport and Hotel Transfers</a:t>
            </a:r>
          </a:p>
          <a:p>
            <a:pPr marL="285750" indent="-285750" algn="l">
              <a:buFont typeface="Arial" panose="020B0604020202020204" pitchFamily="34" charset="0"/>
              <a:buChar char="•"/>
            </a:pPr>
            <a:r>
              <a:rPr lang="en-GB" sz="1600" dirty="0">
                <a:solidFill>
                  <a:schemeClr val="bg1"/>
                </a:solidFill>
              </a:rPr>
              <a:t>Shopping Mall Partnerships</a:t>
            </a:r>
          </a:p>
          <a:p>
            <a:pPr marL="285750" indent="-285750" algn="l">
              <a:buFont typeface="Arial" panose="020B0604020202020204" pitchFamily="34" charset="0"/>
              <a:buChar char="•"/>
            </a:pPr>
            <a:r>
              <a:rPr lang="en-GB" sz="1600" dirty="0">
                <a:solidFill>
                  <a:schemeClr val="bg1"/>
                </a:solidFill>
              </a:rPr>
              <a:t>Ride Packages for Event Attendees</a:t>
            </a:r>
          </a:p>
          <a:p>
            <a:pPr marL="285750" indent="-285750" algn="l">
              <a:buFont typeface="Arial" panose="020B0604020202020204" pitchFamily="34" charset="0"/>
              <a:buChar char="•"/>
            </a:pPr>
            <a:r>
              <a:rPr lang="en-GB" sz="1600" dirty="0">
                <a:solidFill>
                  <a:schemeClr val="bg1"/>
                </a:solidFill>
              </a:rPr>
              <a:t>On-Demand Ride Services</a:t>
            </a:r>
          </a:p>
          <a:p>
            <a:pPr marL="285750" indent="-285750" algn="l">
              <a:buFont typeface="Arial" panose="020B0604020202020204" pitchFamily="34" charset="0"/>
              <a:buChar char="•"/>
            </a:pPr>
            <a:r>
              <a:rPr lang="en-GB" sz="1600" i="0" dirty="0">
                <a:solidFill>
                  <a:schemeClr val="bg1"/>
                </a:solidFill>
                <a:effectLst/>
              </a:rPr>
              <a:t>Tour Packages</a:t>
            </a:r>
          </a:p>
          <a:p>
            <a:pPr marL="285750" indent="-285750" algn="l">
              <a:buFont typeface="Arial" panose="020B0604020202020204" pitchFamily="34" charset="0"/>
              <a:buChar char="•"/>
            </a:pPr>
            <a:r>
              <a:rPr lang="en-GB" sz="1600" i="0" dirty="0">
                <a:solidFill>
                  <a:schemeClr val="bg1"/>
                </a:solidFill>
                <a:effectLst/>
              </a:rPr>
              <a:t>Dining with Local Restaurants and Cafes</a:t>
            </a:r>
            <a:endParaRPr lang="en-GB" sz="1600" dirty="0">
              <a:solidFill>
                <a:schemeClr val="bg1"/>
              </a:solidFill>
            </a:endParaRPr>
          </a:p>
          <a:p>
            <a:pPr marL="285750" indent="-285750" algn="l">
              <a:buFont typeface="Arial" panose="020B0604020202020204" pitchFamily="34" charset="0"/>
              <a:buChar char="•"/>
            </a:pPr>
            <a:r>
              <a:rPr lang="en-GB" sz="1600" i="0" dirty="0">
                <a:solidFill>
                  <a:schemeClr val="bg1"/>
                </a:solidFill>
                <a:effectLst/>
              </a:rPr>
              <a:t>Corporate Transportation Services</a:t>
            </a:r>
          </a:p>
          <a:p>
            <a:pPr marL="285750" indent="-285750" algn="l">
              <a:buFont typeface="Arial" panose="020B0604020202020204" pitchFamily="34" charset="0"/>
              <a:buChar char="•"/>
            </a:pPr>
            <a:r>
              <a:rPr lang="en-GB" sz="1600" i="0" dirty="0">
                <a:solidFill>
                  <a:schemeClr val="bg1"/>
                </a:solidFill>
                <a:effectLst/>
              </a:rPr>
              <a:t>Joint Advertising</a:t>
            </a:r>
          </a:p>
          <a:p>
            <a:pPr marL="285750" indent="-285750" algn="l">
              <a:buFont typeface="Arial" panose="020B0604020202020204" pitchFamily="34" charset="0"/>
              <a:buChar char="•"/>
            </a:pPr>
            <a:r>
              <a:rPr lang="en-GB" sz="1600" i="0" dirty="0">
                <a:solidFill>
                  <a:schemeClr val="bg1"/>
                </a:solidFill>
                <a:effectLst/>
              </a:rPr>
              <a:t>Social Media Collaborations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bg1"/>
                </a:solidFill>
                <a:effectLst/>
              </a:rPr>
              <a:t>Collaborate with universities for students.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i="0" u="none" strike="noStrike" cap="none" normalizeH="0" baseline="0" dirty="0">
                <a:ln>
                  <a:noFill/>
                </a:ln>
                <a:solidFill>
                  <a:schemeClr val="bg1"/>
                </a:solidFill>
                <a:effectLst/>
              </a:rPr>
              <a:t>Local Markets and Attractions</a:t>
            </a:r>
            <a:endParaRPr lang="en-GB" sz="1600" dirty="0">
              <a:solidFill>
                <a:schemeClr val="bg1"/>
              </a:solidFill>
            </a:endParaRPr>
          </a:p>
        </p:txBody>
      </p:sp>
      <p:sp>
        <p:nvSpPr>
          <p:cNvPr id="19" name="TextBox 18">
            <a:extLst>
              <a:ext uri="{FF2B5EF4-FFF2-40B4-BE49-F238E27FC236}">
                <a16:creationId xmlns:a16="http://schemas.microsoft.com/office/drawing/2014/main" id="{50DD73C0-D5D9-41B2-A1FA-59B2110D3540}"/>
              </a:ext>
            </a:extLst>
          </p:cNvPr>
          <p:cNvSpPr txBox="1"/>
          <p:nvPr/>
        </p:nvSpPr>
        <p:spPr>
          <a:xfrm>
            <a:off x="5801714" y="2745856"/>
            <a:ext cx="4187650" cy="1600438"/>
          </a:xfrm>
          <a:prstGeom prst="rect">
            <a:avLst/>
          </a:prstGeom>
          <a:noFill/>
        </p:spPr>
        <p:txBody>
          <a:bodyPr wrap="square">
            <a:spAutoFit/>
          </a:bodyPr>
          <a:lstStyle/>
          <a:p>
            <a:r>
              <a:rPr lang="en-GB" sz="1600" dirty="0">
                <a:solidFill>
                  <a:schemeClr val="bg1"/>
                </a:solidFill>
              </a:rPr>
              <a:t>How these Partnerships Can Drive Traffic and Improve Customer Loyalty:</a:t>
            </a:r>
          </a:p>
          <a:p>
            <a:pPr marL="285750" indent="-285750">
              <a:buFont typeface="Arial" panose="020B0604020202020204" pitchFamily="34" charset="0"/>
              <a:buChar char="•"/>
            </a:pPr>
            <a:r>
              <a:rPr lang="en-GB" sz="1600" dirty="0">
                <a:solidFill>
                  <a:schemeClr val="bg1"/>
                </a:solidFill>
              </a:rPr>
              <a:t>Boosting Visibility</a:t>
            </a:r>
          </a:p>
          <a:p>
            <a:pPr marL="285750" indent="-285750">
              <a:buFont typeface="Arial" panose="020B0604020202020204" pitchFamily="34" charset="0"/>
              <a:buChar char="•"/>
            </a:pPr>
            <a:r>
              <a:rPr lang="en-GB" sz="1600" dirty="0">
                <a:solidFill>
                  <a:schemeClr val="bg1"/>
                </a:solidFill>
              </a:rPr>
              <a:t>Customer Loyalty and Retention</a:t>
            </a:r>
          </a:p>
          <a:p>
            <a:pPr marL="285750" indent="-285750">
              <a:buFont typeface="Arial" panose="020B0604020202020204" pitchFamily="34" charset="0"/>
              <a:buChar char="•"/>
            </a:pPr>
            <a:r>
              <a:rPr lang="en-GB" sz="1600" dirty="0">
                <a:solidFill>
                  <a:schemeClr val="bg1"/>
                </a:solidFill>
              </a:rPr>
              <a:t>Increased Trip Volume During Peak Periods</a:t>
            </a:r>
          </a:p>
          <a:p>
            <a:pPr marL="285750" indent="-285750">
              <a:buFont typeface="Arial" panose="020B0604020202020204" pitchFamily="34" charset="0"/>
              <a:buChar char="•"/>
            </a:pPr>
            <a:r>
              <a:rPr lang="en-GB" sz="1600" dirty="0">
                <a:solidFill>
                  <a:schemeClr val="bg1"/>
                </a:solidFill>
              </a:rPr>
              <a:t>Increased Demand</a:t>
            </a:r>
            <a:endParaRPr lang="en-AE" sz="1600" dirty="0">
              <a:solidFill>
                <a:schemeClr val="bg1"/>
              </a:solidFill>
            </a:endParaRPr>
          </a:p>
        </p:txBody>
      </p:sp>
    </p:spTree>
    <p:extLst>
      <p:ext uri="{BB962C8B-B14F-4D97-AF65-F5344CB8AC3E}">
        <p14:creationId xmlns:p14="http://schemas.microsoft.com/office/powerpoint/2010/main" val="1641920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DC2A414-3F7F-4811-8240-ACBBE6BE8B67}"/>
              </a:ext>
            </a:extLst>
          </p:cNvPr>
          <p:cNvPicPr>
            <a:picLocks noChangeAspect="1"/>
          </p:cNvPicPr>
          <p:nvPr/>
        </p:nvPicPr>
        <p:blipFill>
          <a:blip r:embed="rId2"/>
          <a:stretch>
            <a:fillRect/>
          </a:stretch>
        </p:blipFill>
        <p:spPr>
          <a:xfrm>
            <a:off x="794121" y="357269"/>
            <a:ext cx="8516539" cy="1604882"/>
          </a:xfrm>
          <a:prstGeom prst="rect">
            <a:avLst/>
          </a:prstGeom>
        </p:spPr>
      </p:pic>
      <p:sp>
        <p:nvSpPr>
          <p:cNvPr id="5" name="TextBox 4">
            <a:extLst>
              <a:ext uri="{FF2B5EF4-FFF2-40B4-BE49-F238E27FC236}">
                <a16:creationId xmlns:a16="http://schemas.microsoft.com/office/drawing/2014/main" id="{CFC196CB-D82D-4413-92A3-9096967FCDCE}"/>
              </a:ext>
            </a:extLst>
          </p:cNvPr>
          <p:cNvSpPr txBox="1"/>
          <p:nvPr/>
        </p:nvSpPr>
        <p:spPr>
          <a:xfrm>
            <a:off x="534513" y="2222637"/>
            <a:ext cx="5471052" cy="4278094"/>
          </a:xfrm>
          <a:prstGeom prst="rect">
            <a:avLst/>
          </a:prstGeom>
          <a:noFill/>
        </p:spPr>
        <p:txBody>
          <a:bodyPr wrap="square">
            <a:spAutoFit/>
          </a:bodyPr>
          <a:lstStyle/>
          <a:p>
            <a:r>
              <a:rPr lang="en-GB" sz="1600" b="1" dirty="0">
                <a:solidFill>
                  <a:schemeClr val="bg1"/>
                </a:solidFill>
              </a:rPr>
              <a:t>Customer Behaviour Data:</a:t>
            </a:r>
            <a:endParaRPr lang="en-GB" sz="1600" dirty="0">
              <a:solidFill>
                <a:schemeClr val="bg1"/>
              </a:solidFill>
            </a:endParaRPr>
          </a:p>
          <a:p>
            <a:pPr marL="742950" lvl="1" indent="-285750">
              <a:buFont typeface="Arial" panose="020B0604020202020204" pitchFamily="34" charset="0"/>
              <a:buChar char="•"/>
            </a:pPr>
            <a:r>
              <a:rPr lang="en-GB" sz="1600" dirty="0">
                <a:solidFill>
                  <a:schemeClr val="bg1"/>
                </a:solidFill>
              </a:rPr>
              <a:t>Preferred payment methods</a:t>
            </a:r>
          </a:p>
          <a:p>
            <a:pPr marL="742950" lvl="1" indent="-285750">
              <a:buFont typeface="Arial" panose="020B0604020202020204" pitchFamily="34" charset="0"/>
              <a:buChar char="•"/>
            </a:pPr>
            <a:r>
              <a:rPr lang="en-GB" sz="1600" dirty="0">
                <a:solidFill>
                  <a:schemeClr val="bg1"/>
                </a:solidFill>
              </a:rPr>
              <a:t>Preferred vehicle types</a:t>
            </a:r>
          </a:p>
          <a:p>
            <a:pPr marL="742950" lvl="1" indent="-285750">
              <a:buFont typeface="Arial" panose="020B0604020202020204" pitchFamily="34" charset="0"/>
              <a:buChar char="•"/>
            </a:pPr>
            <a:r>
              <a:rPr lang="en-GB" sz="1600" dirty="0">
                <a:solidFill>
                  <a:schemeClr val="bg1"/>
                </a:solidFill>
              </a:rPr>
              <a:t>Preferred ride types (e.g., economy, premium)</a:t>
            </a:r>
          </a:p>
          <a:p>
            <a:pPr marL="742950" lvl="1" indent="-285750">
              <a:buFont typeface="Arial" panose="020B0604020202020204" pitchFamily="34" charset="0"/>
              <a:buChar char="•"/>
            </a:pPr>
            <a:r>
              <a:rPr lang="en-GB" sz="1600" dirty="0">
                <a:solidFill>
                  <a:schemeClr val="bg1"/>
                </a:solidFill>
              </a:rPr>
              <a:t>Preferred booking channels (app, phone, website)</a:t>
            </a:r>
          </a:p>
          <a:p>
            <a:pPr marL="742950" lvl="1" indent="-285750">
              <a:buFont typeface="Arial" panose="020B0604020202020204" pitchFamily="34" charset="0"/>
              <a:buChar char="•"/>
            </a:pPr>
            <a:r>
              <a:rPr lang="en-GB" sz="1600" i="0" dirty="0">
                <a:solidFill>
                  <a:srgbClr val="FFFFFF"/>
                </a:solidFill>
                <a:effectLst/>
              </a:rPr>
              <a:t>Cancellation and No-Show Rates</a:t>
            </a:r>
            <a:endParaRPr lang="en-GB" sz="1600" dirty="0">
              <a:solidFill>
                <a:schemeClr val="bg1"/>
              </a:solidFill>
            </a:endParaRPr>
          </a:p>
          <a:p>
            <a:r>
              <a:rPr lang="en-GB" sz="1600" b="1" dirty="0">
                <a:solidFill>
                  <a:schemeClr val="bg1"/>
                </a:solidFill>
              </a:rPr>
              <a:t>Trip Patterns:</a:t>
            </a:r>
            <a:r>
              <a:rPr lang="en-GB" sz="1600" dirty="0">
                <a:solidFill>
                  <a:schemeClr val="bg1"/>
                </a:solidFill>
              </a:rPr>
              <a:t> </a:t>
            </a:r>
          </a:p>
          <a:p>
            <a:pPr marL="742950" lvl="1" indent="-285750">
              <a:buFont typeface="Arial" panose="020B0604020202020204" pitchFamily="34" charset="0"/>
              <a:buChar char="•"/>
            </a:pPr>
            <a:r>
              <a:rPr lang="en-GB" sz="1600" dirty="0">
                <a:solidFill>
                  <a:schemeClr val="bg1"/>
                </a:solidFill>
              </a:rPr>
              <a:t>Frequent routes</a:t>
            </a:r>
          </a:p>
          <a:p>
            <a:pPr marL="742950" lvl="1" indent="-285750">
              <a:buFont typeface="Arial" panose="020B0604020202020204" pitchFamily="34" charset="0"/>
              <a:buChar char="•"/>
            </a:pPr>
            <a:r>
              <a:rPr lang="en-GB" sz="1600" dirty="0">
                <a:solidFill>
                  <a:schemeClr val="bg1"/>
                </a:solidFill>
              </a:rPr>
              <a:t>Peak travel times</a:t>
            </a:r>
          </a:p>
          <a:p>
            <a:pPr marL="742950" lvl="1" indent="-285750">
              <a:buFont typeface="Arial" panose="020B0604020202020204" pitchFamily="34" charset="0"/>
              <a:buChar char="•"/>
            </a:pPr>
            <a:r>
              <a:rPr lang="en-GB" sz="1600" dirty="0">
                <a:solidFill>
                  <a:schemeClr val="bg1"/>
                </a:solidFill>
              </a:rPr>
              <a:t>Purpose of trips (work, leisure, etc.)</a:t>
            </a:r>
          </a:p>
          <a:p>
            <a:pPr marL="742950" lvl="1" indent="-285750">
              <a:buFont typeface="Arial" panose="020B0604020202020204" pitchFamily="34" charset="0"/>
              <a:buChar char="•"/>
            </a:pPr>
            <a:r>
              <a:rPr lang="en-GB" sz="1600" dirty="0">
                <a:solidFill>
                  <a:schemeClr val="bg1"/>
                </a:solidFill>
              </a:rPr>
              <a:t>Trip duration</a:t>
            </a:r>
          </a:p>
          <a:p>
            <a:pPr marL="742950" lvl="1" indent="-285750">
              <a:buFont typeface="Arial" panose="020B0604020202020204" pitchFamily="34" charset="0"/>
              <a:buChar char="•"/>
            </a:pPr>
            <a:r>
              <a:rPr lang="en-GB" sz="1600" dirty="0">
                <a:solidFill>
                  <a:schemeClr val="bg1"/>
                </a:solidFill>
              </a:rPr>
              <a:t>Wait times</a:t>
            </a:r>
          </a:p>
          <a:p>
            <a:pPr marL="742950" lvl="1" indent="-285750">
              <a:buFont typeface="Arial" panose="020B0604020202020204" pitchFamily="34" charset="0"/>
              <a:buChar char="•"/>
            </a:pPr>
            <a:r>
              <a:rPr lang="en-GB" sz="1600" dirty="0">
                <a:solidFill>
                  <a:schemeClr val="bg1"/>
                </a:solidFill>
              </a:rPr>
              <a:t>Fare breakdown</a:t>
            </a:r>
          </a:p>
          <a:p>
            <a:r>
              <a:rPr lang="en-GB" sz="1600" b="1" dirty="0">
                <a:solidFill>
                  <a:schemeClr val="bg1"/>
                </a:solidFill>
              </a:rPr>
              <a:t>Customer Feedback:</a:t>
            </a:r>
            <a:r>
              <a:rPr lang="en-GB" sz="1600" dirty="0">
                <a:solidFill>
                  <a:schemeClr val="bg1"/>
                </a:solidFill>
              </a:rPr>
              <a:t> </a:t>
            </a:r>
          </a:p>
          <a:p>
            <a:pPr marL="742950" lvl="1" indent="-285750">
              <a:buFont typeface="Arial" panose="020B0604020202020204" pitchFamily="34" charset="0"/>
              <a:buChar char="•"/>
            </a:pPr>
            <a:r>
              <a:rPr lang="en-GB" sz="1600" dirty="0">
                <a:solidFill>
                  <a:schemeClr val="bg1"/>
                </a:solidFill>
              </a:rPr>
              <a:t>Ratings and reviews</a:t>
            </a:r>
          </a:p>
          <a:p>
            <a:pPr marL="742950" lvl="1" indent="-285750">
              <a:buFont typeface="Arial" panose="020B0604020202020204" pitchFamily="34" charset="0"/>
              <a:buChar char="•"/>
            </a:pPr>
            <a:r>
              <a:rPr lang="en-GB" sz="1600" dirty="0">
                <a:solidFill>
                  <a:schemeClr val="bg1"/>
                </a:solidFill>
              </a:rPr>
              <a:t>Feedback surveys</a:t>
            </a:r>
          </a:p>
          <a:p>
            <a:pPr marL="742950" lvl="1" indent="-285750">
              <a:buFont typeface="Arial" panose="020B0604020202020204" pitchFamily="34" charset="0"/>
              <a:buChar char="•"/>
            </a:pPr>
            <a:r>
              <a:rPr lang="en-GB" sz="1600" dirty="0">
                <a:solidFill>
                  <a:schemeClr val="bg1"/>
                </a:solidFill>
              </a:rPr>
              <a:t>Social media analysis</a:t>
            </a:r>
          </a:p>
        </p:txBody>
      </p:sp>
      <p:sp>
        <p:nvSpPr>
          <p:cNvPr id="8" name="TextBox 7">
            <a:extLst>
              <a:ext uri="{FF2B5EF4-FFF2-40B4-BE49-F238E27FC236}">
                <a16:creationId xmlns:a16="http://schemas.microsoft.com/office/drawing/2014/main" id="{C94292BE-149F-4549-B21A-A096546D4C59}"/>
              </a:ext>
            </a:extLst>
          </p:cNvPr>
          <p:cNvSpPr txBox="1"/>
          <p:nvPr/>
        </p:nvSpPr>
        <p:spPr>
          <a:xfrm>
            <a:off x="6186437" y="2222637"/>
            <a:ext cx="4947138" cy="3293209"/>
          </a:xfrm>
          <a:prstGeom prst="rect">
            <a:avLst/>
          </a:prstGeom>
          <a:noFill/>
        </p:spPr>
        <p:txBody>
          <a:bodyPr wrap="square">
            <a:spAutoFit/>
          </a:bodyPr>
          <a:lstStyle/>
          <a:p>
            <a:r>
              <a:rPr lang="en-GB" sz="1600" b="1" dirty="0">
                <a:solidFill>
                  <a:schemeClr val="bg1"/>
                </a:solidFill>
              </a:rPr>
              <a:t>Driver Performance:</a:t>
            </a:r>
            <a:r>
              <a:rPr lang="en-GB" sz="1600" dirty="0">
                <a:solidFill>
                  <a:schemeClr val="bg1"/>
                </a:solidFill>
              </a:rPr>
              <a:t> </a:t>
            </a:r>
          </a:p>
          <a:p>
            <a:pPr marL="742950" lvl="1" indent="-285750">
              <a:buFont typeface="Arial" panose="020B0604020202020204" pitchFamily="34" charset="0"/>
              <a:buChar char="•"/>
            </a:pPr>
            <a:r>
              <a:rPr lang="en-GB" sz="1600" dirty="0">
                <a:solidFill>
                  <a:schemeClr val="bg1"/>
                </a:solidFill>
              </a:rPr>
              <a:t>On-time performance</a:t>
            </a:r>
          </a:p>
          <a:p>
            <a:pPr marL="742950" lvl="1" indent="-285750">
              <a:buFont typeface="Arial" panose="020B0604020202020204" pitchFamily="34" charset="0"/>
              <a:buChar char="•"/>
            </a:pPr>
            <a:r>
              <a:rPr lang="en-GB" sz="1600" dirty="0">
                <a:solidFill>
                  <a:schemeClr val="bg1"/>
                </a:solidFill>
              </a:rPr>
              <a:t>Trip acceptance rates</a:t>
            </a:r>
          </a:p>
          <a:p>
            <a:r>
              <a:rPr lang="en-GB" sz="1600" b="1" dirty="0">
                <a:solidFill>
                  <a:schemeClr val="bg1"/>
                </a:solidFill>
              </a:rPr>
              <a:t>Pricing and Promotions:</a:t>
            </a:r>
            <a:r>
              <a:rPr lang="en-GB" sz="1600" dirty="0">
                <a:solidFill>
                  <a:schemeClr val="bg1"/>
                </a:solidFill>
              </a:rPr>
              <a:t> </a:t>
            </a:r>
          </a:p>
          <a:p>
            <a:pPr marL="742950" lvl="1" indent="-285750">
              <a:buFont typeface="Arial" panose="020B0604020202020204" pitchFamily="34" charset="0"/>
              <a:buChar char="•"/>
            </a:pPr>
            <a:r>
              <a:rPr lang="en-GB" sz="1600" dirty="0">
                <a:solidFill>
                  <a:schemeClr val="bg1"/>
                </a:solidFill>
              </a:rPr>
              <a:t>Impact of pricing strategies on demand</a:t>
            </a:r>
          </a:p>
          <a:p>
            <a:pPr marL="742950" lvl="1" indent="-285750">
              <a:buFont typeface="Arial" panose="020B0604020202020204" pitchFamily="34" charset="0"/>
              <a:buChar char="•"/>
            </a:pPr>
            <a:r>
              <a:rPr lang="en-GB" sz="1600" dirty="0">
                <a:solidFill>
                  <a:schemeClr val="bg1"/>
                </a:solidFill>
              </a:rPr>
              <a:t>Effectiveness of promotional campaigns</a:t>
            </a:r>
          </a:p>
          <a:p>
            <a:r>
              <a:rPr lang="en-GB" sz="1600" b="1" dirty="0">
                <a:solidFill>
                  <a:schemeClr val="bg1"/>
                </a:solidFill>
              </a:rPr>
              <a:t>Market Trends Data:</a:t>
            </a:r>
            <a:endParaRPr lang="en-GB" sz="1600" dirty="0">
              <a:solidFill>
                <a:schemeClr val="bg1"/>
              </a:solidFill>
            </a:endParaRPr>
          </a:p>
          <a:p>
            <a:pPr marL="742950" lvl="1" indent="-285750">
              <a:buFont typeface="Arial" panose="020B0604020202020204" pitchFamily="34" charset="0"/>
              <a:buChar char="•"/>
            </a:pPr>
            <a:r>
              <a:rPr lang="en-GB" sz="1600" dirty="0">
                <a:solidFill>
                  <a:schemeClr val="bg1"/>
                </a:solidFill>
              </a:rPr>
              <a:t>Market share</a:t>
            </a:r>
          </a:p>
          <a:p>
            <a:pPr marL="742950" lvl="1" indent="-285750">
              <a:buFont typeface="Arial" panose="020B0604020202020204" pitchFamily="34" charset="0"/>
              <a:buChar char="•"/>
            </a:pPr>
            <a:r>
              <a:rPr lang="en-GB" sz="1600" dirty="0">
                <a:solidFill>
                  <a:schemeClr val="bg1"/>
                </a:solidFill>
              </a:rPr>
              <a:t>Service offerings</a:t>
            </a:r>
          </a:p>
          <a:p>
            <a:r>
              <a:rPr lang="en-GB" sz="1600" b="1" dirty="0">
                <a:solidFill>
                  <a:schemeClr val="bg1"/>
                </a:solidFill>
              </a:rPr>
              <a:t>Customer Segmentation:</a:t>
            </a:r>
            <a:r>
              <a:rPr lang="en-GB" sz="1600" dirty="0">
                <a:solidFill>
                  <a:schemeClr val="bg1"/>
                </a:solidFill>
              </a:rPr>
              <a:t> </a:t>
            </a:r>
          </a:p>
          <a:p>
            <a:pPr marL="742950" lvl="1" indent="-285750">
              <a:buFont typeface="Arial" panose="020B0604020202020204" pitchFamily="34" charset="0"/>
              <a:buChar char="•"/>
            </a:pPr>
            <a:r>
              <a:rPr lang="en-GB" sz="1600" dirty="0">
                <a:solidFill>
                  <a:schemeClr val="bg1"/>
                </a:solidFill>
              </a:rPr>
              <a:t>Demographic data (age, gender, income, occupation)</a:t>
            </a:r>
            <a:endParaRPr lang="en-GB" sz="1600" i="0" dirty="0">
              <a:solidFill>
                <a:schemeClr val="bg1"/>
              </a:solidFill>
              <a:effectLst/>
            </a:endParaRPr>
          </a:p>
          <a:p>
            <a:pPr marL="0" lvl="1"/>
            <a:r>
              <a:rPr lang="en-GB" sz="1600" i="0" dirty="0">
                <a:solidFill>
                  <a:srgbClr val="FFFFFF"/>
                </a:solidFill>
                <a:effectLst/>
              </a:rPr>
              <a:t>Two-Wheeler , Auto and Electric Vehicle usage analysis</a:t>
            </a:r>
            <a:endParaRPr lang="en-GB" sz="1600" dirty="0">
              <a:solidFill>
                <a:schemeClr val="bg1"/>
              </a:solidFill>
            </a:endParaRPr>
          </a:p>
        </p:txBody>
      </p:sp>
    </p:spTree>
    <p:extLst>
      <p:ext uri="{BB962C8B-B14F-4D97-AF65-F5344CB8AC3E}">
        <p14:creationId xmlns:p14="http://schemas.microsoft.com/office/powerpoint/2010/main" val="2225269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6029E-2519-47A6-816B-EDE9557BE84C}"/>
              </a:ext>
            </a:extLst>
          </p:cNvPr>
          <p:cNvSpPr>
            <a:spLocks noGrp="1"/>
          </p:cNvSpPr>
          <p:nvPr>
            <p:ph type="title"/>
          </p:nvPr>
        </p:nvSpPr>
        <p:spPr/>
        <p:txBody>
          <a:bodyPr>
            <a:normAutofit/>
          </a:bodyPr>
          <a:lstStyle/>
          <a:p>
            <a:pPr algn="ctr"/>
            <a:r>
              <a:rPr lang="en-GB" sz="3600" dirty="0">
                <a:solidFill>
                  <a:schemeClr val="bg1"/>
                </a:solidFill>
                <a:latin typeface="+mn-lt"/>
              </a:rPr>
              <a:t>Content</a:t>
            </a:r>
            <a:endParaRPr lang="en-AE" sz="3600" dirty="0">
              <a:solidFill>
                <a:schemeClr val="bg1"/>
              </a:solidFill>
              <a:latin typeface="+mn-lt"/>
            </a:endParaRPr>
          </a:p>
        </p:txBody>
      </p:sp>
      <p:sp>
        <p:nvSpPr>
          <p:cNvPr id="3" name="Content Placeholder 2">
            <a:extLst>
              <a:ext uri="{FF2B5EF4-FFF2-40B4-BE49-F238E27FC236}">
                <a16:creationId xmlns:a16="http://schemas.microsoft.com/office/drawing/2014/main" id="{93CA044E-2844-49E0-AD55-ED1605F4050D}"/>
              </a:ext>
            </a:extLst>
          </p:cNvPr>
          <p:cNvSpPr>
            <a:spLocks noGrp="1"/>
          </p:cNvSpPr>
          <p:nvPr>
            <p:ph idx="1"/>
          </p:nvPr>
        </p:nvSpPr>
        <p:spPr/>
        <p:txBody>
          <a:bodyPr/>
          <a:lstStyle/>
          <a:p>
            <a:r>
              <a:rPr lang="en-GB" dirty="0">
                <a:solidFill>
                  <a:schemeClr val="bg1"/>
                </a:solidFill>
              </a:rPr>
              <a:t>Company Overview </a:t>
            </a:r>
          </a:p>
          <a:p>
            <a:r>
              <a:rPr lang="en-GB" dirty="0">
                <a:solidFill>
                  <a:schemeClr val="bg1"/>
                </a:solidFill>
              </a:rPr>
              <a:t>Dashboard Preview</a:t>
            </a:r>
          </a:p>
          <a:p>
            <a:r>
              <a:rPr lang="en-GB" dirty="0">
                <a:solidFill>
                  <a:schemeClr val="bg1"/>
                </a:solidFill>
              </a:rPr>
              <a:t>Primary Questions Analysis</a:t>
            </a:r>
          </a:p>
          <a:p>
            <a:r>
              <a:rPr lang="en-GB" dirty="0">
                <a:solidFill>
                  <a:schemeClr val="bg1"/>
                </a:solidFill>
              </a:rPr>
              <a:t>Secondary Questions Analysis</a:t>
            </a:r>
          </a:p>
          <a:p>
            <a:r>
              <a:rPr lang="en-GB" dirty="0">
                <a:solidFill>
                  <a:schemeClr val="bg1"/>
                </a:solidFill>
              </a:rPr>
              <a:t>Ad-hoc Analysis</a:t>
            </a:r>
          </a:p>
        </p:txBody>
      </p:sp>
    </p:spTree>
    <p:extLst>
      <p:ext uri="{BB962C8B-B14F-4D97-AF65-F5344CB8AC3E}">
        <p14:creationId xmlns:p14="http://schemas.microsoft.com/office/powerpoint/2010/main" val="15444092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ECA4AC0-156D-4888-BCF0-B56E0A5D8FC3}"/>
              </a:ext>
            </a:extLst>
          </p:cNvPr>
          <p:cNvPicPr>
            <a:picLocks noChangeAspect="1"/>
          </p:cNvPicPr>
          <p:nvPr/>
        </p:nvPicPr>
        <p:blipFill>
          <a:blip r:embed="rId3"/>
          <a:stretch>
            <a:fillRect/>
          </a:stretch>
        </p:blipFill>
        <p:spPr>
          <a:xfrm>
            <a:off x="937608" y="3979818"/>
            <a:ext cx="8097380" cy="2638793"/>
          </a:xfrm>
          <a:prstGeom prst="rect">
            <a:avLst/>
          </a:prstGeom>
          <a:ln w="28575">
            <a:solidFill>
              <a:schemeClr val="tx1"/>
            </a:solidFill>
          </a:ln>
          <a:effectLst>
            <a:outerShdw blurRad="292100" dist="139700" dir="2700000" algn="tl" rotWithShape="0">
              <a:srgbClr val="333333">
                <a:alpha val="65000"/>
              </a:srgbClr>
            </a:outerShdw>
          </a:effectLst>
        </p:spPr>
      </p:pic>
      <p:pic>
        <p:nvPicPr>
          <p:cNvPr id="3" name="Picture 2">
            <a:extLst>
              <a:ext uri="{FF2B5EF4-FFF2-40B4-BE49-F238E27FC236}">
                <a16:creationId xmlns:a16="http://schemas.microsoft.com/office/drawing/2014/main" id="{32D473EA-462D-433B-8052-CD4E911049EE}"/>
              </a:ext>
            </a:extLst>
          </p:cNvPr>
          <p:cNvPicPr>
            <a:picLocks noChangeAspect="1"/>
          </p:cNvPicPr>
          <p:nvPr/>
        </p:nvPicPr>
        <p:blipFill>
          <a:blip r:embed="rId4"/>
          <a:stretch>
            <a:fillRect/>
          </a:stretch>
        </p:blipFill>
        <p:spPr>
          <a:xfrm>
            <a:off x="1766283" y="362683"/>
            <a:ext cx="8659433" cy="3334215"/>
          </a:xfrm>
          <a:prstGeom prst="rect">
            <a:avLst/>
          </a:prstGeom>
        </p:spPr>
      </p:pic>
      <p:sp>
        <p:nvSpPr>
          <p:cNvPr id="8" name="Rectangle 7">
            <a:extLst>
              <a:ext uri="{FF2B5EF4-FFF2-40B4-BE49-F238E27FC236}">
                <a16:creationId xmlns:a16="http://schemas.microsoft.com/office/drawing/2014/main" id="{E42B8348-6F9C-4687-A032-E1A569799756}"/>
              </a:ext>
            </a:extLst>
          </p:cNvPr>
          <p:cNvSpPr/>
          <p:nvPr/>
        </p:nvSpPr>
        <p:spPr>
          <a:xfrm>
            <a:off x="937608" y="4204254"/>
            <a:ext cx="6406167" cy="271233"/>
          </a:xfrm>
          <a:prstGeom prst="rect">
            <a:avLst/>
          </a:prstGeom>
          <a:solidFill>
            <a:schemeClr val="accent4">
              <a:lumMod val="60000"/>
              <a:lumOff val="40000"/>
              <a:alpha val="50000"/>
            </a:scheme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
        <p:nvSpPr>
          <p:cNvPr id="10" name="Rectangle 9">
            <a:extLst>
              <a:ext uri="{FF2B5EF4-FFF2-40B4-BE49-F238E27FC236}">
                <a16:creationId xmlns:a16="http://schemas.microsoft.com/office/drawing/2014/main" id="{554E0AB0-3315-4F7B-9D23-5B56229B0B7B}"/>
              </a:ext>
            </a:extLst>
          </p:cNvPr>
          <p:cNvSpPr/>
          <p:nvPr/>
        </p:nvSpPr>
        <p:spPr>
          <a:xfrm>
            <a:off x="6481187" y="6347380"/>
            <a:ext cx="862588" cy="271229"/>
          </a:xfrm>
          <a:prstGeom prst="rect">
            <a:avLst/>
          </a:prstGeom>
          <a:solidFill>
            <a:schemeClr val="accent2">
              <a:lumMod val="60000"/>
              <a:lumOff val="40000"/>
              <a:alpha val="50000"/>
            </a:scheme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
        <p:nvSpPr>
          <p:cNvPr id="6" name="TextBox 5">
            <a:extLst>
              <a:ext uri="{FF2B5EF4-FFF2-40B4-BE49-F238E27FC236}">
                <a16:creationId xmlns:a16="http://schemas.microsoft.com/office/drawing/2014/main" id="{D36AA81B-CAD4-47AE-B5CE-8F28ABCB8058}"/>
              </a:ext>
            </a:extLst>
          </p:cNvPr>
          <p:cNvSpPr txBox="1"/>
          <p:nvPr/>
        </p:nvSpPr>
        <p:spPr>
          <a:xfrm>
            <a:off x="8029575" y="4663559"/>
            <a:ext cx="847725" cy="369332"/>
          </a:xfrm>
          <a:prstGeom prst="rect">
            <a:avLst/>
          </a:prstGeom>
          <a:noFill/>
        </p:spPr>
        <p:txBody>
          <a:bodyPr wrap="square" rtlCol="0">
            <a:spAutoFit/>
          </a:bodyPr>
          <a:lstStyle/>
          <a:p>
            <a:r>
              <a:rPr lang="en-GB" dirty="0"/>
              <a:t>68%</a:t>
            </a:r>
            <a:endParaRPr lang="en-AE" dirty="0"/>
          </a:p>
        </p:txBody>
      </p:sp>
      <p:sp>
        <p:nvSpPr>
          <p:cNvPr id="11" name="Right Brace 10">
            <a:extLst>
              <a:ext uri="{FF2B5EF4-FFF2-40B4-BE49-F238E27FC236}">
                <a16:creationId xmlns:a16="http://schemas.microsoft.com/office/drawing/2014/main" id="{51D2B2F0-173C-4079-B741-3849BA500165}"/>
              </a:ext>
            </a:extLst>
          </p:cNvPr>
          <p:cNvSpPr/>
          <p:nvPr/>
        </p:nvSpPr>
        <p:spPr>
          <a:xfrm>
            <a:off x="7648575" y="4343400"/>
            <a:ext cx="76200" cy="1009650"/>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E"/>
          </a:p>
        </p:txBody>
      </p:sp>
      <p:sp>
        <p:nvSpPr>
          <p:cNvPr id="2" name="TextBox 1">
            <a:extLst>
              <a:ext uri="{FF2B5EF4-FFF2-40B4-BE49-F238E27FC236}">
                <a16:creationId xmlns:a16="http://schemas.microsoft.com/office/drawing/2014/main" id="{7FAB6A4C-76C0-47AB-9627-C1212BE4D319}"/>
              </a:ext>
            </a:extLst>
          </p:cNvPr>
          <p:cNvSpPr txBox="1"/>
          <p:nvPr/>
        </p:nvSpPr>
        <p:spPr>
          <a:xfrm>
            <a:off x="492368" y="834013"/>
            <a:ext cx="1225899" cy="646331"/>
          </a:xfrm>
          <a:prstGeom prst="rect">
            <a:avLst/>
          </a:prstGeom>
          <a:noFill/>
        </p:spPr>
        <p:txBody>
          <a:bodyPr wrap="square" rtlCol="0">
            <a:spAutoFit/>
          </a:bodyPr>
          <a:lstStyle/>
          <a:p>
            <a:r>
              <a:rPr lang="en-GB" dirty="0">
                <a:solidFill>
                  <a:schemeClr val="bg2"/>
                </a:solidFill>
              </a:rPr>
              <a:t>Ad-hoc request</a:t>
            </a:r>
            <a:endParaRPr lang="en-AE" dirty="0">
              <a:solidFill>
                <a:schemeClr val="bg2"/>
              </a:solidFill>
            </a:endParaRPr>
          </a:p>
        </p:txBody>
      </p:sp>
      <p:sp>
        <p:nvSpPr>
          <p:cNvPr id="12" name="Rectangle 11">
            <a:extLst>
              <a:ext uri="{FF2B5EF4-FFF2-40B4-BE49-F238E27FC236}">
                <a16:creationId xmlns:a16="http://schemas.microsoft.com/office/drawing/2014/main" id="{4B3221FB-DB6A-4D58-B1D2-C4392CA6F356}"/>
              </a:ext>
            </a:extLst>
          </p:cNvPr>
          <p:cNvSpPr/>
          <p:nvPr/>
        </p:nvSpPr>
        <p:spPr>
          <a:xfrm>
            <a:off x="3488453" y="4758407"/>
            <a:ext cx="2490316" cy="271233"/>
          </a:xfrm>
          <a:prstGeom prst="rect">
            <a:avLst/>
          </a:prstGeom>
          <a:solidFill>
            <a:schemeClr val="accent2">
              <a:lumMod val="60000"/>
              <a:lumOff val="40000"/>
              <a:alpha val="50000"/>
            </a:scheme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
        <p:nvSpPr>
          <p:cNvPr id="13" name="Rectangle 12">
            <a:extLst>
              <a:ext uri="{FF2B5EF4-FFF2-40B4-BE49-F238E27FC236}">
                <a16:creationId xmlns:a16="http://schemas.microsoft.com/office/drawing/2014/main" id="{57FD6820-43CC-4D8D-85AE-A3E0C44D00B3}"/>
              </a:ext>
            </a:extLst>
          </p:cNvPr>
          <p:cNvSpPr/>
          <p:nvPr/>
        </p:nvSpPr>
        <p:spPr>
          <a:xfrm>
            <a:off x="2565680" y="6347378"/>
            <a:ext cx="659841" cy="271231"/>
          </a:xfrm>
          <a:prstGeom prst="rect">
            <a:avLst/>
          </a:prstGeom>
          <a:solidFill>
            <a:schemeClr val="accent2">
              <a:lumMod val="60000"/>
              <a:lumOff val="40000"/>
              <a:alpha val="50000"/>
            </a:scheme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
        <p:nvSpPr>
          <p:cNvPr id="14" name="Rectangle 13">
            <a:extLst>
              <a:ext uri="{FF2B5EF4-FFF2-40B4-BE49-F238E27FC236}">
                <a16:creationId xmlns:a16="http://schemas.microsoft.com/office/drawing/2014/main" id="{D569A742-6195-4E94-8097-1494666BFF79}"/>
              </a:ext>
            </a:extLst>
          </p:cNvPr>
          <p:cNvSpPr/>
          <p:nvPr/>
        </p:nvSpPr>
        <p:spPr>
          <a:xfrm>
            <a:off x="3488453" y="5688509"/>
            <a:ext cx="2490316" cy="271233"/>
          </a:xfrm>
          <a:prstGeom prst="rect">
            <a:avLst/>
          </a:prstGeom>
          <a:solidFill>
            <a:schemeClr val="accent2">
              <a:lumMod val="60000"/>
              <a:lumOff val="40000"/>
              <a:alpha val="50000"/>
            </a:scheme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Tree>
    <p:extLst>
      <p:ext uri="{BB962C8B-B14F-4D97-AF65-F5344CB8AC3E}">
        <p14:creationId xmlns:p14="http://schemas.microsoft.com/office/powerpoint/2010/main" val="3157457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7" presetClass="entr" presetSubtype="8"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ppt_w/2"/>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strVal val="#ppt_h"/>
                                          </p:val>
                                        </p:tav>
                                        <p:tav tm="100000">
                                          <p:val>
                                            <p:strVal val="#ppt_h"/>
                                          </p:val>
                                        </p:tav>
                                      </p:tavLst>
                                    </p:anim>
                                  </p:childTnLst>
                                  <p:subTnLst>
                                    <p:audio>
                                      <p:cMediaNode vol="93000">
                                        <p:cTn display="0" masterRel="sameClick">
                                          <p:stCondLst>
                                            <p:cond evt="begin" delay="0">
                                              <p:tn val="9"/>
                                            </p:cond>
                                          </p:stCondLst>
                                          <p:endCondLst>
                                            <p:cond evt="onStopAudio" delay="0">
                                              <p:tgtEl>
                                                <p:sldTgt/>
                                              </p:tgtEl>
                                            </p:cond>
                                          </p:endCondLst>
                                        </p:cTn>
                                        <p:tgtEl>
                                          <p:sndTgt r:embed="rId2" name="click.wav"/>
                                        </p:tgtEl>
                                      </p:cMediaNode>
                                    </p:audio>
                                  </p:subTnLst>
                                </p:cTn>
                              </p:par>
                            </p:childTnLst>
                          </p:cTn>
                        </p:par>
                      </p:childTnLst>
                    </p:cTn>
                  </p:par>
                  <p:par>
                    <p:cTn id="15" fill="hold">
                      <p:stCondLst>
                        <p:cond delay="indefinite"/>
                      </p:stCondLst>
                      <p:childTnLst>
                        <p:par>
                          <p:cTn id="16" fill="hold">
                            <p:stCondLst>
                              <p:cond delay="0"/>
                            </p:stCondLst>
                            <p:childTnLst>
                              <p:par>
                                <p:cTn id="17" presetID="17" presetClass="entr" presetSubtype="8"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500" fill="hold"/>
                                        <p:tgtEl>
                                          <p:spTgt spid="13"/>
                                        </p:tgtEl>
                                        <p:attrNameLst>
                                          <p:attrName>ppt_x</p:attrName>
                                        </p:attrNameLst>
                                      </p:cBhvr>
                                      <p:tavLst>
                                        <p:tav tm="0">
                                          <p:val>
                                            <p:strVal val="#ppt_x-#ppt_w/2"/>
                                          </p:val>
                                        </p:tav>
                                        <p:tav tm="100000">
                                          <p:val>
                                            <p:strVal val="#ppt_x"/>
                                          </p:val>
                                        </p:tav>
                                      </p:tavLst>
                                    </p:anim>
                                    <p:anim calcmode="lin" valueType="num">
                                      <p:cBhvr>
                                        <p:cTn id="20" dur="500" fill="hold"/>
                                        <p:tgtEl>
                                          <p:spTgt spid="13"/>
                                        </p:tgtEl>
                                        <p:attrNameLst>
                                          <p:attrName>ppt_y</p:attrName>
                                        </p:attrNameLst>
                                      </p:cBhvr>
                                      <p:tavLst>
                                        <p:tav tm="0">
                                          <p:val>
                                            <p:strVal val="#ppt_y"/>
                                          </p:val>
                                        </p:tav>
                                        <p:tav tm="100000">
                                          <p:val>
                                            <p:strVal val="#ppt_y"/>
                                          </p:val>
                                        </p:tav>
                                      </p:tavLst>
                                    </p:anim>
                                    <p:anim calcmode="lin" valueType="num">
                                      <p:cBhvr>
                                        <p:cTn id="21" dur="500" fill="hold"/>
                                        <p:tgtEl>
                                          <p:spTgt spid="13"/>
                                        </p:tgtEl>
                                        <p:attrNameLst>
                                          <p:attrName>ppt_w</p:attrName>
                                        </p:attrNameLst>
                                      </p:cBhvr>
                                      <p:tavLst>
                                        <p:tav tm="0">
                                          <p:val>
                                            <p:fltVal val="0"/>
                                          </p:val>
                                        </p:tav>
                                        <p:tav tm="100000">
                                          <p:val>
                                            <p:strVal val="#ppt_w"/>
                                          </p:val>
                                        </p:tav>
                                      </p:tavLst>
                                    </p:anim>
                                    <p:anim calcmode="lin" valueType="num">
                                      <p:cBhvr>
                                        <p:cTn id="22" dur="500" fill="hold"/>
                                        <p:tgtEl>
                                          <p:spTgt spid="13"/>
                                        </p:tgtEl>
                                        <p:attrNameLst>
                                          <p:attrName>ppt_h</p:attrName>
                                        </p:attrNameLst>
                                      </p:cBhvr>
                                      <p:tavLst>
                                        <p:tav tm="0">
                                          <p:val>
                                            <p:strVal val="#ppt_h"/>
                                          </p:val>
                                        </p:tav>
                                        <p:tav tm="100000">
                                          <p:val>
                                            <p:strVal val="#ppt_h"/>
                                          </p:val>
                                        </p:tav>
                                      </p:tavLst>
                                    </p:anim>
                                  </p:childTnLst>
                                  <p:subTnLst>
                                    <p:audio>
                                      <p:cMediaNode vol="93000">
                                        <p:cTn display="0" masterRel="sameClick">
                                          <p:stCondLst>
                                            <p:cond evt="begin" delay="0">
                                              <p:tn val="17"/>
                                            </p:cond>
                                          </p:stCondLst>
                                          <p:endCondLst>
                                            <p:cond evt="onStopAudio" delay="0">
                                              <p:tgtEl>
                                                <p:sldTgt/>
                                              </p:tgtEl>
                                            </p:cond>
                                          </p:endCondLst>
                                        </p:cTn>
                                        <p:tgtEl>
                                          <p:sndTgt r:embed="rId2" name="click.wav"/>
                                        </p:tgtEl>
                                      </p:cMediaNode>
                                    </p:audio>
                                  </p:subTnLst>
                                </p:cTn>
                              </p:par>
                            </p:childTnLst>
                          </p:cTn>
                        </p:par>
                      </p:childTnLst>
                    </p:cTn>
                  </p:par>
                  <p:par>
                    <p:cTn id="23" fill="hold">
                      <p:stCondLst>
                        <p:cond delay="indefinite"/>
                      </p:stCondLst>
                      <p:childTnLst>
                        <p:par>
                          <p:cTn id="24" fill="hold">
                            <p:stCondLst>
                              <p:cond delay="0"/>
                            </p:stCondLst>
                            <p:childTnLst>
                              <p:par>
                                <p:cTn id="25" presetID="17"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ppt_x</p:attrName>
                                        </p:attrNameLst>
                                      </p:cBhvr>
                                      <p:tavLst>
                                        <p:tav tm="0">
                                          <p:val>
                                            <p:strVal val="#ppt_x-#ppt_w/2"/>
                                          </p:val>
                                        </p:tav>
                                        <p:tav tm="100000">
                                          <p:val>
                                            <p:strVal val="#ppt_x"/>
                                          </p:val>
                                        </p:tav>
                                      </p:tavLst>
                                    </p:anim>
                                    <p:anim calcmode="lin" valueType="num">
                                      <p:cBhvr>
                                        <p:cTn id="28" dur="500" fill="hold"/>
                                        <p:tgtEl>
                                          <p:spTgt spid="10"/>
                                        </p:tgtEl>
                                        <p:attrNameLst>
                                          <p:attrName>ppt_y</p:attrName>
                                        </p:attrNameLst>
                                      </p:cBhvr>
                                      <p:tavLst>
                                        <p:tav tm="0">
                                          <p:val>
                                            <p:strVal val="#ppt_y"/>
                                          </p:val>
                                        </p:tav>
                                        <p:tav tm="100000">
                                          <p:val>
                                            <p:strVal val="#ppt_y"/>
                                          </p:val>
                                        </p:tav>
                                      </p:tavLst>
                                    </p:anim>
                                    <p:anim calcmode="lin" valueType="num">
                                      <p:cBhvr>
                                        <p:cTn id="29" dur="500" fill="hold"/>
                                        <p:tgtEl>
                                          <p:spTgt spid="10"/>
                                        </p:tgtEl>
                                        <p:attrNameLst>
                                          <p:attrName>ppt_w</p:attrName>
                                        </p:attrNameLst>
                                      </p:cBhvr>
                                      <p:tavLst>
                                        <p:tav tm="0">
                                          <p:val>
                                            <p:fltVal val="0"/>
                                          </p:val>
                                        </p:tav>
                                        <p:tav tm="100000">
                                          <p:val>
                                            <p:strVal val="#ppt_w"/>
                                          </p:val>
                                        </p:tav>
                                      </p:tavLst>
                                    </p:anim>
                                    <p:anim calcmode="lin" valueType="num">
                                      <p:cBhvr>
                                        <p:cTn id="30" dur="500" fill="hold"/>
                                        <p:tgtEl>
                                          <p:spTgt spid="10"/>
                                        </p:tgtEl>
                                        <p:attrNameLst>
                                          <p:attrName>ppt_h</p:attrName>
                                        </p:attrNameLst>
                                      </p:cBhvr>
                                      <p:tavLst>
                                        <p:tav tm="0">
                                          <p:val>
                                            <p:strVal val="#ppt_h"/>
                                          </p:val>
                                        </p:tav>
                                        <p:tav tm="100000">
                                          <p:val>
                                            <p:strVal val="#ppt_h"/>
                                          </p:val>
                                        </p:tav>
                                      </p:tavLst>
                                    </p:anim>
                                  </p:childTnLst>
                                  <p:subTnLst>
                                    <p:audio>
                                      <p:cMediaNode vol="93000">
                                        <p:cTn display="0" masterRel="sameClick">
                                          <p:stCondLst>
                                            <p:cond evt="begin" delay="0">
                                              <p:tn val="25"/>
                                            </p:cond>
                                          </p:stCondLst>
                                          <p:endCondLst>
                                            <p:cond evt="onStopAudio" delay="0">
                                              <p:tgtEl>
                                                <p:sldTgt/>
                                              </p:tgtEl>
                                            </p:cond>
                                          </p:endCondLst>
                                        </p:cTn>
                                        <p:tgtEl>
                                          <p:sndTgt r:embed="rId2" name="click.wav"/>
                                        </p:tgtEl>
                                      </p:cMediaNode>
                                    </p:audio>
                                  </p:subTnLst>
                                </p:cTn>
                              </p:par>
                            </p:childTnLst>
                          </p:cTn>
                        </p:par>
                      </p:childTnLst>
                    </p:cTn>
                  </p:par>
                  <p:par>
                    <p:cTn id="31" fill="hold">
                      <p:stCondLst>
                        <p:cond delay="indefinite"/>
                      </p:stCondLst>
                      <p:childTnLst>
                        <p:par>
                          <p:cTn id="32" fill="hold">
                            <p:stCondLst>
                              <p:cond delay="0"/>
                            </p:stCondLst>
                            <p:childTnLst>
                              <p:par>
                                <p:cTn id="33" presetID="17" presetClass="entr" presetSubtype="8"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p:cTn id="35" dur="500" fill="hold"/>
                                        <p:tgtEl>
                                          <p:spTgt spid="12"/>
                                        </p:tgtEl>
                                        <p:attrNameLst>
                                          <p:attrName>ppt_x</p:attrName>
                                        </p:attrNameLst>
                                      </p:cBhvr>
                                      <p:tavLst>
                                        <p:tav tm="0">
                                          <p:val>
                                            <p:strVal val="#ppt_x-#ppt_w/2"/>
                                          </p:val>
                                        </p:tav>
                                        <p:tav tm="100000">
                                          <p:val>
                                            <p:strVal val="#ppt_x"/>
                                          </p:val>
                                        </p:tav>
                                      </p:tavLst>
                                    </p:anim>
                                    <p:anim calcmode="lin" valueType="num">
                                      <p:cBhvr>
                                        <p:cTn id="36" dur="500" fill="hold"/>
                                        <p:tgtEl>
                                          <p:spTgt spid="12"/>
                                        </p:tgtEl>
                                        <p:attrNameLst>
                                          <p:attrName>ppt_y</p:attrName>
                                        </p:attrNameLst>
                                      </p:cBhvr>
                                      <p:tavLst>
                                        <p:tav tm="0">
                                          <p:val>
                                            <p:strVal val="#ppt_y"/>
                                          </p:val>
                                        </p:tav>
                                        <p:tav tm="100000">
                                          <p:val>
                                            <p:strVal val="#ppt_y"/>
                                          </p:val>
                                        </p:tav>
                                      </p:tavLst>
                                    </p:anim>
                                    <p:anim calcmode="lin" valueType="num">
                                      <p:cBhvr>
                                        <p:cTn id="37" dur="500" fill="hold"/>
                                        <p:tgtEl>
                                          <p:spTgt spid="12"/>
                                        </p:tgtEl>
                                        <p:attrNameLst>
                                          <p:attrName>ppt_w</p:attrName>
                                        </p:attrNameLst>
                                      </p:cBhvr>
                                      <p:tavLst>
                                        <p:tav tm="0">
                                          <p:val>
                                            <p:fltVal val="0"/>
                                          </p:val>
                                        </p:tav>
                                        <p:tav tm="100000">
                                          <p:val>
                                            <p:strVal val="#ppt_w"/>
                                          </p:val>
                                        </p:tav>
                                      </p:tavLst>
                                    </p:anim>
                                    <p:anim calcmode="lin" valueType="num">
                                      <p:cBhvr>
                                        <p:cTn id="38" dur="500" fill="hold"/>
                                        <p:tgtEl>
                                          <p:spTgt spid="12"/>
                                        </p:tgtEl>
                                        <p:attrNameLst>
                                          <p:attrName>ppt_h</p:attrName>
                                        </p:attrNameLst>
                                      </p:cBhvr>
                                      <p:tavLst>
                                        <p:tav tm="0">
                                          <p:val>
                                            <p:strVal val="#ppt_h"/>
                                          </p:val>
                                        </p:tav>
                                        <p:tav tm="100000">
                                          <p:val>
                                            <p:strVal val="#ppt_h"/>
                                          </p:val>
                                        </p:tav>
                                      </p:tavLst>
                                    </p:anim>
                                  </p:childTnLst>
                                  <p:subTnLst>
                                    <p:audio>
                                      <p:cMediaNode vol="93000">
                                        <p:cTn display="0" masterRel="sameClick">
                                          <p:stCondLst>
                                            <p:cond evt="begin" delay="0">
                                              <p:tn val="33"/>
                                            </p:cond>
                                          </p:stCondLst>
                                          <p:endCondLst>
                                            <p:cond evt="onStopAudio" delay="0">
                                              <p:tgtEl>
                                                <p:sldTgt/>
                                              </p:tgtEl>
                                            </p:cond>
                                          </p:endCondLst>
                                        </p:cTn>
                                        <p:tgtEl>
                                          <p:sndTgt r:embed="rId2" name="click.wav"/>
                                        </p:tgtEl>
                                      </p:cMediaNode>
                                    </p:audio>
                                  </p:subTnLst>
                                </p:cTn>
                              </p:par>
                            </p:childTnLst>
                          </p:cTn>
                        </p:par>
                      </p:childTnLst>
                    </p:cTn>
                  </p:par>
                  <p:par>
                    <p:cTn id="39" fill="hold">
                      <p:stCondLst>
                        <p:cond delay="indefinite"/>
                      </p:stCondLst>
                      <p:childTnLst>
                        <p:par>
                          <p:cTn id="40" fill="hold">
                            <p:stCondLst>
                              <p:cond delay="0"/>
                            </p:stCondLst>
                            <p:childTnLst>
                              <p:par>
                                <p:cTn id="41" presetID="17" presetClass="entr" presetSubtype="8"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p:cTn id="43" dur="500" fill="hold"/>
                                        <p:tgtEl>
                                          <p:spTgt spid="14"/>
                                        </p:tgtEl>
                                        <p:attrNameLst>
                                          <p:attrName>ppt_x</p:attrName>
                                        </p:attrNameLst>
                                      </p:cBhvr>
                                      <p:tavLst>
                                        <p:tav tm="0">
                                          <p:val>
                                            <p:strVal val="#ppt_x-#ppt_w/2"/>
                                          </p:val>
                                        </p:tav>
                                        <p:tav tm="100000">
                                          <p:val>
                                            <p:strVal val="#ppt_x"/>
                                          </p:val>
                                        </p:tav>
                                      </p:tavLst>
                                    </p:anim>
                                    <p:anim calcmode="lin" valueType="num">
                                      <p:cBhvr>
                                        <p:cTn id="44" dur="500" fill="hold"/>
                                        <p:tgtEl>
                                          <p:spTgt spid="14"/>
                                        </p:tgtEl>
                                        <p:attrNameLst>
                                          <p:attrName>ppt_y</p:attrName>
                                        </p:attrNameLst>
                                      </p:cBhvr>
                                      <p:tavLst>
                                        <p:tav tm="0">
                                          <p:val>
                                            <p:strVal val="#ppt_y"/>
                                          </p:val>
                                        </p:tav>
                                        <p:tav tm="100000">
                                          <p:val>
                                            <p:strVal val="#ppt_y"/>
                                          </p:val>
                                        </p:tav>
                                      </p:tavLst>
                                    </p:anim>
                                    <p:anim calcmode="lin" valueType="num">
                                      <p:cBhvr>
                                        <p:cTn id="45" dur="500" fill="hold"/>
                                        <p:tgtEl>
                                          <p:spTgt spid="14"/>
                                        </p:tgtEl>
                                        <p:attrNameLst>
                                          <p:attrName>ppt_w</p:attrName>
                                        </p:attrNameLst>
                                      </p:cBhvr>
                                      <p:tavLst>
                                        <p:tav tm="0">
                                          <p:val>
                                            <p:fltVal val="0"/>
                                          </p:val>
                                        </p:tav>
                                        <p:tav tm="100000">
                                          <p:val>
                                            <p:strVal val="#ppt_w"/>
                                          </p:val>
                                        </p:tav>
                                      </p:tavLst>
                                    </p:anim>
                                    <p:anim calcmode="lin" valueType="num">
                                      <p:cBhvr>
                                        <p:cTn id="46" dur="500" fill="hold"/>
                                        <p:tgtEl>
                                          <p:spTgt spid="14"/>
                                        </p:tgtEl>
                                        <p:attrNameLst>
                                          <p:attrName>ppt_h</p:attrName>
                                        </p:attrNameLst>
                                      </p:cBhvr>
                                      <p:tavLst>
                                        <p:tav tm="0">
                                          <p:val>
                                            <p:strVal val="#ppt_h"/>
                                          </p:val>
                                        </p:tav>
                                        <p:tav tm="100000">
                                          <p:val>
                                            <p:strVal val="#ppt_h"/>
                                          </p:val>
                                        </p:tav>
                                      </p:tavLst>
                                    </p:anim>
                                  </p:childTnLst>
                                  <p:subTnLst>
                                    <p:audio>
                                      <p:cMediaNode vol="93000">
                                        <p:cTn display="0" masterRel="sameClick">
                                          <p:stCondLst>
                                            <p:cond evt="begin" delay="0">
                                              <p:tn val="41"/>
                                            </p:cond>
                                          </p:stCondLst>
                                          <p:endCondLst>
                                            <p:cond evt="onStopAudio" delay="0">
                                              <p:tgtEl>
                                                <p:sldTgt/>
                                              </p:tgtEl>
                                            </p:cond>
                                          </p:endCondLst>
                                        </p:cTn>
                                        <p:tgtEl>
                                          <p:sndTgt r:embed="rId2" name="click.wav"/>
                                        </p:tgtEl>
                                      </p:cMediaNode>
                                    </p:audio>
                                  </p:sub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6" grpId="0"/>
      <p:bldP spid="11" grpId="0" animBg="1"/>
      <p:bldP spid="12" grpId="0" animBg="1"/>
      <p:bldP spid="13" grpId="0" animBg="1"/>
      <p:bldP spid="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A1310EC-3E43-4999-B978-333968BE624A}"/>
              </a:ext>
            </a:extLst>
          </p:cNvPr>
          <p:cNvPicPr>
            <a:picLocks noChangeAspect="1"/>
          </p:cNvPicPr>
          <p:nvPr/>
        </p:nvPicPr>
        <p:blipFill>
          <a:blip r:embed="rId3"/>
          <a:stretch>
            <a:fillRect/>
          </a:stretch>
        </p:blipFill>
        <p:spPr>
          <a:xfrm>
            <a:off x="1208554" y="247292"/>
            <a:ext cx="5658971" cy="2429234"/>
          </a:xfrm>
          <a:prstGeom prst="rect">
            <a:avLst/>
          </a:prstGeom>
        </p:spPr>
      </p:pic>
      <p:sp>
        <p:nvSpPr>
          <p:cNvPr id="10" name="TextBox 9">
            <a:extLst>
              <a:ext uri="{FF2B5EF4-FFF2-40B4-BE49-F238E27FC236}">
                <a16:creationId xmlns:a16="http://schemas.microsoft.com/office/drawing/2014/main" id="{42C472DF-3CC5-4640-A291-CEFD22FA80DC}"/>
              </a:ext>
            </a:extLst>
          </p:cNvPr>
          <p:cNvSpPr txBox="1"/>
          <p:nvPr/>
        </p:nvSpPr>
        <p:spPr>
          <a:xfrm>
            <a:off x="7991998" y="668215"/>
            <a:ext cx="2714626" cy="1754326"/>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GB" sz="1800" dirty="0">
                <a:solidFill>
                  <a:schemeClr val="bg1"/>
                </a:solidFill>
              </a:rPr>
              <a:t>Jaipur, Kochi, and Mysore </a:t>
            </a:r>
            <a:r>
              <a:rPr kumimoji="0" lang="en-US" altLang="en-US" sz="1800" b="0" i="0" u="none" strike="noStrike" cap="none" normalizeH="0" baseline="0" dirty="0">
                <a:ln>
                  <a:noFill/>
                </a:ln>
                <a:solidFill>
                  <a:schemeClr val="bg1"/>
                </a:solidFill>
                <a:effectLst/>
                <a:latin typeface="Arial" panose="020B0604020202020204" pitchFamily="34" charset="0"/>
              </a:rPr>
              <a:t>-  exceed target trips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bg1"/>
                </a:solidFill>
                <a:effectLst/>
                <a:latin typeface="Arial" panose="020B0604020202020204" pitchFamily="34" charset="0"/>
              </a:rPr>
              <a:t>Vadodara , Surat and Lucknow - fall below target</a:t>
            </a:r>
          </a:p>
        </p:txBody>
      </p:sp>
      <p:pic>
        <p:nvPicPr>
          <p:cNvPr id="4" name="Picture 3">
            <a:extLst>
              <a:ext uri="{FF2B5EF4-FFF2-40B4-BE49-F238E27FC236}">
                <a16:creationId xmlns:a16="http://schemas.microsoft.com/office/drawing/2014/main" id="{53E75EE5-AF6B-4172-A7BE-DD80D346C6FC}"/>
              </a:ext>
            </a:extLst>
          </p:cNvPr>
          <p:cNvPicPr>
            <a:picLocks noChangeAspect="1"/>
          </p:cNvPicPr>
          <p:nvPr/>
        </p:nvPicPr>
        <p:blipFill>
          <a:blip r:embed="rId4"/>
          <a:stretch>
            <a:fillRect/>
          </a:stretch>
        </p:blipFill>
        <p:spPr>
          <a:xfrm>
            <a:off x="303194" y="2922447"/>
            <a:ext cx="5792805" cy="3866808"/>
          </a:xfrm>
          <a:prstGeom prst="rect">
            <a:avLst/>
          </a:prstGeom>
        </p:spPr>
      </p:pic>
      <p:pic>
        <p:nvPicPr>
          <p:cNvPr id="7" name="Picture 6">
            <a:extLst>
              <a:ext uri="{FF2B5EF4-FFF2-40B4-BE49-F238E27FC236}">
                <a16:creationId xmlns:a16="http://schemas.microsoft.com/office/drawing/2014/main" id="{4B560169-B4A5-429E-8854-E7D2713300EE}"/>
              </a:ext>
            </a:extLst>
          </p:cNvPr>
          <p:cNvPicPr>
            <a:picLocks noChangeAspect="1"/>
          </p:cNvPicPr>
          <p:nvPr/>
        </p:nvPicPr>
        <p:blipFill>
          <a:blip r:embed="rId5"/>
          <a:stretch>
            <a:fillRect/>
          </a:stretch>
        </p:blipFill>
        <p:spPr>
          <a:xfrm>
            <a:off x="6495428" y="2970429"/>
            <a:ext cx="5393378" cy="3818826"/>
          </a:xfrm>
          <a:prstGeom prst="rect">
            <a:avLst/>
          </a:prstGeom>
        </p:spPr>
      </p:pic>
      <p:sp>
        <p:nvSpPr>
          <p:cNvPr id="9" name="Rectangle 8">
            <a:extLst>
              <a:ext uri="{FF2B5EF4-FFF2-40B4-BE49-F238E27FC236}">
                <a16:creationId xmlns:a16="http://schemas.microsoft.com/office/drawing/2014/main" id="{8D11FFA7-3BE6-4CB8-A616-BD8A3E799846}"/>
              </a:ext>
            </a:extLst>
          </p:cNvPr>
          <p:cNvSpPr/>
          <p:nvPr/>
        </p:nvSpPr>
        <p:spPr>
          <a:xfrm>
            <a:off x="303194" y="5356860"/>
            <a:ext cx="5792805" cy="1432395"/>
          </a:xfrm>
          <a:prstGeom prst="rect">
            <a:avLst/>
          </a:prstGeom>
          <a:solidFill>
            <a:schemeClr val="accent4">
              <a:lumMod val="60000"/>
              <a:lumOff val="40000"/>
              <a:alpha val="39000"/>
            </a:scheme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
        <p:nvSpPr>
          <p:cNvPr id="11" name="Rectangle 10">
            <a:extLst>
              <a:ext uri="{FF2B5EF4-FFF2-40B4-BE49-F238E27FC236}">
                <a16:creationId xmlns:a16="http://schemas.microsoft.com/office/drawing/2014/main" id="{710D3D60-C1DA-4549-8BE7-8492BD956C21}"/>
              </a:ext>
            </a:extLst>
          </p:cNvPr>
          <p:cNvSpPr/>
          <p:nvPr/>
        </p:nvSpPr>
        <p:spPr>
          <a:xfrm>
            <a:off x="6495428" y="3939540"/>
            <a:ext cx="5393378" cy="739140"/>
          </a:xfrm>
          <a:prstGeom prst="rect">
            <a:avLst/>
          </a:prstGeom>
          <a:solidFill>
            <a:schemeClr val="accent4">
              <a:lumMod val="60000"/>
              <a:lumOff val="40000"/>
              <a:alpha val="39000"/>
            </a:scheme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
        <p:nvSpPr>
          <p:cNvPr id="12" name="Rectangle 11">
            <a:extLst>
              <a:ext uri="{FF2B5EF4-FFF2-40B4-BE49-F238E27FC236}">
                <a16:creationId xmlns:a16="http://schemas.microsoft.com/office/drawing/2014/main" id="{D4CCF5C1-2833-4DA1-975A-AF76AB075F84}"/>
              </a:ext>
            </a:extLst>
          </p:cNvPr>
          <p:cNvSpPr/>
          <p:nvPr/>
        </p:nvSpPr>
        <p:spPr>
          <a:xfrm>
            <a:off x="6495429" y="4640662"/>
            <a:ext cx="5393378" cy="1455338"/>
          </a:xfrm>
          <a:prstGeom prst="rect">
            <a:avLst/>
          </a:prstGeom>
          <a:solidFill>
            <a:schemeClr val="accent2">
              <a:lumMod val="60000"/>
              <a:lumOff val="40000"/>
              <a:alpha val="39000"/>
            </a:scheme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
        <p:nvSpPr>
          <p:cNvPr id="13" name="Rectangle 12">
            <a:extLst>
              <a:ext uri="{FF2B5EF4-FFF2-40B4-BE49-F238E27FC236}">
                <a16:creationId xmlns:a16="http://schemas.microsoft.com/office/drawing/2014/main" id="{3ABF95FB-7F9A-43E4-80D1-0CC637E14D13}"/>
              </a:ext>
            </a:extLst>
          </p:cNvPr>
          <p:cNvSpPr/>
          <p:nvPr/>
        </p:nvSpPr>
        <p:spPr>
          <a:xfrm>
            <a:off x="6495427" y="3185324"/>
            <a:ext cx="5393378" cy="739140"/>
          </a:xfrm>
          <a:prstGeom prst="rect">
            <a:avLst/>
          </a:prstGeom>
          <a:solidFill>
            <a:schemeClr val="accent2">
              <a:lumMod val="60000"/>
              <a:lumOff val="40000"/>
              <a:alpha val="39000"/>
            </a:scheme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Tree>
    <p:extLst>
      <p:ext uri="{BB962C8B-B14F-4D97-AF65-F5344CB8AC3E}">
        <p14:creationId xmlns:p14="http://schemas.microsoft.com/office/powerpoint/2010/main" val="3672597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ppt_x</p:attrName>
                                        </p:attrNameLst>
                                      </p:cBhvr>
                                      <p:tavLst>
                                        <p:tav tm="0">
                                          <p:val>
                                            <p:strVal val="#ppt_x-#ppt_w/2"/>
                                          </p:val>
                                        </p:tav>
                                        <p:tav tm="100000">
                                          <p:val>
                                            <p:strVal val="#ppt_x"/>
                                          </p:val>
                                        </p:tav>
                                      </p:tavLst>
                                    </p:anim>
                                    <p:anim calcmode="lin" valueType="num">
                                      <p:cBhvr>
                                        <p:cTn id="8" dur="500" fill="hold"/>
                                        <p:tgtEl>
                                          <p:spTgt spid="9"/>
                                        </p:tgtEl>
                                        <p:attrNameLst>
                                          <p:attrName>ppt_y</p:attrName>
                                        </p:attrNameLst>
                                      </p:cBhvr>
                                      <p:tavLst>
                                        <p:tav tm="0">
                                          <p:val>
                                            <p:strVal val="#ppt_y"/>
                                          </p:val>
                                        </p:tav>
                                        <p:tav tm="100000">
                                          <p:val>
                                            <p:strVal val="#ppt_y"/>
                                          </p:val>
                                        </p:tav>
                                      </p:tavLst>
                                    </p:anim>
                                    <p:anim calcmode="lin" valueType="num">
                                      <p:cBhvr>
                                        <p:cTn id="9" dur="500" fill="hold"/>
                                        <p:tgtEl>
                                          <p:spTgt spid="9"/>
                                        </p:tgtEl>
                                        <p:attrNameLst>
                                          <p:attrName>ppt_w</p:attrName>
                                        </p:attrNameLst>
                                      </p:cBhvr>
                                      <p:tavLst>
                                        <p:tav tm="0">
                                          <p:val>
                                            <p:fltVal val="0"/>
                                          </p:val>
                                        </p:tav>
                                        <p:tav tm="100000">
                                          <p:val>
                                            <p:strVal val="#ppt_w"/>
                                          </p:val>
                                        </p:tav>
                                      </p:tavLst>
                                    </p:anim>
                                    <p:anim calcmode="lin" valueType="num">
                                      <p:cBhvr>
                                        <p:cTn id="10" dur="500" fill="hold"/>
                                        <p:tgtEl>
                                          <p:spTgt spid="9"/>
                                        </p:tgtEl>
                                        <p:attrNameLst>
                                          <p:attrName>ppt_h</p:attrName>
                                        </p:attrNameLst>
                                      </p:cBhvr>
                                      <p:tavLst>
                                        <p:tav tm="0">
                                          <p:val>
                                            <p:strVal val="#ppt_h"/>
                                          </p:val>
                                        </p:tav>
                                        <p:tav tm="100000">
                                          <p:val>
                                            <p:strVal val="#ppt_h"/>
                                          </p:val>
                                        </p:tav>
                                      </p:tavLst>
                                    </p:anim>
                                  </p:childTnLst>
                                  <p:subTnLst>
                                    <p:audio>
                                      <p:cMediaNode vol="93000">
                                        <p:cTn display="0" masterRel="sameClick">
                                          <p:stCondLst>
                                            <p:cond evt="begin" delay="0">
                                              <p:tn val="5"/>
                                            </p:cond>
                                          </p:stCondLst>
                                          <p:endCondLst>
                                            <p:cond evt="onStopAudio" delay="0">
                                              <p:tgtEl>
                                                <p:sldTgt/>
                                              </p:tgtEl>
                                            </p:cond>
                                          </p:endCondLst>
                                        </p:cTn>
                                        <p:tgtEl>
                                          <p:sndTgt r:embed="rId2" name="click.wav"/>
                                        </p:tgtEl>
                                      </p:cMediaNode>
                                    </p:audio>
                                  </p:sub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p:cTn id="15" dur="500" fill="hold"/>
                                        <p:tgtEl>
                                          <p:spTgt spid="11"/>
                                        </p:tgtEl>
                                        <p:attrNameLst>
                                          <p:attrName>ppt_x</p:attrName>
                                        </p:attrNameLst>
                                      </p:cBhvr>
                                      <p:tavLst>
                                        <p:tav tm="0">
                                          <p:val>
                                            <p:strVal val="#ppt_x-#ppt_w/2"/>
                                          </p:val>
                                        </p:tav>
                                        <p:tav tm="100000">
                                          <p:val>
                                            <p:strVal val="#ppt_x"/>
                                          </p:val>
                                        </p:tav>
                                      </p:tavLst>
                                    </p:anim>
                                    <p:anim calcmode="lin" valueType="num">
                                      <p:cBhvr>
                                        <p:cTn id="16" dur="500" fill="hold"/>
                                        <p:tgtEl>
                                          <p:spTgt spid="11"/>
                                        </p:tgtEl>
                                        <p:attrNameLst>
                                          <p:attrName>ppt_y</p:attrName>
                                        </p:attrNameLst>
                                      </p:cBhvr>
                                      <p:tavLst>
                                        <p:tav tm="0">
                                          <p:val>
                                            <p:strVal val="#ppt_y"/>
                                          </p:val>
                                        </p:tav>
                                        <p:tav tm="100000">
                                          <p:val>
                                            <p:strVal val="#ppt_y"/>
                                          </p:val>
                                        </p:tav>
                                      </p:tavLst>
                                    </p:anim>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strVal val="#ppt_h"/>
                                          </p:val>
                                        </p:tav>
                                        <p:tav tm="100000">
                                          <p:val>
                                            <p:strVal val="#ppt_h"/>
                                          </p:val>
                                        </p:tav>
                                      </p:tavLst>
                                    </p:anim>
                                  </p:childTnLst>
                                  <p:subTnLst>
                                    <p:audio>
                                      <p:cMediaNode vol="93000">
                                        <p:cTn display="0" masterRel="sameClick">
                                          <p:stCondLst>
                                            <p:cond evt="begin" delay="0">
                                              <p:tn val="13"/>
                                            </p:cond>
                                          </p:stCondLst>
                                          <p:endCondLst>
                                            <p:cond evt="onStopAudio" delay="0">
                                              <p:tgtEl>
                                                <p:sldTgt/>
                                              </p:tgtEl>
                                            </p:cond>
                                          </p:endCondLst>
                                        </p:cTn>
                                        <p:tgtEl>
                                          <p:sndTgt r:embed="rId2" name="click.wav"/>
                                        </p:tgtEl>
                                      </p:cMediaNode>
                                    </p:audio>
                                  </p:subTnLst>
                                </p:cTn>
                              </p:par>
                            </p:childTnLst>
                          </p:cTn>
                        </p:par>
                      </p:childTnLst>
                    </p:cTn>
                  </p:par>
                  <p:par>
                    <p:cTn id="19" fill="hold">
                      <p:stCondLst>
                        <p:cond delay="indefinite"/>
                      </p:stCondLst>
                      <p:childTnLst>
                        <p:par>
                          <p:cTn id="20" fill="hold">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p:cTn id="23" dur="500" fill="hold"/>
                                        <p:tgtEl>
                                          <p:spTgt spid="12"/>
                                        </p:tgtEl>
                                        <p:attrNameLst>
                                          <p:attrName>ppt_x</p:attrName>
                                        </p:attrNameLst>
                                      </p:cBhvr>
                                      <p:tavLst>
                                        <p:tav tm="0">
                                          <p:val>
                                            <p:strVal val="#ppt_x-#ppt_w/2"/>
                                          </p:val>
                                        </p:tav>
                                        <p:tav tm="100000">
                                          <p:val>
                                            <p:strVal val="#ppt_x"/>
                                          </p:val>
                                        </p:tav>
                                      </p:tavLst>
                                    </p:anim>
                                    <p:anim calcmode="lin" valueType="num">
                                      <p:cBhvr>
                                        <p:cTn id="24" dur="500" fill="hold"/>
                                        <p:tgtEl>
                                          <p:spTgt spid="12"/>
                                        </p:tgtEl>
                                        <p:attrNameLst>
                                          <p:attrName>ppt_y</p:attrName>
                                        </p:attrNameLst>
                                      </p:cBhvr>
                                      <p:tavLst>
                                        <p:tav tm="0">
                                          <p:val>
                                            <p:strVal val="#ppt_y"/>
                                          </p:val>
                                        </p:tav>
                                        <p:tav tm="100000">
                                          <p:val>
                                            <p:strVal val="#ppt_y"/>
                                          </p:val>
                                        </p:tav>
                                      </p:tavLst>
                                    </p:anim>
                                    <p:anim calcmode="lin" valueType="num">
                                      <p:cBhvr>
                                        <p:cTn id="25" dur="500" fill="hold"/>
                                        <p:tgtEl>
                                          <p:spTgt spid="12"/>
                                        </p:tgtEl>
                                        <p:attrNameLst>
                                          <p:attrName>ppt_w</p:attrName>
                                        </p:attrNameLst>
                                      </p:cBhvr>
                                      <p:tavLst>
                                        <p:tav tm="0">
                                          <p:val>
                                            <p:fltVal val="0"/>
                                          </p:val>
                                        </p:tav>
                                        <p:tav tm="100000">
                                          <p:val>
                                            <p:strVal val="#ppt_w"/>
                                          </p:val>
                                        </p:tav>
                                      </p:tavLst>
                                    </p:anim>
                                    <p:anim calcmode="lin" valueType="num">
                                      <p:cBhvr>
                                        <p:cTn id="26" dur="500" fill="hold"/>
                                        <p:tgtEl>
                                          <p:spTgt spid="12"/>
                                        </p:tgtEl>
                                        <p:attrNameLst>
                                          <p:attrName>ppt_h</p:attrName>
                                        </p:attrNameLst>
                                      </p:cBhvr>
                                      <p:tavLst>
                                        <p:tav tm="0">
                                          <p:val>
                                            <p:strVal val="#ppt_h"/>
                                          </p:val>
                                        </p:tav>
                                        <p:tav tm="100000">
                                          <p:val>
                                            <p:strVal val="#ppt_h"/>
                                          </p:val>
                                        </p:tav>
                                      </p:tavLst>
                                    </p:anim>
                                  </p:childTnLst>
                                  <p:subTnLst>
                                    <p:audio>
                                      <p:cMediaNode vol="93000">
                                        <p:cTn display="0" masterRel="sameClick">
                                          <p:stCondLst>
                                            <p:cond evt="begin" delay="0">
                                              <p:tn val="21"/>
                                            </p:cond>
                                          </p:stCondLst>
                                          <p:endCondLst>
                                            <p:cond evt="onStopAudio" delay="0">
                                              <p:tgtEl>
                                                <p:sldTgt/>
                                              </p:tgtEl>
                                            </p:cond>
                                          </p:endCondLst>
                                        </p:cTn>
                                        <p:tgtEl>
                                          <p:sndTgt r:embed="rId2" name="click.wav"/>
                                        </p:tgtEl>
                                      </p:cMediaNode>
                                    </p:audio>
                                  </p:subTnLst>
                                </p:cTn>
                              </p:par>
                            </p:childTnLst>
                          </p:cTn>
                        </p:par>
                      </p:childTnLst>
                    </p:cTn>
                  </p:par>
                  <p:par>
                    <p:cTn id="27" fill="hold">
                      <p:stCondLst>
                        <p:cond delay="indefinite"/>
                      </p:stCondLst>
                      <p:childTnLst>
                        <p:par>
                          <p:cTn id="28" fill="hold">
                            <p:stCondLst>
                              <p:cond delay="0"/>
                            </p:stCondLst>
                            <p:childTnLst>
                              <p:par>
                                <p:cTn id="29" presetID="17" presetClass="entr" presetSubtype="8"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p:cTn id="31" dur="500" fill="hold"/>
                                        <p:tgtEl>
                                          <p:spTgt spid="13"/>
                                        </p:tgtEl>
                                        <p:attrNameLst>
                                          <p:attrName>ppt_x</p:attrName>
                                        </p:attrNameLst>
                                      </p:cBhvr>
                                      <p:tavLst>
                                        <p:tav tm="0">
                                          <p:val>
                                            <p:strVal val="#ppt_x-#ppt_w/2"/>
                                          </p:val>
                                        </p:tav>
                                        <p:tav tm="100000">
                                          <p:val>
                                            <p:strVal val="#ppt_x"/>
                                          </p:val>
                                        </p:tav>
                                      </p:tavLst>
                                    </p:anim>
                                    <p:anim calcmode="lin" valueType="num">
                                      <p:cBhvr>
                                        <p:cTn id="32" dur="500" fill="hold"/>
                                        <p:tgtEl>
                                          <p:spTgt spid="13"/>
                                        </p:tgtEl>
                                        <p:attrNameLst>
                                          <p:attrName>ppt_y</p:attrName>
                                        </p:attrNameLst>
                                      </p:cBhvr>
                                      <p:tavLst>
                                        <p:tav tm="0">
                                          <p:val>
                                            <p:strVal val="#ppt_y"/>
                                          </p:val>
                                        </p:tav>
                                        <p:tav tm="100000">
                                          <p:val>
                                            <p:strVal val="#ppt_y"/>
                                          </p:val>
                                        </p:tav>
                                      </p:tavLst>
                                    </p:anim>
                                    <p:anim calcmode="lin" valueType="num">
                                      <p:cBhvr>
                                        <p:cTn id="33" dur="500" fill="hold"/>
                                        <p:tgtEl>
                                          <p:spTgt spid="13"/>
                                        </p:tgtEl>
                                        <p:attrNameLst>
                                          <p:attrName>ppt_w</p:attrName>
                                        </p:attrNameLst>
                                      </p:cBhvr>
                                      <p:tavLst>
                                        <p:tav tm="0">
                                          <p:val>
                                            <p:fltVal val="0"/>
                                          </p:val>
                                        </p:tav>
                                        <p:tav tm="100000">
                                          <p:val>
                                            <p:strVal val="#ppt_w"/>
                                          </p:val>
                                        </p:tav>
                                      </p:tavLst>
                                    </p:anim>
                                    <p:anim calcmode="lin" valueType="num">
                                      <p:cBhvr>
                                        <p:cTn id="34" dur="500" fill="hold"/>
                                        <p:tgtEl>
                                          <p:spTgt spid="13"/>
                                        </p:tgtEl>
                                        <p:attrNameLst>
                                          <p:attrName>ppt_h</p:attrName>
                                        </p:attrNameLst>
                                      </p:cBhvr>
                                      <p:tavLst>
                                        <p:tav tm="0">
                                          <p:val>
                                            <p:strVal val="#ppt_h"/>
                                          </p:val>
                                        </p:tav>
                                        <p:tav tm="100000">
                                          <p:val>
                                            <p:strVal val="#ppt_h"/>
                                          </p:val>
                                        </p:tav>
                                      </p:tavLst>
                                    </p:anim>
                                  </p:childTnLst>
                                  <p:subTnLst>
                                    <p:audio>
                                      <p:cMediaNode vol="93000">
                                        <p:cTn display="0" masterRel="sameClick">
                                          <p:stCondLst>
                                            <p:cond evt="begin" delay="0">
                                              <p:tn val="29"/>
                                            </p:cond>
                                          </p:stCondLst>
                                          <p:endCondLst>
                                            <p:cond evt="onStopAudio" delay="0">
                                              <p:tgtEl>
                                                <p:sldTgt/>
                                              </p:tgtEl>
                                            </p:cond>
                                          </p:endCondLst>
                                        </p:cTn>
                                        <p:tgtEl>
                                          <p:sndTgt r:embed="rId2" name="click.wav"/>
                                        </p:tgtEl>
                                      </p:cMediaNode>
                                    </p:audio>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animBg="1"/>
      <p:bldP spid="11" grpId="0" animBg="1"/>
      <p:bldP spid="12" grpId="0" animBg="1"/>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CC12E0-4DAE-4F2E-B834-55F7F046264E}"/>
              </a:ext>
            </a:extLst>
          </p:cNvPr>
          <p:cNvPicPr>
            <a:picLocks noChangeAspect="1"/>
          </p:cNvPicPr>
          <p:nvPr/>
        </p:nvPicPr>
        <p:blipFill>
          <a:blip r:embed="rId3"/>
          <a:stretch>
            <a:fillRect/>
          </a:stretch>
        </p:blipFill>
        <p:spPr>
          <a:xfrm>
            <a:off x="1224401" y="256919"/>
            <a:ext cx="6528949" cy="1989207"/>
          </a:xfrm>
          <a:prstGeom prst="rect">
            <a:avLst/>
          </a:prstGeom>
        </p:spPr>
      </p:pic>
      <p:pic>
        <p:nvPicPr>
          <p:cNvPr id="8" name="Picture 7">
            <a:extLst>
              <a:ext uri="{FF2B5EF4-FFF2-40B4-BE49-F238E27FC236}">
                <a16:creationId xmlns:a16="http://schemas.microsoft.com/office/drawing/2014/main" id="{AC38FA8D-0DB0-48D5-8CF5-E31BE5D7D303}"/>
              </a:ext>
            </a:extLst>
          </p:cNvPr>
          <p:cNvPicPr>
            <a:picLocks noChangeAspect="1"/>
          </p:cNvPicPr>
          <p:nvPr/>
        </p:nvPicPr>
        <p:blipFill>
          <a:blip r:embed="rId4"/>
          <a:stretch>
            <a:fillRect/>
          </a:stretch>
        </p:blipFill>
        <p:spPr>
          <a:xfrm>
            <a:off x="1426096" y="2587842"/>
            <a:ext cx="8041754" cy="2980251"/>
          </a:xfrm>
          <a:prstGeom prst="rect">
            <a:avLst/>
          </a:prstGeom>
        </p:spPr>
      </p:pic>
      <p:sp>
        <p:nvSpPr>
          <p:cNvPr id="9" name="Rectangle 8">
            <a:extLst>
              <a:ext uri="{FF2B5EF4-FFF2-40B4-BE49-F238E27FC236}">
                <a16:creationId xmlns:a16="http://schemas.microsoft.com/office/drawing/2014/main" id="{694ACD24-556B-4A5B-8D28-F5CD87213140}"/>
              </a:ext>
            </a:extLst>
          </p:cNvPr>
          <p:cNvSpPr/>
          <p:nvPr/>
        </p:nvSpPr>
        <p:spPr>
          <a:xfrm>
            <a:off x="1503977" y="3864428"/>
            <a:ext cx="2697909" cy="468086"/>
          </a:xfrm>
          <a:prstGeom prst="rect">
            <a:avLst/>
          </a:prstGeom>
          <a:solidFill>
            <a:schemeClr val="accent4">
              <a:lumMod val="60000"/>
              <a:lumOff val="40000"/>
              <a:alpha val="30000"/>
            </a:scheme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0" name="Rectangle 9">
            <a:extLst>
              <a:ext uri="{FF2B5EF4-FFF2-40B4-BE49-F238E27FC236}">
                <a16:creationId xmlns:a16="http://schemas.microsoft.com/office/drawing/2014/main" id="{9EA4F3D1-224A-456F-9C37-B489D613FA0F}"/>
              </a:ext>
            </a:extLst>
          </p:cNvPr>
          <p:cNvSpPr/>
          <p:nvPr/>
        </p:nvSpPr>
        <p:spPr>
          <a:xfrm>
            <a:off x="1503976" y="4510805"/>
            <a:ext cx="2697909" cy="272143"/>
          </a:xfrm>
          <a:prstGeom prst="rect">
            <a:avLst/>
          </a:prstGeom>
          <a:solidFill>
            <a:schemeClr val="accent4">
              <a:lumMod val="60000"/>
              <a:lumOff val="40000"/>
              <a:alpha val="30000"/>
            </a:scheme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1" name="Rectangle 10">
            <a:extLst>
              <a:ext uri="{FF2B5EF4-FFF2-40B4-BE49-F238E27FC236}">
                <a16:creationId xmlns:a16="http://schemas.microsoft.com/office/drawing/2014/main" id="{A4570AB8-0A50-41FC-A284-2C0F9981A5FD}"/>
              </a:ext>
            </a:extLst>
          </p:cNvPr>
          <p:cNvSpPr/>
          <p:nvPr/>
        </p:nvSpPr>
        <p:spPr>
          <a:xfrm>
            <a:off x="1503976" y="5177261"/>
            <a:ext cx="2697909" cy="272143"/>
          </a:xfrm>
          <a:prstGeom prst="rect">
            <a:avLst/>
          </a:prstGeom>
          <a:solidFill>
            <a:schemeClr val="accent4">
              <a:lumMod val="60000"/>
              <a:lumOff val="40000"/>
              <a:alpha val="30000"/>
            </a:scheme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2" name="Rectangle 11">
            <a:extLst>
              <a:ext uri="{FF2B5EF4-FFF2-40B4-BE49-F238E27FC236}">
                <a16:creationId xmlns:a16="http://schemas.microsoft.com/office/drawing/2014/main" id="{F37691B3-B456-446A-AE2E-0373B091E87C}"/>
              </a:ext>
            </a:extLst>
          </p:cNvPr>
          <p:cNvSpPr/>
          <p:nvPr/>
        </p:nvSpPr>
        <p:spPr>
          <a:xfrm>
            <a:off x="3547068" y="4782947"/>
            <a:ext cx="2962589" cy="341717"/>
          </a:xfrm>
          <a:prstGeom prst="rect">
            <a:avLst/>
          </a:prstGeom>
          <a:solidFill>
            <a:schemeClr val="accent4">
              <a:lumMod val="60000"/>
              <a:lumOff val="40000"/>
              <a:alpha val="30000"/>
            </a:scheme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3" name="Rectangle 12">
            <a:extLst>
              <a:ext uri="{FF2B5EF4-FFF2-40B4-BE49-F238E27FC236}">
                <a16:creationId xmlns:a16="http://schemas.microsoft.com/office/drawing/2014/main" id="{4FAAA8B3-235D-4858-96ED-352F6C149094}"/>
              </a:ext>
            </a:extLst>
          </p:cNvPr>
          <p:cNvSpPr/>
          <p:nvPr/>
        </p:nvSpPr>
        <p:spPr>
          <a:xfrm>
            <a:off x="3547068" y="4296106"/>
            <a:ext cx="2962589" cy="272143"/>
          </a:xfrm>
          <a:prstGeom prst="rect">
            <a:avLst/>
          </a:prstGeom>
          <a:solidFill>
            <a:schemeClr val="accent4">
              <a:lumMod val="60000"/>
              <a:lumOff val="40000"/>
              <a:alpha val="30000"/>
            </a:scheme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v</a:t>
            </a:r>
            <a:endParaRPr lang="en-AE" dirty="0"/>
          </a:p>
        </p:txBody>
      </p:sp>
      <p:sp>
        <p:nvSpPr>
          <p:cNvPr id="14" name="Rectangle 13">
            <a:extLst>
              <a:ext uri="{FF2B5EF4-FFF2-40B4-BE49-F238E27FC236}">
                <a16:creationId xmlns:a16="http://schemas.microsoft.com/office/drawing/2014/main" id="{56FF2B69-34E2-46F2-B858-D0FAAE5F7D39}"/>
              </a:ext>
            </a:extLst>
          </p:cNvPr>
          <p:cNvSpPr/>
          <p:nvPr/>
        </p:nvSpPr>
        <p:spPr>
          <a:xfrm>
            <a:off x="3547068" y="3411348"/>
            <a:ext cx="2962589" cy="214699"/>
          </a:xfrm>
          <a:prstGeom prst="rect">
            <a:avLst/>
          </a:prstGeom>
          <a:solidFill>
            <a:schemeClr val="accent4">
              <a:lumMod val="60000"/>
              <a:lumOff val="40000"/>
              <a:alpha val="30000"/>
            </a:scheme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v</a:t>
            </a:r>
            <a:endParaRPr lang="en-AE" dirty="0"/>
          </a:p>
        </p:txBody>
      </p:sp>
    </p:spTree>
    <p:extLst>
      <p:ext uri="{BB962C8B-B14F-4D97-AF65-F5344CB8AC3E}">
        <p14:creationId xmlns:p14="http://schemas.microsoft.com/office/powerpoint/2010/main" val="1142807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7" presetClass="entr" presetSubtype="8"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ppt_x</p:attrName>
                                        </p:attrNameLst>
                                      </p:cBhvr>
                                      <p:tavLst>
                                        <p:tav tm="0">
                                          <p:val>
                                            <p:strVal val="#ppt_x-#ppt_w/2"/>
                                          </p:val>
                                        </p:tav>
                                        <p:tav tm="100000">
                                          <p:val>
                                            <p:strVal val="#ppt_x"/>
                                          </p:val>
                                        </p:tav>
                                      </p:tavLst>
                                    </p:anim>
                                    <p:anim calcmode="lin" valueType="num">
                                      <p:cBhvr>
                                        <p:cTn id="12" dur="500" fill="hold"/>
                                        <p:tgtEl>
                                          <p:spTgt spid="9"/>
                                        </p:tgtEl>
                                        <p:attrNameLst>
                                          <p:attrName>ppt_y</p:attrName>
                                        </p:attrNameLst>
                                      </p:cBhvr>
                                      <p:tavLst>
                                        <p:tav tm="0">
                                          <p:val>
                                            <p:strVal val="#ppt_y"/>
                                          </p:val>
                                        </p:tav>
                                        <p:tav tm="100000">
                                          <p:val>
                                            <p:strVal val="#ppt_y"/>
                                          </p:val>
                                        </p:tav>
                                      </p:tavLst>
                                    </p:anim>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9"/>
                                            </p:cond>
                                          </p:stCondLst>
                                          <p:endCondLst>
                                            <p:cond evt="onStopAudio" delay="0">
                                              <p:tgtEl>
                                                <p:sldTgt/>
                                              </p:tgtEl>
                                            </p:cond>
                                          </p:endCondLst>
                                        </p:cTn>
                                        <p:tgtEl>
                                          <p:sndTgt r:embed="rId2" name="click.wav"/>
                                        </p:tgtEl>
                                      </p:cMediaNode>
                                    </p:audio>
                                  </p:subTnLst>
                                </p:cTn>
                              </p:par>
                            </p:childTnLst>
                          </p:cTn>
                        </p:par>
                      </p:childTnLst>
                    </p:cTn>
                  </p:par>
                  <p:par>
                    <p:cTn id="15" fill="hold">
                      <p:stCondLst>
                        <p:cond delay="indefinite"/>
                      </p:stCondLst>
                      <p:childTnLst>
                        <p:par>
                          <p:cTn id="16" fill="hold">
                            <p:stCondLst>
                              <p:cond delay="0"/>
                            </p:stCondLst>
                            <p:childTnLst>
                              <p:par>
                                <p:cTn id="17" presetID="17" presetClass="entr" presetSubtype="8"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ppt_x</p:attrName>
                                        </p:attrNameLst>
                                      </p:cBhvr>
                                      <p:tavLst>
                                        <p:tav tm="0">
                                          <p:val>
                                            <p:strVal val="#ppt_x-#ppt_w/2"/>
                                          </p:val>
                                        </p:tav>
                                        <p:tav tm="100000">
                                          <p:val>
                                            <p:strVal val="#ppt_x"/>
                                          </p:val>
                                        </p:tav>
                                      </p:tavLst>
                                    </p:anim>
                                    <p:anim calcmode="lin" valueType="num">
                                      <p:cBhvr>
                                        <p:cTn id="20" dur="500" fill="hold"/>
                                        <p:tgtEl>
                                          <p:spTgt spid="10"/>
                                        </p:tgtEl>
                                        <p:attrNameLst>
                                          <p:attrName>ppt_y</p:attrName>
                                        </p:attrNameLst>
                                      </p:cBhvr>
                                      <p:tavLst>
                                        <p:tav tm="0">
                                          <p:val>
                                            <p:strVal val="#ppt_y"/>
                                          </p:val>
                                        </p:tav>
                                        <p:tav tm="100000">
                                          <p:val>
                                            <p:strVal val="#ppt_y"/>
                                          </p:val>
                                        </p:tav>
                                      </p:tavLst>
                                    </p:anim>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17"/>
                                            </p:cond>
                                          </p:stCondLst>
                                          <p:endCondLst>
                                            <p:cond evt="onStopAudio" delay="0">
                                              <p:tgtEl>
                                                <p:sldTgt/>
                                              </p:tgtEl>
                                            </p:cond>
                                          </p:endCondLst>
                                        </p:cTn>
                                        <p:tgtEl>
                                          <p:sndTgt r:embed="rId2" name="click.wav"/>
                                        </p:tgtEl>
                                      </p:cMediaNode>
                                    </p:audio>
                                  </p:subTnLst>
                                </p:cTn>
                              </p:par>
                            </p:childTnLst>
                          </p:cTn>
                        </p:par>
                      </p:childTnLst>
                    </p:cTn>
                  </p:par>
                  <p:par>
                    <p:cTn id="23" fill="hold">
                      <p:stCondLst>
                        <p:cond delay="indefinite"/>
                      </p:stCondLst>
                      <p:childTnLst>
                        <p:par>
                          <p:cTn id="24" fill="hold">
                            <p:stCondLst>
                              <p:cond delay="0"/>
                            </p:stCondLst>
                            <p:childTnLst>
                              <p:par>
                                <p:cTn id="25" presetID="17" presetClass="entr" presetSubtype="8"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ppt_x</p:attrName>
                                        </p:attrNameLst>
                                      </p:cBhvr>
                                      <p:tavLst>
                                        <p:tav tm="0">
                                          <p:val>
                                            <p:strVal val="#ppt_x-#ppt_w/2"/>
                                          </p:val>
                                        </p:tav>
                                        <p:tav tm="100000">
                                          <p:val>
                                            <p:strVal val="#ppt_x"/>
                                          </p:val>
                                        </p:tav>
                                      </p:tavLst>
                                    </p:anim>
                                    <p:anim calcmode="lin" valueType="num">
                                      <p:cBhvr>
                                        <p:cTn id="28" dur="500" fill="hold"/>
                                        <p:tgtEl>
                                          <p:spTgt spid="11"/>
                                        </p:tgtEl>
                                        <p:attrNameLst>
                                          <p:attrName>ppt_y</p:attrName>
                                        </p:attrNameLst>
                                      </p:cBhvr>
                                      <p:tavLst>
                                        <p:tav tm="0">
                                          <p:val>
                                            <p:strVal val="#ppt_y"/>
                                          </p:val>
                                        </p:tav>
                                        <p:tav tm="100000">
                                          <p:val>
                                            <p:strVal val="#ppt_y"/>
                                          </p:val>
                                        </p:tav>
                                      </p:tavLst>
                                    </p:anim>
                                    <p:anim calcmode="lin" valueType="num">
                                      <p:cBhvr>
                                        <p:cTn id="29" dur="500" fill="hold"/>
                                        <p:tgtEl>
                                          <p:spTgt spid="11"/>
                                        </p:tgtEl>
                                        <p:attrNameLst>
                                          <p:attrName>ppt_w</p:attrName>
                                        </p:attrNameLst>
                                      </p:cBhvr>
                                      <p:tavLst>
                                        <p:tav tm="0">
                                          <p:val>
                                            <p:fltVal val="0"/>
                                          </p:val>
                                        </p:tav>
                                        <p:tav tm="100000">
                                          <p:val>
                                            <p:strVal val="#ppt_w"/>
                                          </p:val>
                                        </p:tav>
                                      </p:tavLst>
                                    </p:anim>
                                    <p:anim calcmode="lin" valueType="num">
                                      <p:cBhvr>
                                        <p:cTn id="30" dur="500" fill="hold"/>
                                        <p:tgtEl>
                                          <p:spTgt spid="11"/>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25"/>
                                            </p:cond>
                                          </p:stCondLst>
                                          <p:endCondLst>
                                            <p:cond evt="onStopAudio" delay="0">
                                              <p:tgtEl>
                                                <p:sldTgt/>
                                              </p:tgtEl>
                                            </p:cond>
                                          </p:endCondLst>
                                        </p:cTn>
                                        <p:tgtEl>
                                          <p:sndTgt r:embed="rId2" name="click.wav"/>
                                        </p:tgtEl>
                                      </p:cMediaNode>
                                    </p:audio>
                                  </p:subTnLst>
                                </p:cTn>
                              </p:par>
                            </p:childTnLst>
                          </p:cTn>
                        </p:par>
                      </p:childTnLst>
                    </p:cTn>
                  </p:par>
                  <p:par>
                    <p:cTn id="31" fill="hold">
                      <p:stCondLst>
                        <p:cond delay="indefinite"/>
                      </p:stCondLst>
                      <p:childTnLst>
                        <p:par>
                          <p:cTn id="32" fill="hold">
                            <p:stCondLst>
                              <p:cond delay="0"/>
                            </p:stCondLst>
                            <p:childTnLst>
                              <p:par>
                                <p:cTn id="33" presetID="17" presetClass="entr" presetSubtype="8"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p:cTn id="35" dur="500" fill="hold"/>
                                        <p:tgtEl>
                                          <p:spTgt spid="14"/>
                                        </p:tgtEl>
                                        <p:attrNameLst>
                                          <p:attrName>ppt_x</p:attrName>
                                        </p:attrNameLst>
                                      </p:cBhvr>
                                      <p:tavLst>
                                        <p:tav tm="0">
                                          <p:val>
                                            <p:strVal val="#ppt_x-#ppt_w/2"/>
                                          </p:val>
                                        </p:tav>
                                        <p:tav tm="100000">
                                          <p:val>
                                            <p:strVal val="#ppt_x"/>
                                          </p:val>
                                        </p:tav>
                                      </p:tavLst>
                                    </p:anim>
                                    <p:anim calcmode="lin" valueType="num">
                                      <p:cBhvr>
                                        <p:cTn id="36" dur="500" fill="hold"/>
                                        <p:tgtEl>
                                          <p:spTgt spid="14"/>
                                        </p:tgtEl>
                                        <p:attrNameLst>
                                          <p:attrName>ppt_y</p:attrName>
                                        </p:attrNameLst>
                                      </p:cBhvr>
                                      <p:tavLst>
                                        <p:tav tm="0">
                                          <p:val>
                                            <p:strVal val="#ppt_y"/>
                                          </p:val>
                                        </p:tav>
                                        <p:tav tm="100000">
                                          <p:val>
                                            <p:strVal val="#ppt_y"/>
                                          </p:val>
                                        </p:tav>
                                      </p:tavLst>
                                    </p:anim>
                                    <p:anim calcmode="lin" valueType="num">
                                      <p:cBhvr>
                                        <p:cTn id="37" dur="500" fill="hold"/>
                                        <p:tgtEl>
                                          <p:spTgt spid="14"/>
                                        </p:tgtEl>
                                        <p:attrNameLst>
                                          <p:attrName>ppt_w</p:attrName>
                                        </p:attrNameLst>
                                      </p:cBhvr>
                                      <p:tavLst>
                                        <p:tav tm="0">
                                          <p:val>
                                            <p:fltVal val="0"/>
                                          </p:val>
                                        </p:tav>
                                        <p:tav tm="100000">
                                          <p:val>
                                            <p:strVal val="#ppt_w"/>
                                          </p:val>
                                        </p:tav>
                                      </p:tavLst>
                                    </p:anim>
                                    <p:anim calcmode="lin" valueType="num">
                                      <p:cBhvr>
                                        <p:cTn id="38" dur="500" fill="hold"/>
                                        <p:tgtEl>
                                          <p:spTgt spid="14"/>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33"/>
                                            </p:cond>
                                          </p:stCondLst>
                                          <p:endCondLst>
                                            <p:cond evt="onStopAudio" delay="0">
                                              <p:tgtEl>
                                                <p:sldTgt/>
                                              </p:tgtEl>
                                            </p:cond>
                                          </p:endCondLst>
                                        </p:cTn>
                                        <p:tgtEl>
                                          <p:sndTgt r:embed="rId2" name="click.wav"/>
                                        </p:tgtEl>
                                      </p:cMediaNode>
                                    </p:audio>
                                  </p:subTnLst>
                                </p:cTn>
                              </p:par>
                            </p:childTnLst>
                          </p:cTn>
                        </p:par>
                      </p:childTnLst>
                    </p:cTn>
                  </p:par>
                  <p:par>
                    <p:cTn id="39" fill="hold">
                      <p:stCondLst>
                        <p:cond delay="indefinite"/>
                      </p:stCondLst>
                      <p:childTnLst>
                        <p:par>
                          <p:cTn id="40" fill="hold">
                            <p:stCondLst>
                              <p:cond delay="0"/>
                            </p:stCondLst>
                            <p:childTnLst>
                              <p:par>
                                <p:cTn id="41" presetID="17" presetClass="entr" presetSubtype="8"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p:cTn id="43" dur="500" fill="hold"/>
                                        <p:tgtEl>
                                          <p:spTgt spid="13"/>
                                        </p:tgtEl>
                                        <p:attrNameLst>
                                          <p:attrName>ppt_x</p:attrName>
                                        </p:attrNameLst>
                                      </p:cBhvr>
                                      <p:tavLst>
                                        <p:tav tm="0">
                                          <p:val>
                                            <p:strVal val="#ppt_x-#ppt_w/2"/>
                                          </p:val>
                                        </p:tav>
                                        <p:tav tm="100000">
                                          <p:val>
                                            <p:strVal val="#ppt_x"/>
                                          </p:val>
                                        </p:tav>
                                      </p:tavLst>
                                    </p:anim>
                                    <p:anim calcmode="lin" valueType="num">
                                      <p:cBhvr>
                                        <p:cTn id="44" dur="500" fill="hold"/>
                                        <p:tgtEl>
                                          <p:spTgt spid="13"/>
                                        </p:tgtEl>
                                        <p:attrNameLst>
                                          <p:attrName>ppt_y</p:attrName>
                                        </p:attrNameLst>
                                      </p:cBhvr>
                                      <p:tavLst>
                                        <p:tav tm="0">
                                          <p:val>
                                            <p:strVal val="#ppt_y"/>
                                          </p:val>
                                        </p:tav>
                                        <p:tav tm="100000">
                                          <p:val>
                                            <p:strVal val="#ppt_y"/>
                                          </p:val>
                                        </p:tav>
                                      </p:tavLst>
                                    </p:anim>
                                    <p:anim calcmode="lin" valueType="num">
                                      <p:cBhvr>
                                        <p:cTn id="45" dur="500" fill="hold"/>
                                        <p:tgtEl>
                                          <p:spTgt spid="13"/>
                                        </p:tgtEl>
                                        <p:attrNameLst>
                                          <p:attrName>ppt_w</p:attrName>
                                        </p:attrNameLst>
                                      </p:cBhvr>
                                      <p:tavLst>
                                        <p:tav tm="0">
                                          <p:val>
                                            <p:fltVal val="0"/>
                                          </p:val>
                                        </p:tav>
                                        <p:tav tm="100000">
                                          <p:val>
                                            <p:strVal val="#ppt_w"/>
                                          </p:val>
                                        </p:tav>
                                      </p:tavLst>
                                    </p:anim>
                                    <p:anim calcmode="lin" valueType="num">
                                      <p:cBhvr>
                                        <p:cTn id="46" dur="500" fill="hold"/>
                                        <p:tgtEl>
                                          <p:spTgt spid="13"/>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41"/>
                                            </p:cond>
                                          </p:stCondLst>
                                          <p:endCondLst>
                                            <p:cond evt="onStopAudio" delay="0">
                                              <p:tgtEl>
                                                <p:sldTgt/>
                                              </p:tgtEl>
                                            </p:cond>
                                          </p:endCondLst>
                                        </p:cTn>
                                        <p:tgtEl>
                                          <p:sndTgt r:embed="rId2" name="click.wav"/>
                                        </p:tgtEl>
                                      </p:cMediaNode>
                                    </p:audio>
                                  </p:subTnLst>
                                </p:cTn>
                              </p:par>
                            </p:childTnLst>
                          </p:cTn>
                        </p:par>
                      </p:childTnLst>
                    </p:cTn>
                  </p:par>
                  <p:par>
                    <p:cTn id="47" fill="hold">
                      <p:stCondLst>
                        <p:cond delay="indefinite"/>
                      </p:stCondLst>
                      <p:childTnLst>
                        <p:par>
                          <p:cTn id="48" fill="hold">
                            <p:stCondLst>
                              <p:cond delay="0"/>
                            </p:stCondLst>
                            <p:childTnLst>
                              <p:par>
                                <p:cTn id="49" presetID="17" presetClass="entr" presetSubtype="8"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anim calcmode="lin" valueType="num">
                                      <p:cBhvr>
                                        <p:cTn id="51" dur="500" fill="hold"/>
                                        <p:tgtEl>
                                          <p:spTgt spid="12"/>
                                        </p:tgtEl>
                                        <p:attrNameLst>
                                          <p:attrName>ppt_x</p:attrName>
                                        </p:attrNameLst>
                                      </p:cBhvr>
                                      <p:tavLst>
                                        <p:tav tm="0">
                                          <p:val>
                                            <p:strVal val="#ppt_x-#ppt_w/2"/>
                                          </p:val>
                                        </p:tav>
                                        <p:tav tm="100000">
                                          <p:val>
                                            <p:strVal val="#ppt_x"/>
                                          </p:val>
                                        </p:tav>
                                      </p:tavLst>
                                    </p:anim>
                                    <p:anim calcmode="lin" valueType="num">
                                      <p:cBhvr>
                                        <p:cTn id="52" dur="500" fill="hold"/>
                                        <p:tgtEl>
                                          <p:spTgt spid="12"/>
                                        </p:tgtEl>
                                        <p:attrNameLst>
                                          <p:attrName>ppt_y</p:attrName>
                                        </p:attrNameLst>
                                      </p:cBhvr>
                                      <p:tavLst>
                                        <p:tav tm="0">
                                          <p:val>
                                            <p:strVal val="#ppt_y"/>
                                          </p:val>
                                        </p:tav>
                                        <p:tav tm="100000">
                                          <p:val>
                                            <p:strVal val="#ppt_y"/>
                                          </p:val>
                                        </p:tav>
                                      </p:tavLst>
                                    </p:anim>
                                    <p:anim calcmode="lin" valueType="num">
                                      <p:cBhvr>
                                        <p:cTn id="53" dur="500" fill="hold"/>
                                        <p:tgtEl>
                                          <p:spTgt spid="12"/>
                                        </p:tgtEl>
                                        <p:attrNameLst>
                                          <p:attrName>ppt_w</p:attrName>
                                        </p:attrNameLst>
                                      </p:cBhvr>
                                      <p:tavLst>
                                        <p:tav tm="0">
                                          <p:val>
                                            <p:fltVal val="0"/>
                                          </p:val>
                                        </p:tav>
                                        <p:tav tm="100000">
                                          <p:val>
                                            <p:strVal val="#ppt_w"/>
                                          </p:val>
                                        </p:tav>
                                      </p:tavLst>
                                    </p:anim>
                                    <p:anim calcmode="lin" valueType="num">
                                      <p:cBhvr>
                                        <p:cTn id="54" dur="500" fill="hold"/>
                                        <p:tgtEl>
                                          <p:spTgt spid="12"/>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49"/>
                                            </p:cond>
                                          </p:stCondLst>
                                          <p:endCondLst>
                                            <p:cond evt="onStopAudio" delay="0">
                                              <p:tgtEl>
                                                <p:sldTgt/>
                                              </p:tgtEl>
                                            </p:cond>
                                          </p:endCondLst>
                                        </p:cTn>
                                        <p:tgtEl>
                                          <p:sndTgt r:embed="rId2" name="click.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E92999A-38D2-4F1B-92E6-4DDF90D0776C}"/>
              </a:ext>
            </a:extLst>
          </p:cNvPr>
          <p:cNvPicPr>
            <a:picLocks noChangeAspect="1"/>
          </p:cNvPicPr>
          <p:nvPr/>
        </p:nvPicPr>
        <p:blipFill>
          <a:blip r:embed="rId3"/>
          <a:stretch>
            <a:fillRect/>
          </a:stretch>
        </p:blipFill>
        <p:spPr>
          <a:xfrm>
            <a:off x="1275179" y="3429000"/>
            <a:ext cx="6334125" cy="2333625"/>
          </a:xfrm>
          <a:prstGeom prst="rect">
            <a:avLst/>
          </a:prstGeom>
        </p:spPr>
      </p:pic>
      <p:pic>
        <p:nvPicPr>
          <p:cNvPr id="4" name="Picture 3">
            <a:extLst>
              <a:ext uri="{FF2B5EF4-FFF2-40B4-BE49-F238E27FC236}">
                <a16:creationId xmlns:a16="http://schemas.microsoft.com/office/drawing/2014/main" id="{A80A966F-2CB0-42B6-93FB-195DD456AF98}"/>
              </a:ext>
            </a:extLst>
          </p:cNvPr>
          <p:cNvPicPr>
            <a:picLocks noChangeAspect="1"/>
          </p:cNvPicPr>
          <p:nvPr/>
        </p:nvPicPr>
        <p:blipFill>
          <a:blip r:embed="rId4"/>
          <a:stretch>
            <a:fillRect/>
          </a:stretch>
        </p:blipFill>
        <p:spPr>
          <a:xfrm>
            <a:off x="1242427" y="287346"/>
            <a:ext cx="6691898" cy="2726891"/>
          </a:xfrm>
          <a:prstGeom prst="rect">
            <a:avLst/>
          </a:prstGeom>
        </p:spPr>
      </p:pic>
      <p:sp>
        <p:nvSpPr>
          <p:cNvPr id="8" name="Rectangle 7">
            <a:extLst>
              <a:ext uri="{FF2B5EF4-FFF2-40B4-BE49-F238E27FC236}">
                <a16:creationId xmlns:a16="http://schemas.microsoft.com/office/drawing/2014/main" id="{09F0E530-12E9-478A-9BD7-A313ACBC0F1D}"/>
              </a:ext>
            </a:extLst>
          </p:cNvPr>
          <p:cNvSpPr/>
          <p:nvPr/>
        </p:nvSpPr>
        <p:spPr>
          <a:xfrm>
            <a:off x="1275179" y="3759652"/>
            <a:ext cx="1858546" cy="1012373"/>
          </a:xfrm>
          <a:prstGeom prst="rect">
            <a:avLst/>
          </a:prstGeom>
          <a:solidFill>
            <a:schemeClr val="accent4">
              <a:lumMod val="60000"/>
              <a:lumOff val="40000"/>
              <a:alpha val="30000"/>
            </a:scheme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0" name="Rectangle 9">
            <a:extLst>
              <a:ext uri="{FF2B5EF4-FFF2-40B4-BE49-F238E27FC236}">
                <a16:creationId xmlns:a16="http://schemas.microsoft.com/office/drawing/2014/main" id="{2D7D4EB7-09A8-4FBC-9240-1BA89F35D5DF}"/>
              </a:ext>
            </a:extLst>
          </p:cNvPr>
          <p:cNvSpPr/>
          <p:nvPr/>
        </p:nvSpPr>
        <p:spPr>
          <a:xfrm>
            <a:off x="1275179" y="4772025"/>
            <a:ext cx="1858546" cy="1012373"/>
          </a:xfrm>
          <a:prstGeom prst="rect">
            <a:avLst/>
          </a:prstGeom>
          <a:solidFill>
            <a:schemeClr val="accent2">
              <a:lumMod val="60000"/>
              <a:lumOff val="40000"/>
              <a:alpha val="30000"/>
            </a:scheme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Tree>
    <p:extLst>
      <p:ext uri="{BB962C8B-B14F-4D97-AF65-F5344CB8AC3E}">
        <p14:creationId xmlns:p14="http://schemas.microsoft.com/office/powerpoint/2010/main" val="1914623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7" presetClass="entr" presetSubtype="8"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ppt_x</p:attrName>
                                        </p:attrNameLst>
                                      </p:cBhvr>
                                      <p:tavLst>
                                        <p:tav tm="0">
                                          <p:val>
                                            <p:strVal val="#ppt_x-#ppt_w/2"/>
                                          </p:val>
                                        </p:tav>
                                        <p:tav tm="100000">
                                          <p:val>
                                            <p:strVal val="#ppt_x"/>
                                          </p:val>
                                        </p:tav>
                                      </p:tavLst>
                                    </p:anim>
                                    <p:anim calcmode="lin" valueType="num">
                                      <p:cBhvr>
                                        <p:cTn id="12" dur="500" fill="hold"/>
                                        <p:tgtEl>
                                          <p:spTgt spid="8"/>
                                        </p:tgtEl>
                                        <p:attrNameLst>
                                          <p:attrName>ppt_y</p:attrName>
                                        </p:attrNameLst>
                                      </p:cBhvr>
                                      <p:tavLst>
                                        <p:tav tm="0">
                                          <p:val>
                                            <p:strVal val="#ppt_y"/>
                                          </p:val>
                                        </p:tav>
                                        <p:tav tm="100000">
                                          <p:val>
                                            <p:strVal val="#ppt_y"/>
                                          </p:val>
                                        </p:tav>
                                      </p:tavLst>
                                    </p:anim>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9"/>
                                            </p:cond>
                                          </p:stCondLst>
                                          <p:endCondLst>
                                            <p:cond evt="onStopAudio" delay="0">
                                              <p:tgtEl>
                                                <p:sldTgt/>
                                              </p:tgtEl>
                                            </p:cond>
                                          </p:endCondLst>
                                        </p:cTn>
                                        <p:tgtEl>
                                          <p:sndTgt r:embed="rId2" name="click.wav"/>
                                        </p:tgtEl>
                                      </p:cMediaNode>
                                    </p:audio>
                                  </p:subTnLst>
                                </p:cTn>
                              </p:par>
                            </p:childTnLst>
                          </p:cTn>
                        </p:par>
                      </p:childTnLst>
                    </p:cTn>
                  </p:par>
                  <p:par>
                    <p:cTn id="15" fill="hold">
                      <p:stCondLst>
                        <p:cond delay="indefinite"/>
                      </p:stCondLst>
                      <p:childTnLst>
                        <p:par>
                          <p:cTn id="16" fill="hold">
                            <p:stCondLst>
                              <p:cond delay="0"/>
                            </p:stCondLst>
                            <p:childTnLst>
                              <p:par>
                                <p:cTn id="17" presetID="17" presetClass="entr" presetSubtype="8"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ppt_x</p:attrName>
                                        </p:attrNameLst>
                                      </p:cBhvr>
                                      <p:tavLst>
                                        <p:tav tm="0">
                                          <p:val>
                                            <p:strVal val="#ppt_x-#ppt_w/2"/>
                                          </p:val>
                                        </p:tav>
                                        <p:tav tm="100000">
                                          <p:val>
                                            <p:strVal val="#ppt_x"/>
                                          </p:val>
                                        </p:tav>
                                      </p:tavLst>
                                    </p:anim>
                                    <p:anim calcmode="lin" valueType="num">
                                      <p:cBhvr>
                                        <p:cTn id="20" dur="500" fill="hold"/>
                                        <p:tgtEl>
                                          <p:spTgt spid="10"/>
                                        </p:tgtEl>
                                        <p:attrNameLst>
                                          <p:attrName>ppt_y</p:attrName>
                                        </p:attrNameLst>
                                      </p:cBhvr>
                                      <p:tavLst>
                                        <p:tav tm="0">
                                          <p:val>
                                            <p:strVal val="#ppt_y"/>
                                          </p:val>
                                        </p:tav>
                                        <p:tav tm="100000">
                                          <p:val>
                                            <p:strVal val="#ppt_y"/>
                                          </p:val>
                                        </p:tav>
                                      </p:tavLst>
                                    </p:anim>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17"/>
                                            </p:cond>
                                          </p:stCondLst>
                                          <p:endCondLst>
                                            <p:cond evt="onStopAudio" delay="0">
                                              <p:tgtEl>
                                                <p:sldTgt/>
                                              </p:tgtEl>
                                            </p:cond>
                                          </p:endCondLst>
                                        </p:cTn>
                                        <p:tgtEl>
                                          <p:sndTgt r:embed="rId2" name="click.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E3B5AC4-E37A-4DFB-974B-566B333FA8D5}"/>
              </a:ext>
            </a:extLst>
          </p:cNvPr>
          <p:cNvPicPr>
            <a:picLocks noChangeAspect="1"/>
          </p:cNvPicPr>
          <p:nvPr/>
        </p:nvPicPr>
        <p:blipFill>
          <a:blip r:embed="rId2"/>
          <a:stretch>
            <a:fillRect/>
          </a:stretch>
        </p:blipFill>
        <p:spPr>
          <a:xfrm>
            <a:off x="1195207" y="3209530"/>
            <a:ext cx="6580325" cy="2998763"/>
          </a:xfrm>
          <a:prstGeom prst="rect">
            <a:avLst/>
          </a:prstGeom>
        </p:spPr>
      </p:pic>
      <p:sp>
        <p:nvSpPr>
          <p:cNvPr id="2" name="Rectangle 1">
            <a:extLst>
              <a:ext uri="{FF2B5EF4-FFF2-40B4-BE49-F238E27FC236}">
                <a16:creationId xmlns:a16="http://schemas.microsoft.com/office/drawing/2014/main" id="{5FF8BBA6-906D-46DD-A2FF-58290C90DE24}"/>
              </a:ext>
            </a:extLst>
          </p:cNvPr>
          <p:cNvSpPr>
            <a:spLocks noChangeArrowheads="1"/>
          </p:cNvSpPr>
          <p:nvPr/>
        </p:nvSpPr>
        <p:spPr bwMode="auto">
          <a:xfrm>
            <a:off x="0" y="-184666"/>
            <a:ext cx="3289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t>
            </a:r>
          </a:p>
        </p:txBody>
      </p:sp>
      <p:pic>
        <p:nvPicPr>
          <p:cNvPr id="7" name="Picture 6">
            <a:extLst>
              <a:ext uri="{FF2B5EF4-FFF2-40B4-BE49-F238E27FC236}">
                <a16:creationId xmlns:a16="http://schemas.microsoft.com/office/drawing/2014/main" id="{0C072BCC-905D-4835-A40E-F891AC7B56A8}"/>
              </a:ext>
            </a:extLst>
          </p:cNvPr>
          <p:cNvPicPr>
            <a:picLocks noChangeAspect="1"/>
          </p:cNvPicPr>
          <p:nvPr/>
        </p:nvPicPr>
        <p:blipFill>
          <a:blip r:embed="rId3"/>
          <a:stretch>
            <a:fillRect/>
          </a:stretch>
        </p:blipFill>
        <p:spPr>
          <a:xfrm>
            <a:off x="1066221" y="261707"/>
            <a:ext cx="6709311" cy="2676012"/>
          </a:xfrm>
          <a:prstGeom prst="rect">
            <a:avLst/>
          </a:prstGeom>
        </p:spPr>
      </p:pic>
    </p:spTree>
    <p:extLst>
      <p:ext uri="{BB962C8B-B14F-4D97-AF65-F5344CB8AC3E}">
        <p14:creationId xmlns:p14="http://schemas.microsoft.com/office/powerpoint/2010/main" val="173599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46893DA-2ED2-430C-AAE7-B910BF040552}"/>
              </a:ext>
            </a:extLst>
          </p:cNvPr>
          <p:cNvPicPr>
            <a:picLocks noChangeAspect="1"/>
          </p:cNvPicPr>
          <p:nvPr/>
        </p:nvPicPr>
        <p:blipFill>
          <a:blip r:embed="rId4"/>
          <a:stretch>
            <a:fillRect/>
          </a:stretch>
        </p:blipFill>
        <p:spPr>
          <a:xfrm>
            <a:off x="1104275" y="184978"/>
            <a:ext cx="7680821" cy="2747675"/>
          </a:xfrm>
          <a:prstGeom prst="rect">
            <a:avLst/>
          </a:prstGeom>
        </p:spPr>
      </p:pic>
      <p:pic>
        <p:nvPicPr>
          <p:cNvPr id="3" name="Picture 2">
            <a:extLst>
              <a:ext uri="{FF2B5EF4-FFF2-40B4-BE49-F238E27FC236}">
                <a16:creationId xmlns:a16="http://schemas.microsoft.com/office/drawing/2014/main" id="{A6860E66-AD5F-4145-8787-0678813F41A7}"/>
              </a:ext>
            </a:extLst>
          </p:cNvPr>
          <p:cNvPicPr>
            <a:picLocks noChangeAspect="1"/>
          </p:cNvPicPr>
          <p:nvPr/>
        </p:nvPicPr>
        <p:blipFill>
          <a:blip r:embed="rId5"/>
          <a:stretch>
            <a:fillRect/>
          </a:stretch>
        </p:blipFill>
        <p:spPr>
          <a:xfrm>
            <a:off x="910040" y="3429000"/>
            <a:ext cx="6858957" cy="2638793"/>
          </a:xfrm>
          <a:prstGeom prst="rect">
            <a:avLst/>
          </a:prstGeom>
        </p:spPr>
      </p:pic>
      <p:sp>
        <p:nvSpPr>
          <p:cNvPr id="11" name="Rectangle 10">
            <a:extLst>
              <a:ext uri="{FF2B5EF4-FFF2-40B4-BE49-F238E27FC236}">
                <a16:creationId xmlns:a16="http://schemas.microsoft.com/office/drawing/2014/main" id="{6903D248-96B5-48C3-BB8C-EE1C9670390C}"/>
              </a:ext>
            </a:extLst>
          </p:cNvPr>
          <p:cNvSpPr/>
          <p:nvPr/>
        </p:nvSpPr>
        <p:spPr>
          <a:xfrm>
            <a:off x="5580345" y="4624540"/>
            <a:ext cx="900842" cy="283242"/>
          </a:xfrm>
          <a:prstGeom prst="rect">
            <a:avLst/>
          </a:prstGeom>
          <a:solidFill>
            <a:schemeClr val="accent2">
              <a:lumMod val="60000"/>
              <a:lumOff val="40000"/>
              <a:alpha val="30000"/>
            </a:scheme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3" name="Rectangle 12">
            <a:extLst>
              <a:ext uri="{FF2B5EF4-FFF2-40B4-BE49-F238E27FC236}">
                <a16:creationId xmlns:a16="http://schemas.microsoft.com/office/drawing/2014/main" id="{9838282D-1BE7-465A-9814-10F67AD2864A}"/>
              </a:ext>
            </a:extLst>
          </p:cNvPr>
          <p:cNvSpPr/>
          <p:nvPr/>
        </p:nvSpPr>
        <p:spPr>
          <a:xfrm>
            <a:off x="5580345" y="4178226"/>
            <a:ext cx="811707" cy="283242"/>
          </a:xfrm>
          <a:prstGeom prst="rect">
            <a:avLst/>
          </a:prstGeom>
          <a:solidFill>
            <a:schemeClr val="accent4">
              <a:lumMod val="60000"/>
              <a:lumOff val="40000"/>
              <a:alpha val="30000"/>
            </a:scheme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Tree>
    <p:extLst>
      <p:ext uri="{BB962C8B-B14F-4D97-AF65-F5344CB8AC3E}">
        <p14:creationId xmlns:p14="http://schemas.microsoft.com/office/powerpoint/2010/main" val="4217017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ppt_x</p:attrName>
                                        </p:attrNameLst>
                                      </p:cBhvr>
                                      <p:tavLst>
                                        <p:tav tm="0">
                                          <p:val>
                                            <p:strVal val="#ppt_x-#ppt_w/2"/>
                                          </p:val>
                                        </p:tav>
                                        <p:tav tm="100000">
                                          <p:val>
                                            <p:strVal val="#ppt_x"/>
                                          </p:val>
                                        </p:tav>
                                      </p:tavLst>
                                    </p:anim>
                                    <p:anim calcmode="lin" valueType="num">
                                      <p:cBhvr>
                                        <p:cTn id="8" dur="500" fill="hold"/>
                                        <p:tgtEl>
                                          <p:spTgt spid="13"/>
                                        </p:tgtEl>
                                        <p:attrNameLst>
                                          <p:attrName>ppt_y</p:attrName>
                                        </p:attrNameLst>
                                      </p:cBhvr>
                                      <p:tavLst>
                                        <p:tav tm="0">
                                          <p:val>
                                            <p:strVal val="#ppt_y"/>
                                          </p:val>
                                        </p:tav>
                                        <p:tav tm="100000">
                                          <p:val>
                                            <p:strVal val="#ppt_y"/>
                                          </p:val>
                                        </p:tav>
                                      </p:tavLst>
                                    </p:anim>
                                    <p:anim calcmode="lin" valueType="num">
                                      <p:cBhvr>
                                        <p:cTn id="9" dur="500" fill="hold"/>
                                        <p:tgtEl>
                                          <p:spTgt spid="13"/>
                                        </p:tgtEl>
                                        <p:attrNameLst>
                                          <p:attrName>ppt_w</p:attrName>
                                        </p:attrNameLst>
                                      </p:cBhvr>
                                      <p:tavLst>
                                        <p:tav tm="0">
                                          <p:val>
                                            <p:fltVal val="0"/>
                                          </p:val>
                                        </p:tav>
                                        <p:tav tm="100000">
                                          <p:val>
                                            <p:strVal val="#ppt_w"/>
                                          </p:val>
                                        </p:tav>
                                      </p:tavLst>
                                    </p:anim>
                                    <p:anim calcmode="lin" valueType="num">
                                      <p:cBhvr>
                                        <p:cTn id="10" dur="500" fill="hold"/>
                                        <p:tgtEl>
                                          <p:spTgt spid="13"/>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3" name="click.wav"/>
                                        </p:tgtEl>
                                      </p:cMediaNode>
                                    </p:audio>
                                  </p:sub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p:cTn id="15" dur="500" fill="hold"/>
                                        <p:tgtEl>
                                          <p:spTgt spid="11"/>
                                        </p:tgtEl>
                                        <p:attrNameLst>
                                          <p:attrName>ppt_x</p:attrName>
                                        </p:attrNameLst>
                                      </p:cBhvr>
                                      <p:tavLst>
                                        <p:tav tm="0">
                                          <p:val>
                                            <p:strVal val="#ppt_x-#ppt_w/2"/>
                                          </p:val>
                                        </p:tav>
                                        <p:tav tm="100000">
                                          <p:val>
                                            <p:strVal val="#ppt_x"/>
                                          </p:val>
                                        </p:tav>
                                      </p:tavLst>
                                    </p:anim>
                                    <p:anim calcmode="lin" valueType="num">
                                      <p:cBhvr>
                                        <p:cTn id="16" dur="500" fill="hold"/>
                                        <p:tgtEl>
                                          <p:spTgt spid="11"/>
                                        </p:tgtEl>
                                        <p:attrNameLst>
                                          <p:attrName>ppt_y</p:attrName>
                                        </p:attrNameLst>
                                      </p:cBhvr>
                                      <p:tavLst>
                                        <p:tav tm="0">
                                          <p:val>
                                            <p:strVal val="#ppt_y"/>
                                          </p:val>
                                        </p:tav>
                                        <p:tav tm="100000">
                                          <p:val>
                                            <p:strVal val="#ppt_y"/>
                                          </p:val>
                                        </p:tav>
                                      </p:tavLst>
                                    </p:anim>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13"/>
                                            </p:cond>
                                          </p:stCondLst>
                                          <p:endCondLst>
                                            <p:cond evt="onStopAudio" delay="0">
                                              <p:tgtEl>
                                                <p:sldTgt/>
                                              </p:tgtEl>
                                            </p:cond>
                                          </p:endCondLst>
                                        </p:cTn>
                                        <p:tgtEl>
                                          <p:sndTgt r:embed="rId3" name="click.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8EA77EA-041D-4EC3-9EA7-7199F7330656}"/>
              </a:ext>
            </a:extLst>
          </p:cNvPr>
          <p:cNvPicPr>
            <a:picLocks noChangeAspect="1"/>
          </p:cNvPicPr>
          <p:nvPr/>
        </p:nvPicPr>
        <p:blipFill>
          <a:blip r:embed="rId2"/>
          <a:stretch>
            <a:fillRect/>
          </a:stretch>
        </p:blipFill>
        <p:spPr>
          <a:xfrm>
            <a:off x="310902" y="453653"/>
            <a:ext cx="5476949" cy="4981497"/>
          </a:xfrm>
          <a:prstGeom prst="rect">
            <a:avLst/>
          </a:prstGeom>
        </p:spPr>
      </p:pic>
      <p:pic>
        <p:nvPicPr>
          <p:cNvPr id="9" name="Picture 8">
            <a:extLst>
              <a:ext uri="{FF2B5EF4-FFF2-40B4-BE49-F238E27FC236}">
                <a16:creationId xmlns:a16="http://schemas.microsoft.com/office/drawing/2014/main" id="{7441E3A5-3A09-4BD4-95CC-203E23DF20BE}"/>
              </a:ext>
            </a:extLst>
          </p:cNvPr>
          <p:cNvPicPr>
            <a:picLocks noChangeAspect="1"/>
          </p:cNvPicPr>
          <p:nvPr/>
        </p:nvPicPr>
        <p:blipFill>
          <a:blip r:embed="rId3"/>
          <a:stretch>
            <a:fillRect/>
          </a:stretch>
        </p:blipFill>
        <p:spPr>
          <a:xfrm>
            <a:off x="6096000" y="453653"/>
            <a:ext cx="4884181" cy="4981497"/>
          </a:xfrm>
          <a:prstGeom prst="rect">
            <a:avLst/>
          </a:prstGeom>
        </p:spPr>
      </p:pic>
    </p:spTree>
    <p:extLst>
      <p:ext uri="{BB962C8B-B14F-4D97-AF65-F5344CB8AC3E}">
        <p14:creationId xmlns:p14="http://schemas.microsoft.com/office/powerpoint/2010/main" val="30847750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904C65-2728-486A-B06C-B2FA0311EFEF}"/>
              </a:ext>
            </a:extLst>
          </p:cNvPr>
          <p:cNvSpPr txBox="1"/>
          <p:nvPr/>
        </p:nvSpPr>
        <p:spPr>
          <a:xfrm>
            <a:off x="2934119" y="2471894"/>
            <a:ext cx="6712299" cy="1569660"/>
          </a:xfrm>
          <a:prstGeom prst="rect">
            <a:avLst/>
          </a:prstGeom>
          <a:noFill/>
        </p:spPr>
        <p:txBody>
          <a:bodyPr wrap="square" rtlCol="0">
            <a:spAutoFit/>
          </a:bodyPr>
          <a:lstStyle/>
          <a:p>
            <a:pPr algn="ctr"/>
            <a:r>
              <a:rPr lang="en-GB" sz="9600" dirty="0">
                <a:solidFill>
                  <a:schemeClr val="bg1"/>
                </a:solidFill>
              </a:rPr>
              <a:t>Thank You</a:t>
            </a:r>
            <a:endParaRPr lang="en-AE" sz="9600" dirty="0">
              <a:solidFill>
                <a:schemeClr val="bg1"/>
              </a:solidFill>
            </a:endParaRPr>
          </a:p>
        </p:txBody>
      </p:sp>
    </p:spTree>
    <p:extLst>
      <p:ext uri="{BB962C8B-B14F-4D97-AF65-F5344CB8AC3E}">
        <p14:creationId xmlns:p14="http://schemas.microsoft.com/office/powerpoint/2010/main" val="1544485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942165D-71F3-47AE-B804-FB4C60E7D3AF}"/>
              </a:ext>
            </a:extLst>
          </p:cNvPr>
          <p:cNvSpPr txBox="1"/>
          <p:nvPr/>
        </p:nvSpPr>
        <p:spPr>
          <a:xfrm>
            <a:off x="1222513" y="320025"/>
            <a:ext cx="9770164" cy="707886"/>
          </a:xfrm>
          <a:prstGeom prst="rect">
            <a:avLst/>
          </a:prstGeom>
          <a:noFill/>
        </p:spPr>
        <p:txBody>
          <a:bodyPr wrap="square">
            <a:spAutoFit/>
          </a:bodyPr>
          <a:lstStyle/>
          <a:p>
            <a:pPr algn="ctr"/>
            <a:r>
              <a:rPr lang="en-GB" sz="4000" dirty="0">
                <a:solidFill>
                  <a:schemeClr val="bg1"/>
                </a:solidFill>
              </a:rPr>
              <a:t>Company Overview </a:t>
            </a:r>
          </a:p>
        </p:txBody>
      </p:sp>
      <p:sp>
        <p:nvSpPr>
          <p:cNvPr id="11" name="TextBox 10">
            <a:extLst>
              <a:ext uri="{FF2B5EF4-FFF2-40B4-BE49-F238E27FC236}">
                <a16:creationId xmlns:a16="http://schemas.microsoft.com/office/drawing/2014/main" id="{EE9B7B3E-33E2-4E9B-90C8-02EE28711027}"/>
              </a:ext>
            </a:extLst>
          </p:cNvPr>
          <p:cNvSpPr txBox="1"/>
          <p:nvPr/>
        </p:nvSpPr>
        <p:spPr>
          <a:xfrm>
            <a:off x="1013792" y="1369154"/>
            <a:ext cx="10345088" cy="4247317"/>
          </a:xfrm>
          <a:prstGeom prst="rect">
            <a:avLst/>
          </a:prstGeom>
          <a:noFill/>
        </p:spPr>
        <p:txBody>
          <a:bodyPr wrap="square">
            <a:spAutoFit/>
          </a:bodyPr>
          <a:lstStyle/>
          <a:p>
            <a:r>
              <a:rPr lang="en-GB" b="1" dirty="0">
                <a:solidFill>
                  <a:schemeClr val="bg1"/>
                </a:solidFill>
              </a:rPr>
              <a:t>About:</a:t>
            </a:r>
          </a:p>
          <a:p>
            <a:r>
              <a:rPr lang="en-GB" dirty="0" err="1">
                <a:solidFill>
                  <a:schemeClr val="bg1"/>
                </a:solidFill>
              </a:rPr>
              <a:t>Goodcabs</a:t>
            </a:r>
            <a:r>
              <a:rPr lang="en-GB" dirty="0">
                <a:solidFill>
                  <a:schemeClr val="bg1"/>
                </a:solidFill>
              </a:rPr>
              <a:t> is a rapidly growing cab service that has established a strong presence in India's tier-2 cities over the past two years. Unlike many competitors, </a:t>
            </a:r>
            <a:r>
              <a:rPr lang="en-GB" dirty="0" err="1">
                <a:solidFill>
                  <a:schemeClr val="bg1"/>
                </a:solidFill>
              </a:rPr>
              <a:t>Goodcabs</a:t>
            </a:r>
            <a:r>
              <a:rPr lang="en-GB" dirty="0">
                <a:solidFill>
                  <a:schemeClr val="bg1"/>
                </a:solidFill>
              </a:rPr>
              <a:t> stands out by empowering local drivers, providing them with sustainable livelihoods, while delivering exceptional service to passengers.</a:t>
            </a:r>
          </a:p>
          <a:p>
            <a:endParaRPr lang="en-GB" dirty="0">
              <a:solidFill>
                <a:schemeClr val="bg1"/>
              </a:solidFill>
            </a:endParaRPr>
          </a:p>
          <a:p>
            <a:r>
              <a:rPr lang="en-GB" b="1" dirty="0">
                <a:solidFill>
                  <a:schemeClr val="bg1"/>
                </a:solidFill>
              </a:rPr>
              <a:t>Problem and Solution:</a:t>
            </a:r>
          </a:p>
          <a:p>
            <a:r>
              <a:rPr lang="en-GB" dirty="0" err="1">
                <a:solidFill>
                  <a:schemeClr val="bg1"/>
                </a:solidFill>
              </a:rPr>
              <a:t>Goodcabs</a:t>
            </a:r>
            <a:r>
              <a:rPr lang="en-GB" dirty="0">
                <a:solidFill>
                  <a:schemeClr val="bg1"/>
                </a:solidFill>
              </a:rPr>
              <a:t> has set ambitious growth and passenger satisfaction targets for 2024. To achieve these objectives, the management team is focusing on key operational and strategic metrics, including Trip Volume, Passenger Satisfaction, Repeat Passenger Rate, Trip Distribution, and Customer Segmentation.</a:t>
            </a:r>
          </a:p>
          <a:p>
            <a:endParaRPr lang="en-GB" dirty="0">
              <a:solidFill>
                <a:schemeClr val="bg1"/>
              </a:solidFill>
            </a:endParaRPr>
          </a:p>
          <a:p>
            <a:r>
              <a:rPr lang="en-GB" dirty="0">
                <a:solidFill>
                  <a:schemeClr val="bg1"/>
                </a:solidFill>
              </a:rPr>
              <a:t>By addressing these challenges and utilizing data-driven strategies, </a:t>
            </a:r>
            <a:r>
              <a:rPr lang="en-GB" dirty="0" err="1">
                <a:solidFill>
                  <a:schemeClr val="bg1"/>
                </a:solidFill>
              </a:rPr>
              <a:t>Goodcabs</a:t>
            </a:r>
            <a:r>
              <a:rPr lang="en-GB" dirty="0">
                <a:solidFill>
                  <a:schemeClr val="bg1"/>
                </a:solidFill>
              </a:rPr>
              <a:t> aims to strengthen its market position, expand its presence across new regions, and ensure long-term sustainability. To support these goals, I developed a comprehensive dashboard, providing actionable insights to drive informed business decisions and optimize operations.</a:t>
            </a:r>
          </a:p>
          <a:p>
            <a:pPr marL="285750" indent="-285750">
              <a:buFont typeface="Arial" panose="020B0604020202020204" pitchFamily="34" charset="0"/>
              <a:buChar char="•"/>
            </a:pPr>
            <a:endParaRPr lang="en-GB" dirty="0">
              <a:solidFill>
                <a:schemeClr val="bg1"/>
              </a:solidFill>
            </a:endParaRPr>
          </a:p>
        </p:txBody>
      </p:sp>
    </p:spTree>
    <p:extLst>
      <p:ext uri="{BB962C8B-B14F-4D97-AF65-F5344CB8AC3E}">
        <p14:creationId xmlns:p14="http://schemas.microsoft.com/office/powerpoint/2010/main" val="4218651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1B19CCC-BF49-4E0E-9ABA-932F600B328A}"/>
              </a:ext>
            </a:extLst>
          </p:cNvPr>
          <p:cNvPicPr>
            <a:picLocks noChangeAspect="1"/>
          </p:cNvPicPr>
          <p:nvPr/>
        </p:nvPicPr>
        <p:blipFill>
          <a:blip r:embed="rId3"/>
          <a:stretch>
            <a:fillRect/>
          </a:stretch>
        </p:blipFill>
        <p:spPr>
          <a:xfrm>
            <a:off x="570466" y="715167"/>
            <a:ext cx="5104640" cy="4695705"/>
          </a:xfrm>
          <a:prstGeom prst="rect">
            <a:avLst/>
          </a:prstGeom>
        </p:spPr>
      </p:pic>
      <p:graphicFrame>
        <p:nvGraphicFramePr>
          <p:cNvPr id="2" name="Table 1">
            <a:extLst>
              <a:ext uri="{FF2B5EF4-FFF2-40B4-BE49-F238E27FC236}">
                <a16:creationId xmlns:a16="http://schemas.microsoft.com/office/drawing/2014/main" id="{4BC76F5A-C0C7-451E-9DF3-F695D7BBE07B}"/>
              </a:ext>
            </a:extLst>
          </p:cNvPr>
          <p:cNvGraphicFramePr>
            <a:graphicFrameLocks noGrp="1"/>
          </p:cNvGraphicFramePr>
          <p:nvPr>
            <p:extLst>
              <p:ext uri="{D42A27DB-BD31-4B8C-83A1-F6EECF244321}">
                <p14:modId xmlns:p14="http://schemas.microsoft.com/office/powerpoint/2010/main" val="2286876981"/>
              </p:ext>
            </p:extLst>
          </p:nvPr>
        </p:nvGraphicFramePr>
        <p:xfrm>
          <a:off x="6534042" y="857401"/>
          <a:ext cx="3029006" cy="3889670"/>
        </p:xfrm>
        <a:graphic>
          <a:graphicData uri="http://schemas.openxmlformats.org/drawingml/2006/table">
            <a:tbl>
              <a:tblPr firstRow="1" bandRow="1">
                <a:tableStyleId>{5C22544A-7EE6-4342-B048-85BDC9FD1C3A}</a:tableStyleId>
              </a:tblPr>
              <a:tblGrid>
                <a:gridCol w="1514503">
                  <a:extLst>
                    <a:ext uri="{9D8B030D-6E8A-4147-A177-3AD203B41FA5}">
                      <a16:colId xmlns:a16="http://schemas.microsoft.com/office/drawing/2014/main" val="2872664607"/>
                    </a:ext>
                  </a:extLst>
                </a:gridCol>
                <a:gridCol w="1514503">
                  <a:extLst>
                    <a:ext uri="{9D8B030D-6E8A-4147-A177-3AD203B41FA5}">
                      <a16:colId xmlns:a16="http://schemas.microsoft.com/office/drawing/2014/main" val="560215321"/>
                    </a:ext>
                  </a:extLst>
                </a:gridCol>
              </a:tblGrid>
              <a:tr h="324054">
                <a:tc gridSpan="2">
                  <a:txBody>
                    <a:bodyPr/>
                    <a:lstStyle/>
                    <a:p>
                      <a:pPr algn="ctr"/>
                      <a:r>
                        <a:rPr lang="en-GB" sz="1600" dirty="0"/>
                        <a:t>Cities</a:t>
                      </a:r>
                      <a:endParaRPr lang="en-AE" sz="1600" dirty="0"/>
                    </a:p>
                  </a:txBody>
                  <a:tcPr anchor="ctr"/>
                </a:tc>
                <a:tc hMerge="1">
                  <a:txBody>
                    <a:bodyPr/>
                    <a:lstStyle/>
                    <a:p>
                      <a:endParaRPr lang="en-AE" dirty="0"/>
                    </a:p>
                  </a:txBody>
                  <a:tcPr/>
                </a:tc>
                <a:extLst>
                  <a:ext uri="{0D108BD9-81ED-4DB2-BD59-A6C34878D82A}">
                    <a16:rowId xmlns:a16="http://schemas.microsoft.com/office/drawing/2014/main" val="59237601"/>
                  </a:ext>
                </a:extLst>
              </a:tr>
              <a:tr h="355439">
                <a:tc>
                  <a:txBody>
                    <a:bodyPr/>
                    <a:lstStyle/>
                    <a:p>
                      <a:pPr algn="l" fontAlgn="b"/>
                      <a:r>
                        <a:rPr lang="en-GB" sz="1400" b="0" i="0" u="none" strike="noStrike" dirty="0">
                          <a:solidFill>
                            <a:srgbClr val="000000"/>
                          </a:solidFill>
                          <a:effectLst/>
                          <a:latin typeface="Calibri" panose="020F0502020204030204" pitchFamily="34" charset="0"/>
                        </a:rPr>
                        <a:t>Visakhapatnam</a:t>
                      </a:r>
                    </a:p>
                  </a:txBody>
                  <a:tcPr marL="7620" marR="7620" marT="7620" marB="0" anchor="ctr"/>
                </a:tc>
                <a:tc>
                  <a:txBody>
                    <a:bodyPr/>
                    <a:lstStyle/>
                    <a:p>
                      <a:pPr algn="l"/>
                      <a:r>
                        <a:rPr lang="en-GB" sz="1400" dirty="0"/>
                        <a:t>Tourism </a:t>
                      </a:r>
                      <a:endParaRPr lang="en-AE" sz="1400" dirty="0"/>
                    </a:p>
                  </a:txBody>
                  <a:tcPr anchor="ctr"/>
                </a:tc>
                <a:extLst>
                  <a:ext uri="{0D108BD9-81ED-4DB2-BD59-A6C34878D82A}">
                    <a16:rowId xmlns:a16="http://schemas.microsoft.com/office/drawing/2014/main" val="3981066572"/>
                  </a:ext>
                </a:extLst>
              </a:tr>
              <a:tr h="355439">
                <a:tc>
                  <a:txBody>
                    <a:bodyPr/>
                    <a:lstStyle/>
                    <a:p>
                      <a:pPr algn="l" fontAlgn="b"/>
                      <a:r>
                        <a:rPr lang="en-GB" sz="1400" b="0" i="0" u="none" strike="noStrike" dirty="0">
                          <a:solidFill>
                            <a:srgbClr val="000000"/>
                          </a:solidFill>
                          <a:effectLst/>
                          <a:latin typeface="Calibri" panose="020F0502020204030204" pitchFamily="34" charset="0"/>
                        </a:rPr>
                        <a:t>Chandigarh</a:t>
                      </a:r>
                    </a:p>
                  </a:txBody>
                  <a:tcPr marL="7620" marR="7620" marT="7620" marB="0" anchor="ctr"/>
                </a:tc>
                <a:tc>
                  <a:txBody>
                    <a:bodyPr/>
                    <a:lstStyle/>
                    <a:p>
                      <a:pPr algn="l"/>
                      <a:r>
                        <a:rPr lang="en-GB" sz="1400" dirty="0"/>
                        <a:t>Tourism </a:t>
                      </a:r>
                      <a:endParaRPr lang="en-AE" sz="1400" dirty="0"/>
                    </a:p>
                  </a:txBody>
                  <a:tcPr anchor="ctr"/>
                </a:tc>
                <a:extLst>
                  <a:ext uri="{0D108BD9-81ED-4DB2-BD59-A6C34878D82A}">
                    <a16:rowId xmlns:a16="http://schemas.microsoft.com/office/drawing/2014/main" val="393706968"/>
                  </a:ext>
                </a:extLst>
              </a:tr>
              <a:tr h="355439">
                <a:tc>
                  <a:txBody>
                    <a:bodyPr/>
                    <a:lstStyle/>
                    <a:p>
                      <a:pPr algn="l" fontAlgn="b"/>
                      <a:r>
                        <a:rPr lang="en-GB" sz="1400" b="0" i="0" u="none" strike="noStrike" dirty="0">
                          <a:solidFill>
                            <a:srgbClr val="000000"/>
                          </a:solidFill>
                          <a:effectLst/>
                          <a:latin typeface="Calibri" panose="020F0502020204030204" pitchFamily="34" charset="0"/>
                        </a:rPr>
                        <a:t>Surat</a:t>
                      </a:r>
                    </a:p>
                  </a:txBody>
                  <a:tcPr marL="7620" marR="7620" marT="7620" marB="0" anchor="ctr"/>
                </a:tc>
                <a:tc>
                  <a:txBody>
                    <a:bodyPr/>
                    <a:lstStyle/>
                    <a:p>
                      <a:pPr algn="l"/>
                      <a:r>
                        <a:rPr lang="en-GB" sz="1400" dirty="0"/>
                        <a:t>Business</a:t>
                      </a:r>
                      <a:endParaRPr lang="en-AE" sz="1400" dirty="0"/>
                    </a:p>
                  </a:txBody>
                  <a:tcPr anchor="ctr"/>
                </a:tc>
                <a:extLst>
                  <a:ext uri="{0D108BD9-81ED-4DB2-BD59-A6C34878D82A}">
                    <a16:rowId xmlns:a16="http://schemas.microsoft.com/office/drawing/2014/main" val="3746529937"/>
                  </a:ext>
                </a:extLst>
              </a:tr>
              <a:tr h="355439">
                <a:tc>
                  <a:txBody>
                    <a:bodyPr/>
                    <a:lstStyle/>
                    <a:p>
                      <a:pPr algn="l" fontAlgn="b"/>
                      <a:r>
                        <a:rPr lang="en-GB" sz="1400" b="0" i="0" u="none" strike="noStrike" dirty="0">
                          <a:solidFill>
                            <a:srgbClr val="000000"/>
                          </a:solidFill>
                          <a:effectLst/>
                          <a:latin typeface="Calibri" panose="020F0502020204030204" pitchFamily="34" charset="0"/>
                        </a:rPr>
                        <a:t>Vadodara</a:t>
                      </a:r>
                    </a:p>
                  </a:txBody>
                  <a:tcPr marL="7620" marR="7620" marT="7620" marB="0" anchor="ctr"/>
                </a:tc>
                <a:tc>
                  <a:txBody>
                    <a:bodyPr/>
                    <a:lstStyle/>
                    <a:p>
                      <a:pPr algn="l"/>
                      <a:r>
                        <a:rPr lang="en-GB" sz="1400" dirty="0"/>
                        <a:t>Business</a:t>
                      </a:r>
                      <a:endParaRPr lang="en-AE" sz="1400" dirty="0"/>
                    </a:p>
                  </a:txBody>
                  <a:tcPr anchor="ctr"/>
                </a:tc>
                <a:extLst>
                  <a:ext uri="{0D108BD9-81ED-4DB2-BD59-A6C34878D82A}">
                    <a16:rowId xmlns:a16="http://schemas.microsoft.com/office/drawing/2014/main" val="48234542"/>
                  </a:ext>
                </a:extLst>
              </a:tr>
              <a:tr h="355439">
                <a:tc>
                  <a:txBody>
                    <a:bodyPr/>
                    <a:lstStyle/>
                    <a:p>
                      <a:pPr algn="l" fontAlgn="b"/>
                      <a:r>
                        <a:rPr lang="en-GB" sz="1400" b="0" i="0" u="none" strike="noStrike" dirty="0">
                          <a:solidFill>
                            <a:srgbClr val="000000"/>
                          </a:solidFill>
                          <a:effectLst/>
                          <a:latin typeface="Calibri" panose="020F0502020204030204" pitchFamily="34" charset="0"/>
                        </a:rPr>
                        <a:t>Mysore</a:t>
                      </a:r>
                    </a:p>
                  </a:txBody>
                  <a:tcPr marL="7620" marR="7620" marT="7620" marB="0" anchor="ctr"/>
                </a:tc>
                <a:tc>
                  <a:txBody>
                    <a:bodyPr/>
                    <a:lstStyle/>
                    <a:p>
                      <a:pPr algn="l"/>
                      <a:r>
                        <a:rPr lang="en-GB" sz="1400" dirty="0"/>
                        <a:t>Tourism </a:t>
                      </a:r>
                      <a:endParaRPr lang="en-AE" sz="1400" dirty="0"/>
                    </a:p>
                  </a:txBody>
                  <a:tcPr anchor="ctr"/>
                </a:tc>
                <a:extLst>
                  <a:ext uri="{0D108BD9-81ED-4DB2-BD59-A6C34878D82A}">
                    <a16:rowId xmlns:a16="http://schemas.microsoft.com/office/drawing/2014/main" val="1112615048"/>
                  </a:ext>
                </a:extLst>
              </a:tr>
              <a:tr h="355439">
                <a:tc>
                  <a:txBody>
                    <a:bodyPr/>
                    <a:lstStyle/>
                    <a:p>
                      <a:pPr algn="l" fontAlgn="b"/>
                      <a:r>
                        <a:rPr lang="en-GB" sz="1400" b="0" i="0" u="none" strike="noStrike" dirty="0">
                          <a:solidFill>
                            <a:srgbClr val="000000"/>
                          </a:solidFill>
                          <a:effectLst/>
                          <a:latin typeface="Calibri" panose="020F0502020204030204" pitchFamily="34" charset="0"/>
                        </a:rPr>
                        <a:t>Kochi</a:t>
                      </a:r>
                    </a:p>
                  </a:txBody>
                  <a:tcPr marL="7620" marR="7620" marT="7620" marB="0" anchor="ctr"/>
                </a:tc>
                <a:tc>
                  <a:txBody>
                    <a:bodyPr/>
                    <a:lstStyle/>
                    <a:p>
                      <a:pPr algn="l"/>
                      <a:r>
                        <a:rPr lang="en-GB" sz="1400" dirty="0"/>
                        <a:t>Tourism</a:t>
                      </a:r>
                      <a:endParaRPr lang="en-AE" sz="1400" dirty="0"/>
                    </a:p>
                  </a:txBody>
                  <a:tcPr anchor="ctr"/>
                </a:tc>
                <a:extLst>
                  <a:ext uri="{0D108BD9-81ED-4DB2-BD59-A6C34878D82A}">
                    <a16:rowId xmlns:a16="http://schemas.microsoft.com/office/drawing/2014/main" val="2898387827"/>
                  </a:ext>
                </a:extLst>
              </a:tr>
              <a:tr h="355439">
                <a:tc>
                  <a:txBody>
                    <a:bodyPr/>
                    <a:lstStyle/>
                    <a:p>
                      <a:pPr algn="l" fontAlgn="b"/>
                      <a:r>
                        <a:rPr lang="en-GB" sz="1400" b="0" i="0" u="none" strike="noStrike" dirty="0">
                          <a:solidFill>
                            <a:srgbClr val="000000"/>
                          </a:solidFill>
                          <a:effectLst/>
                          <a:latin typeface="Calibri" panose="020F0502020204030204" pitchFamily="34" charset="0"/>
                        </a:rPr>
                        <a:t>Indore</a:t>
                      </a:r>
                    </a:p>
                  </a:txBody>
                  <a:tcPr marL="7620" marR="7620" marT="7620" marB="0" anchor="ctr"/>
                </a:tc>
                <a:tc>
                  <a:txBody>
                    <a:bodyPr/>
                    <a:lstStyle/>
                    <a:p>
                      <a:pPr algn="l"/>
                      <a:r>
                        <a:rPr lang="en-GB" sz="1400" dirty="0"/>
                        <a:t>Tourism </a:t>
                      </a:r>
                      <a:endParaRPr lang="en-AE" sz="1400" dirty="0"/>
                    </a:p>
                  </a:txBody>
                  <a:tcPr anchor="ctr"/>
                </a:tc>
                <a:extLst>
                  <a:ext uri="{0D108BD9-81ED-4DB2-BD59-A6C34878D82A}">
                    <a16:rowId xmlns:a16="http://schemas.microsoft.com/office/drawing/2014/main" val="3408406205"/>
                  </a:ext>
                </a:extLst>
              </a:tr>
              <a:tr h="355439">
                <a:tc>
                  <a:txBody>
                    <a:bodyPr/>
                    <a:lstStyle/>
                    <a:p>
                      <a:pPr algn="l" fontAlgn="b"/>
                      <a:r>
                        <a:rPr lang="en-GB" sz="1400" b="0" i="0" u="none" strike="noStrike" dirty="0">
                          <a:solidFill>
                            <a:srgbClr val="000000"/>
                          </a:solidFill>
                          <a:effectLst/>
                          <a:latin typeface="Calibri" panose="020F0502020204030204" pitchFamily="34" charset="0"/>
                        </a:rPr>
                        <a:t>Jaipur</a:t>
                      </a:r>
                    </a:p>
                  </a:txBody>
                  <a:tcPr marL="7620" marR="7620" marT="7620" marB="0" anchor="ctr"/>
                </a:tc>
                <a:tc>
                  <a:txBody>
                    <a:bodyPr/>
                    <a:lstStyle/>
                    <a:p>
                      <a:pPr algn="l"/>
                      <a:r>
                        <a:rPr lang="en-GB" sz="1400" dirty="0"/>
                        <a:t>Business</a:t>
                      </a:r>
                      <a:endParaRPr lang="en-AE" sz="1400" dirty="0"/>
                    </a:p>
                  </a:txBody>
                  <a:tcPr anchor="ctr"/>
                </a:tc>
                <a:extLst>
                  <a:ext uri="{0D108BD9-81ED-4DB2-BD59-A6C34878D82A}">
                    <a16:rowId xmlns:a16="http://schemas.microsoft.com/office/drawing/2014/main" val="1000014988"/>
                  </a:ext>
                </a:extLst>
              </a:tr>
              <a:tr h="355439">
                <a:tc>
                  <a:txBody>
                    <a:bodyPr/>
                    <a:lstStyle/>
                    <a:p>
                      <a:pPr algn="l" fontAlgn="b"/>
                      <a:r>
                        <a:rPr lang="en-GB" sz="1400" b="0" i="0" u="none" strike="noStrike" dirty="0">
                          <a:solidFill>
                            <a:srgbClr val="000000"/>
                          </a:solidFill>
                          <a:effectLst/>
                          <a:latin typeface="Calibri" panose="020F0502020204030204" pitchFamily="34" charset="0"/>
                        </a:rPr>
                        <a:t>Coimbatore</a:t>
                      </a:r>
                    </a:p>
                  </a:txBody>
                  <a:tcPr marL="7620" marR="7620" marT="7620" marB="0" anchor="ctr"/>
                </a:tc>
                <a:tc>
                  <a:txBody>
                    <a:bodyPr/>
                    <a:lstStyle/>
                    <a:p>
                      <a:pPr algn="l"/>
                      <a:r>
                        <a:rPr lang="en-GB" sz="1400" dirty="0"/>
                        <a:t>Business</a:t>
                      </a:r>
                      <a:endParaRPr lang="en-AE" sz="1400" dirty="0"/>
                    </a:p>
                  </a:txBody>
                  <a:tcPr anchor="ctr"/>
                </a:tc>
                <a:extLst>
                  <a:ext uri="{0D108BD9-81ED-4DB2-BD59-A6C34878D82A}">
                    <a16:rowId xmlns:a16="http://schemas.microsoft.com/office/drawing/2014/main" val="3515953579"/>
                  </a:ext>
                </a:extLst>
              </a:tr>
              <a:tr h="355439">
                <a:tc>
                  <a:txBody>
                    <a:bodyPr/>
                    <a:lstStyle/>
                    <a:p>
                      <a:pPr algn="l" fontAlgn="b"/>
                      <a:r>
                        <a:rPr lang="en-GB" sz="1400" b="0" i="0" u="none" strike="noStrike" dirty="0">
                          <a:solidFill>
                            <a:srgbClr val="000000"/>
                          </a:solidFill>
                          <a:effectLst/>
                          <a:latin typeface="Calibri" panose="020F0502020204030204" pitchFamily="34" charset="0"/>
                        </a:rPr>
                        <a:t>Lucknow</a:t>
                      </a:r>
                    </a:p>
                  </a:txBody>
                  <a:tcPr marL="7620" marR="7620" marT="7620" marB="0" anchor="ctr"/>
                </a:tc>
                <a:tc>
                  <a:txBody>
                    <a:bodyPr/>
                    <a:lstStyle/>
                    <a:p>
                      <a:pPr algn="l"/>
                      <a:r>
                        <a:rPr lang="en-GB" sz="1400" dirty="0"/>
                        <a:t>Business</a:t>
                      </a:r>
                      <a:endParaRPr lang="en-AE" sz="1400" dirty="0"/>
                    </a:p>
                  </a:txBody>
                  <a:tcPr anchor="ctr"/>
                </a:tc>
                <a:extLst>
                  <a:ext uri="{0D108BD9-81ED-4DB2-BD59-A6C34878D82A}">
                    <a16:rowId xmlns:a16="http://schemas.microsoft.com/office/drawing/2014/main" val="2804085724"/>
                  </a:ext>
                </a:extLst>
              </a:tr>
            </a:tbl>
          </a:graphicData>
        </a:graphic>
      </p:graphicFrame>
      <p:sp>
        <p:nvSpPr>
          <p:cNvPr id="9" name="Rectangle 8">
            <a:extLst>
              <a:ext uri="{FF2B5EF4-FFF2-40B4-BE49-F238E27FC236}">
                <a16:creationId xmlns:a16="http://schemas.microsoft.com/office/drawing/2014/main" id="{4F4938C8-B138-4C12-B811-ECA5393721AC}"/>
              </a:ext>
            </a:extLst>
          </p:cNvPr>
          <p:cNvSpPr/>
          <p:nvPr/>
        </p:nvSpPr>
        <p:spPr>
          <a:xfrm>
            <a:off x="2537899" y="1480553"/>
            <a:ext cx="920369" cy="329052"/>
          </a:xfrm>
          <a:prstGeom prst="rect">
            <a:avLst/>
          </a:prstGeom>
          <a:solidFill>
            <a:schemeClr val="accent4">
              <a:lumMod val="60000"/>
              <a:lumOff val="40000"/>
              <a:alpha val="30000"/>
            </a:scheme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0" name="Rectangle 9">
            <a:extLst>
              <a:ext uri="{FF2B5EF4-FFF2-40B4-BE49-F238E27FC236}">
                <a16:creationId xmlns:a16="http://schemas.microsoft.com/office/drawing/2014/main" id="{DBB3F0BF-55A1-4D96-87D0-85847AD10F60}"/>
              </a:ext>
            </a:extLst>
          </p:cNvPr>
          <p:cNvSpPr/>
          <p:nvPr/>
        </p:nvSpPr>
        <p:spPr>
          <a:xfrm>
            <a:off x="2428673" y="1987898"/>
            <a:ext cx="920369" cy="329052"/>
          </a:xfrm>
          <a:prstGeom prst="rect">
            <a:avLst/>
          </a:prstGeom>
          <a:solidFill>
            <a:schemeClr val="accent4">
              <a:lumMod val="60000"/>
              <a:lumOff val="40000"/>
              <a:alpha val="30000"/>
            </a:scheme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1" name="Rectangle 10">
            <a:extLst>
              <a:ext uri="{FF2B5EF4-FFF2-40B4-BE49-F238E27FC236}">
                <a16:creationId xmlns:a16="http://schemas.microsoft.com/office/drawing/2014/main" id="{0A5B065A-4698-4506-A00A-0142FFE2B613}"/>
              </a:ext>
            </a:extLst>
          </p:cNvPr>
          <p:cNvSpPr/>
          <p:nvPr/>
        </p:nvSpPr>
        <p:spPr>
          <a:xfrm>
            <a:off x="3423886" y="2276708"/>
            <a:ext cx="920369" cy="329052"/>
          </a:xfrm>
          <a:prstGeom prst="rect">
            <a:avLst/>
          </a:prstGeom>
          <a:solidFill>
            <a:schemeClr val="accent4">
              <a:lumMod val="60000"/>
              <a:lumOff val="40000"/>
              <a:alpha val="30000"/>
            </a:scheme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2" name="Rectangle 11">
            <a:extLst>
              <a:ext uri="{FF2B5EF4-FFF2-40B4-BE49-F238E27FC236}">
                <a16:creationId xmlns:a16="http://schemas.microsoft.com/office/drawing/2014/main" id="{1E0A511F-DE69-464A-A08C-28A84A114051}"/>
              </a:ext>
            </a:extLst>
          </p:cNvPr>
          <p:cNvSpPr/>
          <p:nvPr/>
        </p:nvSpPr>
        <p:spPr>
          <a:xfrm>
            <a:off x="2428673" y="2443690"/>
            <a:ext cx="920369" cy="329052"/>
          </a:xfrm>
          <a:prstGeom prst="rect">
            <a:avLst/>
          </a:prstGeom>
          <a:solidFill>
            <a:schemeClr val="accent4">
              <a:lumMod val="60000"/>
              <a:lumOff val="40000"/>
              <a:alpha val="30000"/>
            </a:scheme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3" name="Rectangle 12">
            <a:extLst>
              <a:ext uri="{FF2B5EF4-FFF2-40B4-BE49-F238E27FC236}">
                <a16:creationId xmlns:a16="http://schemas.microsoft.com/office/drawing/2014/main" id="{9261E2BE-9E6F-45D0-B52D-07B996870730}"/>
              </a:ext>
            </a:extLst>
          </p:cNvPr>
          <p:cNvSpPr/>
          <p:nvPr/>
        </p:nvSpPr>
        <p:spPr>
          <a:xfrm>
            <a:off x="1663353" y="2755703"/>
            <a:ext cx="920369" cy="329052"/>
          </a:xfrm>
          <a:prstGeom prst="rect">
            <a:avLst/>
          </a:prstGeom>
          <a:solidFill>
            <a:schemeClr val="accent4">
              <a:lumMod val="60000"/>
              <a:lumOff val="40000"/>
              <a:alpha val="30000"/>
            </a:scheme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4" name="Rectangle 13">
            <a:extLst>
              <a:ext uri="{FF2B5EF4-FFF2-40B4-BE49-F238E27FC236}">
                <a16:creationId xmlns:a16="http://schemas.microsoft.com/office/drawing/2014/main" id="{E1162E1D-5694-4F14-AC3A-BAEBEE84DB26}"/>
              </a:ext>
            </a:extLst>
          </p:cNvPr>
          <p:cNvSpPr/>
          <p:nvPr/>
        </p:nvSpPr>
        <p:spPr>
          <a:xfrm>
            <a:off x="2130251" y="3152500"/>
            <a:ext cx="804514" cy="329053"/>
          </a:xfrm>
          <a:prstGeom prst="rect">
            <a:avLst/>
          </a:prstGeom>
          <a:solidFill>
            <a:schemeClr val="accent4">
              <a:lumMod val="60000"/>
              <a:lumOff val="40000"/>
              <a:alpha val="30000"/>
            </a:scheme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5" name="Rectangle 14">
            <a:extLst>
              <a:ext uri="{FF2B5EF4-FFF2-40B4-BE49-F238E27FC236}">
                <a16:creationId xmlns:a16="http://schemas.microsoft.com/office/drawing/2014/main" id="{FCCF1941-CE86-4FD4-A5DB-02AE7634F154}"/>
              </a:ext>
            </a:extLst>
          </p:cNvPr>
          <p:cNvSpPr/>
          <p:nvPr/>
        </p:nvSpPr>
        <p:spPr>
          <a:xfrm>
            <a:off x="3047819" y="3050029"/>
            <a:ext cx="1183420" cy="360145"/>
          </a:xfrm>
          <a:prstGeom prst="rect">
            <a:avLst/>
          </a:prstGeom>
          <a:solidFill>
            <a:schemeClr val="accent4">
              <a:lumMod val="60000"/>
              <a:lumOff val="40000"/>
              <a:alpha val="30000"/>
            </a:scheme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6" name="Rectangle 15">
            <a:extLst>
              <a:ext uri="{FF2B5EF4-FFF2-40B4-BE49-F238E27FC236}">
                <a16:creationId xmlns:a16="http://schemas.microsoft.com/office/drawing/2014/main" id="{8A628F99-07AF-4C02-813C-8898F01D5F7B}"/>
              </a:ext>
            </a:extLst>
          </p:cNvPr>
          <p:cNvSpPr/>
          <p:nvPr/>
        </p:nvSpPr>
        <p:spPr>
          <a:xfrm>
            <a:off x="2532508" y="3767998"/>
            <a:ext cx="920369" cy="360146"/>
          </a:xfrm>
          <a:prstGeom prst="rect">
            <a:avLst/>
          </a:prstGeom>
          <a:solidFill>
            <a:schemeClr val="accent4">
              <a:lumMod val="60000"/>
              <a:lumOff val="40000"/>
              <a:alpha val="30000"/>
            </a:scheme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7" name="Rectangle 16">
            <a:extLst>
              <a:ext uri="{FF2B5EF4-FFF2-40B4-BE49-F238E27FC236}">
                <a16:creationId xmlns:a16="http://schemas.microsoft.com/office/drawing/2014/main" id="{2B461FBD-7F03-47A6-9CC7-F828F4EB8D20}"/>
              </a:ext>
            </a:extLst>
          </p:cNvPr>
          <p:cNvSpPr/>
          <p:nvPr/>
        </p:nvSpPr>
        <p:spPr>
          <a:xfrm>
            <a:off x="2530961" y="4140999"/>
            <a:ext cx="807607" cy="335810"/>
          </a:xfrm>
          <a:prstGeom prst="rect">
            <a:avLst/>
          </a:prstGeom>
          <a:solidFill>
            <a:schemeClr val="accent4">
              <a:lumMod val="60000"/>
              <a:lumOff val="40000"/>
              <a:alpha val="30000"/>
            </a:scheme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8" name="Rectangle 17">
            <a:extLst>
              <a:ext uri="{FF2B5EF4-FFF2-40B4-BE49-F238E27FC236}">
                <a16:creationId xmlns:a16="http://schemas.microsoft.com/office/drawing/2014/main" id="{86965C45-880B-4192-940B-52C0C43D7B36}"/>
              </a:ext>
            </a:extLst>
          </p:cNvPr>
          <p:cNvSpPr/>
          <p:nvPr/>
        </p:nvSpPr>
        <p:spPr>
          <a:xfrm>
            <a:off x="2607160" y="4461419"/>
            <a:ext cx="655207" cy="235851"/>
          </a:xfrm>
          <a:prstGeom prst="rect">
            <a:avLst/>
          </a:prstGeom>
          <a:solidFill>
            <a:schemeClr val="accent4">
              <a:lumMod val="60000"/>
              <a:lumOff val="40000"/>
              <a:alpha val="30000"/>
            </a:scheme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9" name="Rectangle 18">
            <a:extLst>
              <a:ext uri="{FF2B5EF4-FFF2-40B4-BE49-F238E27FC236}">
                <a16:creationId xmlns:a16="http://schemas.microsoft.com/office/drawing/2014/main" id="{C9F2F848-E6A3-4E51-AB13-7D4AE476E9F3}"/>
              </a:ext>
            </a:extLst>
          </p:cNvPr>
          <p:cNvSpPr/>
          <p:nvPr/>
        </p:nvSpPr>
        <p:spPr>
          <a:xfrm>
            <a:off x="8048544" y="2286241"/>
            <a:ext cx="1229115" cy="329052"/>
          </a:xfrm>
          <a:prstGeom prst="rect">
            <a:avLst/>
          </a:prstGeom>
          <a:solidFill>
            <a:schemeClr val="accent4">
              <a:lumMod val="60000"/>
              <a:lumOff val="40000"/>
              <a:alpha val="30000"/>
            </a:scheme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20" name="Rectangle 19">
            <a:extLst>
              <a:ext uri="{FF2B5EF4-FFF2-40B4-BE49-F238E27FC236}">
                <a16:creationId xmlns:a16="http://schemas.microsoft.com/office/drawing/2014/main" id="{5CB58D88-C986-41C1-AB5E-DBA489A67825}"/>
              </a:ext>
            </a:extLst>
          </p:cNvPr>
          <p:cNvSpPr/>
          <p:nvPr/>
        </p:nvSpPr>
        <p:spPr>
          <a:xfrm>
            <a:off x="8048544" y="1568411"/>
            <a:ext cx="1229115" cy="329052"/>
          </a:xfrm>
          <a:prstGeom prst="rect">
            <a:avLst/>
          </a:prstGeom>
          <a:solidFill>
            <a:schemeClr val="accent4">
              <a:lumMod val="60000"/>
              <a:lumOff val="40000"/>
              <a:alpha val="30000"/>
            </a:scheme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3" name="TextBox 2">
            <a:extLst>
              <a:ext uri="{FF2B5EF4-FFF2-40B4-BE49-F238E27FC236}">
                <a16:creationId xmlns:a16="http://schemas.microsoft.com/office/drawing/2014/main" id="{23E3542F-0356-441C-AE73-4BC9ECC91CC2}"/>
              </a:ext>
            </a:extLst>
          </p:cNvPr>
          <p:cNvSpPr txBox="1"/>
          <p:nvPr/>
        </p:nvSpPr>
        <p:spPr>
          <a:xfrm>
            <a:off x="851111" y="5930702"/>
            <a:ext cx="5576835" cy="369332"/>
          </a:xfrm>
          <a:prstGeom prst="rect">
            <a:avLst/>
          </a:prstGeom>
          <a:noFill/>
        </p:spPr>
        <p:txBody>
          <a:bodyPr wrap="square" rtlCol="0">
            <a:spAutoFit/>
          </a:bodyPr>
          <a:lstStyle/>
          <a:p>
            <a:r>
              <a:rPr lang="en-GB" dirty="0">
                <a:solidFill>
                  <a:schemeClr val="bg1"/>
                </a:solidFill>
              </a:rPr>
              <a:t>Analysing 6 months data : Jan 2024 – Jun 2024</a:t>
            </a:r>
            <a:endParaRPr lang="en-AE" dirty="0">
              <a:solidFill>
                <a:schemeClr val="bg1"/>
              </a:solidFill>
            </a:endParaRPr>
          </a:p>
        </p:txBody>
      </p:sp>
    </p:spTree>
    <p:extLst>
      <p:ext uri="{BB962C8B-B14F-4D97-AF65-F5344CB8AC3E}">
        <p14:creationId xmlns:p14="http://schemas.microsoft.com/office/powerpoint/2010/main" val="1843844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ppt_x</p:attrName>
                                        </p:attrNameLst>
                                      </p:cBhvr>
                                      <p:tavLst>
                                        <p:tav tm="0">
                                          <p:val>
                                            <p:strVal val="#ppt_x-#ppt_w/2"/>
                                          </p:val>
                                        </p:tav>
                                        <p:tav tm="100000">
                                          <p:val>
                                            <p:strVal val="#ppt_x"/>
                                          </p:val>
                                        </p:tav>
                                      </p:tavLst>
                                    </p:anim>
                                    <p:anim calcmode="lin" valueType="num">
                                      <p:cBhvr>
                                        <p:cTn id="8" dur="500" fill="hold"/>
                                        <p:tgtEl>
                                          <p:spTgt spid="9"/>
                                        </p:tgtEl>
                                        <p:attrNameLst>
                                          <p:attrName>ppt_y</p:attrName>
                                        </p:attrNameLst>
                                      </p:cBhvr>
                                      <p:tavLst>
                                        <p:tav tm="0">
                                          <p:val>
                                            <p:strVal val="#ppt_y"/>
                                          </p:val>
                                        </p:tav>
                                        <p:tav tm="100000">
                                          <p:val>
                                            <p:strVal val="#ppt_y"/>
                                          </p:val>
                                        </p:tav>
                                      </p:tavLst>
                                    </p:anim>
                                    <p:anim calcmode="lin" valueType="num">
                                      <p:cBhvr>
                                        <p:cTn id="9" dur="500" fill="hold"/>
                                        <p:tgtEl>
                                          <p:spTgt spid="9"/>
                                        </p:tgtEl>
                                        <p:attrNameLst>
                                          <p:attrName>ppt_w</p:attrName>
                                        </p:attrNameLst>
                                      </p:cBhvr>
                                      <p:tavLst>
                                        <p:tav tm="0">
                                          <p:val>
                                            <p:fltVal val="0"/>
                                          </p:val>
                                        </p:tav>
                                        <p:tav tm="100000">
                                          <p:val>
                                            <p:strVal val="#ppt_w"/>
                                          </p:val>
                                        </p:tav>
                                      </p:tavLst>
                                    </p:anim>
                                    <p:anim calcmode="lin" valueType="num">
                                      <p:cBhvr>
                                        <p:cTn id="10" dur="500" fill="hold"/>
                                        <p:tgtEl>
                                          <p:spTgt spid="9"/>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click.wav"/>
                                        </p:tgtEl>
                                      </p:cMediaNode>
                                    </p:audio>
                                  </p:sub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ppt_x</p:attrName>
                                        </p:attrNameLst>
                                      </p:cBhvr>
                                      <p:tavLst>
                                        <p:tav tm="0">
                                          <p:val>
                                            <p:strVal val="#ppt_x-#ppt_w/2"/>
                                          </p:val>
                                        </p:tav>
                                        <p:tav tm="100000">
                                          <p:val>
                                            <p:strVal val="#ppt_x"/>
                                          </p:val>
                                        </p:tav>
                                      </p:tavLst>
                                    </p:anim>
                                    <p:anim calcmode="lin" valueType="num">
                                      <p:cBhvr>
                                        <p:cTn id="16" dur="500" fill="hold"/>
                                        <p:tgtEl>
                                          <p:spTgt spid="10"/>
                                        </p:tgtEl>
                                        <p:attrNameLst>
                                          <p:attrName>ppt_y</p:attrName>
                                        </p:attrNameLst>
                                      </p:cBhvr>
                                      <p:tavLst>
                                        <p:tav tm="0">
                                          <p:val>
                                            <p:strVal val="#ppt_y"/>
                                          </p:val>
                                        </p:tav>
                                        <p:tav tm="100000">
                                          <p:val>
                                            <p:strVal val="#ppt_y"/>
                                          </p:val>
                                        </p:tav>
                                      </p:tavLst>
                                    </p:anim>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13"/>
                                            </p:cond>
                                          </p:stCondLst>
                                          <p:endCondLst>
                                            <p:cond evt="onStopAudio" delay="0">
                                              <p:tgtEl>
                                                <p:sldTgt/>
                                              </p:tgtEl>
                                            </p:cond>
                                          </p:endCondLst>
                                        </p:cTn>
                                        <p:tgtEl>
                                          <p:sndTgt r:embed="rId2" name="click.wav"/>
                                        </p:tgtEl>
                                      </p:cMediaNode>
                                    </p:audio>
                                  </p:subTnLst>
                                </p:cTn>
                              </p:par>
                            </p:childTnLst>
                          </p:cTn>
                        </p:par>
                      </p:childTnLst>
                    </p:cTn>
                  </p:par>
                  <p:par>
                    <p:cTn id="19" fill="hold">
                      <p:stCondLst>
                        <p:cond delay="indefinite"/>
                      </p:stCondLst>
                      <p:childTnLst>
                        <p:par>
                          <p:cTn id="20" fill="hold">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p:cTn id="23" dur="500" fill="hold"/>
                                        <p:tgtEl>
                                          <p:spTgt spid="11"/>
                                        </p:tgtEl>
                                        <p:attrNameLst>
                                          <p:attrName>ppt_x</p:attrName>
                                        </p:attrNameLst>
                                      </p:cBhvr>
                                      <p:tavLst>
                                        <p:tav tm="0">
                                          <p:val>
                                            <p:strVal val="#ppt_x-#ppt_w/2"/>
                                          </p:val>
                                        </p:tav>
                                        <p:tav tm="100000">
                                          <p:val>
                                            <p:strVal val="#ppt_x"/>
                                          </p:val>
                                        </p:tav>
                                      </p:tavLst>
                                    </p:anim>
                                    <p:anim calcmode="lin" valueType="num">
                                      <p:cBhvr>
                                        <p:cTn id="24" dur="500" fill="hold"/>
                                        <p:tgtEl>
                                          <p:spTgt spid="11"/>
                                        </p:tgtEl>
                                        <p:attrNameLst>
                                          <p:attrName>ppt_y</p:attrName>
                                        </p:attrNameLst>
                                      </p:cBhvr>
                                      <p:tavLst>
                                        <p:tav tm="0">
                                          <p:val>
                                            <p:strVal val="#ppt_y"/>
                                          </p:val>
                                        </p:tav>
                                        <p:tav tm="100000">
                                          <p:val>
                                            <p:strVal val="#ppt_y"/>
                                          </p:val>
                                        </p:tav>
                                      </p:tavLst>
                                    </p:anim>
                                    <p:anim calcmode="lin" valueType="num">
                                      <p:cBhvr>
                                        <p:cTn id="25" dur="500" fill="hold"/>
                                        <p:tgtEl>
                                          <p:spTgt spid="11"/>
                                        </p:tgtEl>
                                        <p:attrNameLst>
                                          <p:attrName>ppt_w</p:attrName>
                                        </p:attrNameLst>
                                      </p:cBhvr>
                                      <p:tavLst>
                                        <p:tav tm="0">
                                          <p:val>
                                            <p:fltVal val="0"/>
                                          </p:val>
                                        </p:tav>
                                        <p:tav tm="100000">
                                          <p:val>
                                            <p:strVal val="#ppt_w"/>
                                          </p:val>
                                        </p:tav>
                                      </p:tavLst>
                                    </p:anim>
                                    <p:anim calcmode="lin" valueType="num">
                                      <p:cBhvr>
                                        <p:cTn id="26" dur="500" fill="hold"/>
                                        <p:tgtEl>
                                          <p:spTgt spid="11"/>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21"/>
                                            </p:cond>
                                          </p:stCondLst>
                                          <p:endCondLst>
                                            <p:cond evt="onStopAudio" delay="0">
                                              <p:tgtEl>
                                                <p:sldTgt/>
                                              </p:tgtEl>
                                            </p:cond>
                                          </p:endCondLst>
                                        </p:cTn>
                                        <p:tgtEl>
                                          <p:sndTgt r:embed="rId2" name="click.wav"/>
                                        </p:tgtEl>
                                      </p:cMediaNode>
                                    </p:audio>
                                  </p:subTnLst>
                                </p:cTn>
                              </p:par>
                            </p:childTnLst>
                          </p:cTn>
                        </p:par>
                      </p:childTnLst>
                    </p:cTn>
                  </p:par>
                  <p:par>
                    <p:cTn id="27" fill="hold">
                      <p:stCondLst>
                        <p:cond delay="indefinite"/>
                      </p:stCondLst>
                      <p:childTnLst>
                        <p:par>
                          <p:cTn id="28" fill="hold">
                            <p:stCondLst>
                              <p:cond delay="0"/>
                            </p:stCondLst>
                            <p:childTnLst>
                              <p:par>
                                <p:cTn id="29" presetID="17" presetClass="entr" presetSubtype="8"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500" fill="hold"/>
                                        <p:tgtEl>
                                          <p:spTgt spid="12"/>
                                        </p:tgtEl>
                                        <p:attrNameLst>
                                          <p:attrName>ppt_x</p:attrName>
                                        </p:attrNameLst>
                                      </p:cBhvr>
                                      <p:tavLst>
                                        <p:tav tm="0">
                                          <p:val>
                                            <p:strVal val="#ppt_x-#ppt_w/2"/>
                                          </p:val>
                                        </p:tav>
                                        <p:tav tm="100000">
                                          <p:val>
                                            <p:strVal val="#ppt_x"/>
                                          </p:val>
                                        </p:tav>
                                      </p:tavLst>
                                    </p:anim>
                                    <p:anim calcmode="lin" valueType="num">
                                      <p:cBhvr>
                                        <p:cTn id="32" dur="500" fill="hold"/>
                                        <p:tgtEl>
                                          <p:spTgt spid="12"/>
                                        </p:tgtEl>
                                        <p:attrNameLst>
                                          <p:attrName>ppt_y</p:attrName>
                                        </p:attrNameLst>
                                      </p:cBhvr>
                                      <p:tavLst>
                                        <p:tav tm="0">
                                          <p:val>
                                            <p:strVal val="#ppt_y"/>
                                          </p:val>
                                        </p:tav>
                                        <p:tav tm="100000">
                                          <p:val>
                                            <p:strVal val="#ppt_y"/>
                                          </p:val>
                                        </p:tav>
                                      </p:tavLst>
                                    </p:anim>
                                    <p:anim calcmode="lin" valueType="num">
                                      <p:cBhvr>
                                        <p:cTn id="33" dur="500" fill="hold"/>
                                        <p:tgtEl>
                                          <p:spTgt spid="12"/>
                                        </p:tgtEl>
                                        <p:attrNameLst>
                                          <p:attrName>ppt_w</p:attrName>
                                        </p:attrNameLst>
                                      </p:cBhvr>
                                      <p:tavLst>
                                        <p:tav tm="0">
                                          <p:val>
                                            <p:fltVal val="0"/>
                                          </p:val>
                                        </p:tav>
                                        <p:tav tm="100000">
                                          <p:val>
                                            <p:strVal val="#ppt_w"/>
                                          </p:val>
                                        </p:tav>
                                      </p:tavLst>
                                    </p:anim>
                                    <p:anim calcmode="lin" valueType="num">
                                      <p:cBhvr>
                                        <p:cTn id="34" dur="500" fill="hold"/>
                                        <p:tgtEl>
                                          <p:spTgt spid="12"/>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29"/>
                                            </p:cond>
                                          </p:stCondLst>
                                          <p:endCondLst>
                                            <p:cond evt="onStopAudio" delay="0">
                                              <p:tgtEl>
                                                <p:sldTgt/>
                                              </p:tgtEl>
                                            </p:cond>
                                          </p:endCondLst>
                                        </p:cTn>
                                        <p:tgtEl>
                                          <p:sndTgt r:embed="rId2" name="click.wav"/>
                                        </p:tgtEl>
                                      </p:cMediaNode>
                                    </p:audio>
                                  </p:subTnLst>
                                </p:cTn>
                              </p:par>
                            </p:childTnLst>
                          </p:cTn>
                        </p:par>
                      </p:childTnLst>
                    </p:cTn>
                  </p:par>
                  <p:par>
                    <p:cTn id="35" fill="hold">
                      <p:stCondLst>
                        <p:cond delay="indefinite"/>
                      </p:stCondLst>
                      <p:childTnLst>
                        <p:par>
                          <p:cTn id="36" fill="hold">
                            <p:stCondLst>
                              <p:cond delay="0"/>
                            </p:stCondLst>
                            <p:childTnLst>
                              <p:par>
                                <p:cTn id="37" presetID="17" presetClass="entr" presetSubtype="8"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p:cTn id="39" dur="500" fill="hold"/>
                                        <p:tgtEl>
                                          <p:spTgt spid="13"/>
                                        </p:tgtEl>
                                        <p:attrNameLst>
                                          <p:attrName>ppt_x</p:attrName>
                                        </p:attrNameLst>
                                      </p:cBhvr>
                                      <p:tavLst>
                                        <p:tav tm="0">
                                          <p:val>
                                            <p:strVal val="#ppt_x-#ppt_w/2"/>
                                          </p:val>
                                        </p:tav>
                                        <p:tav tm="100000">
                                          <p:val>
                                            <p:strVal val="#ppt_x"/>
                                          </p:val>
                                        </p:tav>
                                      </p:tavLst>
                                    </p:anim>
                                    <p:anim calcmode="lin" valueType="num">
                                      <p:cBhvr>
                                        <p:cTn id="40" dur="500" fill="hold"/>
                                        <p:tgtEl>
                                          <p:spTgt spid="13"/>
                                        </p:tgtEl>
                                        <p:attrNameLst>
                                          <p:attrName>ppt_y</p:attrName>
                                        </p:attrNameLst>
                                      </p:cBhvr>
                                      <p:tavLst>
                                        <p:tav tm="0">
                                          <p:val>
                                            <p:strVal val="#ppt_y"/>
                                          </p:val>
                                        </p:tav>
                                        <p:tav tm="100000">
                                          <p:val>
                                            <p:strVal val="#ppt_y"/>
                                          </p:val>
                                        </p:tav>
                                      </p:tavLst>
                                    </p:anim>
                                    <p:anim calcmode="lin" valueType="num">
                                      <p:cBhvr>
                                        <p:cTn id="41" dur="500" fill="hold"/>
                                        <p:tgtEl>
                                          <p:spTgt spid="13"/>
                                        </p:tgtEl>
                                        <p:attrNameLst>
                                          <p:attrName>ppt_w</p:attrName>
                                        </p:attrNameLst>
                                      </p:cBhvr>
                                      <p:tavLst>
                                        <p:tav tm="0">
                                          <p:val>
                                            <p:fltVal val="0"/>
                                          </p:val>
                                        </p:tav>
                                        <p:tav tm="100000">
                                          <p:val>
                                            <p:strVal val="#ppt_w"/>
                                          </p:val>
                                        </p:tav>
                                      </p:tavLst>
                                    </p:anim>
                                    <p:anim calcmode="lin" valueType="num">
                                      <p:cBhvr>
                                        <p:cTn id="42" dur="500" fill="hold"/>
                                        <p:tgtEl>
                                          <p:spTgt spid="13"/>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37"/>
                                            </p:cond>
                                          </p:stCondLst>
                                          <p:endCondLst>
                                            <p:cond evt="onStopAudio" delay="0">
                                              <p:tgtEl>
                                                <p:sldTgt/>
                                              </p:tgtEl>
                                            </p:cond>
                                          </p:endCondLst>
                                        </p:cTn>
                                        <p:tgtEl>
                                          <p:sndTgt r:embed="rId2" name="click.wav"/>
                                        </p:tgtEl>
                                      </p:cMediaNode>
                                    </p:audio>
                                  </p:subTnLst>
                                </p:cTn>
                              </p:par>
                            </p:childTnLst>
                          </p:cTn>
                        </p:par>
                      </p:childTnLst>
                    </p:cTn>
                  </p:par>
                  <p:par>
                    <p:cTn id="43" fill="hold">
                      <p:stCondLst>
                        <p:cond delay="indefinite"/>
                      </p:stCondLst>
                      <p:childTnLst>
                        <p:par>
                          <p:cTn id="44" fill="hold">
                            <p:stCondLst>
                              <p:cond delay="0"/>
                            </p:stCondLst>
                            <p:childTnLst>
                              <p:par>
                                <p:cTn id="45" presetID="17" presetClass="entr" presetSubtype="8"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p:cTn id="47" dur="500" fill="hold"/>
                                        <p:tgtEl>
                                          <p:spTgt spid="14"/>
                                        </p:tgtEl>
                                        <p:attrNameLst>
                                          <p:attrName>ppt_x</p:attrName>
                                        </p:attrNameLst>
                                      </p:cBhvr>
                                      <p:tavLst>
                                        <p:tav tm="0">
                                          <p:val>
                                            <p:strVal val="#ppt_x-#ppt_w/2"/>
                                          </p:val>
                                        </p:tav>
                                        <p:tav tm="100000">
                                          <p:val>
                                            <p:strVal val="#ppt_x"/>
                                          </p:val>
                                        </p:tav>
                                      </p:tavLst>
                                    </p:anim>
                                    <p:anim calcmode="lin" valueType="num">
                                      <p:cBhvr>
                                        <p:cTn id="48" dur="500" fill="hold"/>
                                        <p:tgtEl>
                                          <p:spTgt spid="14"/>
                                        </p:tgtEl>
                                        <p:attrNameLst>
                                          <p:attrName>ppt_y</p:attrName>
                                        </p:attrNameLst>
                                      </p:cBhvr>
                                      <p:tavLst>
                                        <p:tav tm="0">
                                          <p:val>
                                            <p:strVal val="#ppt_y"/>
                                          </p:val>
                                        </p:tav>
                                        <p:tav tm="100000">
                                          <p:val>
                                            <p:strVal val="#ppt_y"/>
                                          </p:val>
                                        </p:tav>
                                      </p:tavLst>
                                    </p:anim>
                                    <p:anim calcmode="lin" valueType="num">
                                      <p:cBhvr>
                                        <p:cTn id="49" dur="500" fill="hold"/>
                                        <p:tgtEl>
                                          <p:spTgt spid="14"/>
                                        </p:tgtEl>
                                        <p:attrNameLst>
                                          <p:attrName>ppt_w</p:attrName>
                                        </p:attrNameLst>
                                      </p:cBhvr>
                                      <p:tavLst>
                                        <p:tav tm="0">
                                          <p:val>
                                            <p:fltVal val="0"/>
                                          </p:val>
                                        </p:tav>
                                        <p:tav tm="100000">
                                          <p:val>
                                            <p:strVal val="#ppt_w"/>
                                          </p:val>
                                        </p:tav>
                                      </p:tavLst>
                                    </p:anim>
                                    <p:anim calcmode="lin" valueType="num">
                                      <p:cBhvr>
                                        <p:cTn id="50" dur="500" fill="hold"/>
                                        <p:tgtEl>
                                          <p:spTgt spid="14"/>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45"/>
                                            </p:cond>
                                          </p:stCondLst>
                                          <p:endCondLst>
                                            <p:cond evt="onStopAudio" delay="0">
                                              <p:tgtEl>
                                                <p:sldTgt/>
                                              </p:tgtEl>
                                            </p:cond>
                                          </p:endCondLst>
                                        </p:cTn>
                                        <p:tgtEl>
                                          <p:sndTgt r:embed="rId2" name="click.wav"/>
                                        </p:tgtEl>
                                      </p:cMediaNode>
                                    </p:audio>
                                  </p:subTnLst>
                                </p:cTn>
                              </p:par>
                            </p:childTnLst>
                          </p:cTn>
                        </p:par>
                      </p:childTnLst>
                    </p:cTn>
                  </p:par>
                  <p:par>
                    <p:cTn id="51" fill="hold">
                      <p:stCondLst>
                        <p:cond delay="indefinite"/>
                      </p:stCondLst>
                      <p:childTnLst>
                        <p:par>
                          <p:cTn id="52" fill="hold">
                            <p:stCondLst>
                              <p:cond delay="0"/>
                            </p:stCondLst>
                            <p:childTnLst>
                              <p:par>
                                <p:cTn id="53" presetID="17" presetClass="entr" presetSubtype="8"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anim calcmode="lin" valueType="num">
                                      <p:cBhvr>
                                        <p:cTn id="55" dur="500" fill="hold"/>
                                        <p:tgtEl>
                                          <p:spTgt spid="15"/>
                                        </p:tgtEl>
                                        <p:attrNameLst>
                                          <p:attrName>ppt_x</p:attrName>
                                        </p:attrNameLst>
                                      </p:cBhvr>
                                      <p:tavLst>
                                        <p:tav tm="0">
                                          <p:val>
                                            <p:strVal val="#ppt_x-#ppt_w/2"/>
                                          </p:val>
                                        </p:tav>
                                        <p:tav tm="100000">
                                          <p:val>
                                            <p:strVal val="#ppt_x"/>
                                          </p:val>
                                        </p:tav>
                                      </p:tavLst>
                                    </p:anim>
                                    <p:anim calcmode="lin" valueType="num">
                                      <p:cBhvr>
                                        <p:cTn id="56" dur="500" fill="hold"/>
                                        <p:tgtEl>
                                          <p:spTgt spid="15"/>
                                        </p:tgtEl>
                                        <p:attrNameLst>
                                          <p:attrName>ppt_y</p:attrName>
                                        </p:attrNameLst>
                                      </p:cBhvr>
                                      <p:tavLst>
                                        <p:tav tm="0">
                                          <p:val>
                                            <p:strVal val="#ppt_y"/>
                                          </p:val>
                                        </p:tav>
                                        <p:tav tm="100000">
                                          <p:val>
                                            <p:strVal val="#ppt_y"/>
                                          </p:val>
                                        </p:tav>
                                      </p:tavLst>
                                    </p:anim>
                                    <p:anim calcmode="lin" valueType="num">
                                      <p:cBhvr>
                                        <p:cTn id="57" dur="500" fill="hold"/>
                                        <p:tgtEl>
                                          <p:spTgt spid="15"/>
                                        </p:tgtEl>
                                        <p:attrNameLst>
                                          <p:attrName>ppt_w</p:attrName>
                                        </p:attrNameLst>
                                      </p:cBhvr>
                                      <p:tavLst>
                                        <p:tav tm="0">
                                          <p:val>
                                            <p:fltVal val="0"/>
                                          </p:val>
                                        </p:tav>
                                        <p:tav tm="100000">
                                          <p:val>
                                            <p:strVal val="#ppt_w"/>
                                          </p:val>
                                        </p:tav>
                                      </p:tavLst>
                                    </p:anim>
                                    <p:anim calcmode="lin" valueType="num">
                                      <p:cBhvr>
                                        <p:cTn id="58" dur="500" fill="hold"/>
                                        <p:tgtEl>
                                          <p:spTgt spid="15"/>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53"/>
                                            </p:cond>
                                          </p:stCondLst>
                                          <p:endCondLst>
                                            <p:cond evt="onStopAudio" delay="0">
                                              <p:tgtEl>
                                                <p:sldTgt/>
                                              </p:tgtEl>
                                            </p:cond>
                                          </p:endCondLst>
                                        </p:cTn>
                                        <p:tgtEl>
                                          <p:sndTgt r:embed="rId2" name="click.wav"/>
                                        </p:tgtEl>
                                      </p:cMediaNode>
                                    </p:audio>
                                  </p:subTnLst>
                                </p:cTn>
                              </p:par>
                            </p:childTnLst>
                          </p:cTn>
                        </p:par>
                      </p:childTnLst>
                    </p:cTn>
                  </p:par>
                  <p:par>
                    <p:cTn id="59" fill="hold">
                      <p:stCondLst>
                        <p:cond delay="indefinite"/>
                      </p:stCondLst>
                      <p:childTnLst>
                        <p:par>
                          <p:cTn id="60" fill="hold">
                            <p:stCondLst>
                              <p:cond delay="0"/>
                            </p:stCondLst>
                            <p:childTnLst>
                              <p:par>
                                <p:cTn id="61" presetID="17" presetClass="entr" presetSubtype="8"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500" fill="hold"/>
                                        <p:tgtEl>
                                          <p:spTgt spid="16"/>
                                        </p:tgtEl>
                                        <p:attrNameLst>
                                          <p:attrName>ppt_x</p:attrName>
                                        </p:attrNameLst>
                                      </p:cBhvr>
                                      <p:tavLst>
                                        <p:tav tm="0">
                                          <p:val>
                                            <p:strVal val="#ppt_x-#ppt_w/2"/>
                                          </p:val>
                                        </p:tav>
                                        <p:tav tm="100000">
                                          <p:val>
                                            <p:strVal val="#ppt_x"/>
                                          </p:val>
                                        </p:tav>
                                      </p:tavLst>
                                    </p:anim>
                                    <p:anim calcmode="lin" valueType="num">
                                      <p:cBhvr>
                                        <p:cTn id="64" dur="500" fill="hold"/>
                                        <p:tgtEl>
                                          <p:spTgt spid="16"/>
                                        </p:tgtEl>
                                        <p:attrNameLst>
                                          <p:attrName>ppt_y</p:attrName>
                                        </p:attrNameLst>
                                      </p:cBhvr>
                                      <p:tavLst>
                                        <p:tav tm="0">
                                          <p:val>
                                            <p:strVal val="#ppt_y"/>
                                          </p:val>
                                        </p:tav>
                                        <p:tav tm="100000">
                                          <p:val>
                                            <p:strVal val="#ppt_y"/>
                                          </p:val>
                                        </p:tav>
                                      </p:tavLst>
                                    </p:anim>
                                    <p:anim calcmode="lin" valueType="num">
                                      <p:cBhvr>
                                        <p:cTn id="65" dur="500" fill="hold"/>
                                        <p:tgtEl>
                                          <p:spTgt spid="16"/>
                                        </p:tgtEl>
                                        <p:attrNameLst>
                                          <p:attrName>ppt_w</p:attrName>
                                        </p:attrNameLst>
                                      </p:cBhvr>
                                      <p:tavLst>
                                        <p:tav tm="0">
                                          <p:val>
                                            <p:fltVal val="0"/>
                                          </p:val>
                                        </p:tav>
                                        <p:tav tm="100000">
                                          <p:val>
                                            <p:strVal val="#ppt_w"/>
                                          </p:val>
                                        </p:tav>
                                      </p:tavLst>
                                    </p:anim>
                                    <p:anim calcmode="lin" valueType="num">
                                      <p:cBhvr>
                                        <p:cTn id="66" dur="500" fill="hold"/>
                                        <p:tgtEl>
                                          <p:spTgt spid="16"/>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61"/>
                                            </p:cond>
                                          </p:stCondLst>
                                          <p:endCondLst>
                                            <p:cond evt="onStopAudio" delay="0">
                                              <p:tgtEl>
                                                <p:sldTgt/>
                                              </p:tgtEl>
                                            </p:cond>
                                          </p:endCondLst>
                                        </p:cTn>
                                        <p:tgtEl>
                                          <p:sndTgt r:embed="rId2" name="click.wav"/>
                                        </p:tgtEl>
                                      </p:cMediaNode>
                                    </p:audio>
                                  </p:subTnLst>
                                </p:cTn>
                              </p:par>
                            </p:childTnLst>
                          </p:cTn>
                        </p:par>
                      </p:childTnLst>
                    </p:cTn>
                  </p:par>
                  <p:par>
                    <p:cTn id="67" fill="hold">
                      <p:stCondLst>
                        <p:cond delay="indefinite"/>
                      </p:stCondLst>
                      <p:childTnLst>
                        <p:par>
                          <p:cTn id="68" fill="hold">
                            <p:stCondLst>
                              <p:cond delay="0"/>
                            </p:stCondLst>
                            <p:childTnLst>
                              <p:par>
                                <p:cTn id="69" presetID="17" presetClass="entr" presetSubtype="8" fill="hold" grpId="0" nodeType="clickEffect">
                                  <p:stCondLst>
                                    <p:cond delay="0"/>
                                  </p:stCondLst>
                                  <p:childTnLst>
                                    <p:set>
                                      <p:cBhvr>
                                        <p:cTn id="70" dur="1" fill="hold">
                                          <p:stCondLst>
                                            <p:cond delay="0"/>
                                          </p:stCondLst>
                                        </p:cTn>
                                        <p:tgtEl>
                                          <p:spTgt spid="17"/>
                                        </p:tgtEl>
                                        <p:attrNameLst>
                                          <p:attrName>style.visibility</p:attrName>
                                        </p:attrNameLst>
                                      </p:cBhvr>
                                      <p:to>
                                        <p:strVal val="visible"/>
                                      </p:to>
                                    </p:set>
                                    <p:anim calcmode="lin" valueType="num">
                                      <p:cBhvr>
                                        <p:cTn id="71" dur="500" fill="hold"/>
                                        <p:tgtEl>
                                          <p:spTgt spid="17"/>
                                        </p:tgtEl>
                                        <p:attrNameLst>
                                          <p:attrName>ppt_x</p:attrName>
                                        </p:attrNameLst>
                                      </p:cBhvr>
                                      <p:tavLst>
                                        <p:tav tm="0">
                                          <p:val>
                                            <p:strVal val="#ppt_x-#ppt_w/2"/>
                                          </p:val>
                                        </p:tav>
                                        <p:tav tm="100000">
                                          <p:val>
                                            <p:strVal val="#ppt_x"/>
                                          </p:val>
                                        </p:tav>
                                      </p:tavLst>
                                    </p:anim>
                                    <p:anim calcmode="lin" valueType="num">
                                      <p:cBhvr>
                                        <p:cTn id="72" dur="500" fill="hold"/>
                                        <p:tgtEl>
                                          <p:spTgt spid="17"/>
                                        </p:tgtEl>
                                        <p:attrNameLst>
                                          <p:attrName>ppt_y</p:attrName>
                                        </p:attrNameLst>
                                      </p:cBhvr>
                                      <p:tavLst>
                                        <p:tav tm="0">
                                          <p:val>
                                            <p:strVal val="#ppt_y"/>
                                          </p:val>
                                        </p:tav>
                                        <p:tav tm="100000">
                                          <p:val>
                                            <p:strVal val="#ppt_y"/>
                                          </p:val>
                                        </p:tav>
                                      </p:tavLst>
                                    </p:anim>
                                    <p:anim calcmode="lin" valueType="num">
                                      <p:cBhvr>
                                        <p:cTn id="73" dur="500" fill="hold"/>
                                        <p:tgtEl>
                                          <p:spTgt spid="17"/>
                                        </p:tgtEl>
                                        <p:attrNameLst>
                                          <p:attrName>ppt_w</p:attrName>
                                        </p:attrNameLst>
                                      </p:cBhvr>
                                      <p:tavLst>
                                        <p:tav tm="0">
                                          <p:val>
                                            <p:fltVal val="0"/>
                                          </p:val>
                                        </p:tav>
                                        <p:tav tm="100000">
                                          <p:val>
                                            <p:strVal val="#ppt_w"/>
                                          </p:val>
                                        </p:tav>
                                      </p:tavLst>
                                    </p:anim>
                                    <p:anim calcmode="lin" valueType="num">
                                      <p:cBhvr>
                                        <p:cTn id="74" dur="500" fill="hold"/>
                                        <p:tgtEl>
                                          <p:spTgt spid="17"/>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69"/>
                                            </p:cond>
                                          </p:stCondLst>
                                          <p:endCondLst>
                                            <p:cond evt="onStopAudio" delay="0">
                                              <p:tgtEl>
                                                <p:sldTgt/>
                                              </p:tgtEl>
                                            </p:cond>
                                          </p:endCondLst>
                                        </p:cTn>
                                        <p:tgtEl>
                                          <p:sndTgt r:embed="rId2" name="click.wav"/>
                                        </p:tgtEl>
                                      </p:cMediaNode>
                                    </p:audio>
                                  </p:subTnLst>
                                </p:cTn>
                              </p:par>
                            </p:childTnLst>
                          </p:cTn>
                        </p:par>
                      </p:childTnLst>
                    </p:cTn>
                  </p:par>
                  <p:par>
                    <p:cTn id="75" fill="hold">
                      <p:stCondLst>
                        <p:cond delay="indefinite"/>
                      </p:stCondLst>
                      <p:childTnLst>
                        <p:par>
                          <p:cTn id="76" fill="hold">
                            <p:stCondLst>
                              <p:cond delay="0"/>
                            </p:stCondLst>
                            <p:childTnLst>
                              <p:par>
                                <p:cTn id="77" presetID="17" presetClass="entr" presetSubtype="8" fill="hold" grpId="0" nodeType="clickEffect">
                                  <p:stCondLst>
                                    <p:cond delay="0"/>
                                  </p:stCondLst>
                                  <p:childTnLst>
                                    <p:set>
                                      <p:cBhvr>
                                        <p:cTn id="78" dur="1" fill="hold">
                                          <p:stCondLst>
                                            <p:cond delay="0"/>
                                          </p:stCondLst>
                                        </p:cTn>
                                        <p:tgtEl>
                                          <p:spTgt spid="18"/>
                                        </p:tgtEl>
                                        <p:attrNameLst>
                                          <p:attrName>style.visibility</p:attrName>
                                        </p:attrNameLst>
                                      </p:cBhvr>
                                      <p:to>
                                        <p:strVal val="visible"/>
                                      </p:to>
                                    </p:set>
                                    <p:anim calcmode="lin" valueType="num">
                                      <p:cBhvr>
                                        <p:cTn id="79" dur="500" fill="hold"/>
                                        <p:tgtEl>
                                          <p:spTgt spid="18"/>
                                        </p:tgtEl>
                                        <p:attrNameLst>
                                          <p:attrName>ppt_x</p:attrName>
                                        </p:attrNameLst>
                                      </p:cBhvr>
                                      <p:tavLst>
                                        <p:tav tm="0">
                                          <p:val>
                                            <p:strVal val="#ppt_x-#ppt_w/2"/>
                                          </p:val>
                                        </p:tav>
                                        <p:tav tm="100000">
                                          <p:val>
                                            <p:strVal val="#ppt_x"/>
                                          </p:val>
                                        </p:tav>
                                      </p:tavLst>
                                    </p:anim>
                                    <p:anim calcmode="lin" valueType="num">
                                      <p:cBhvr>
                                        <p:cTn id="80" dur="500" fill="hold"/>
                                        <p:tgtEl>
                                          <p:spTgt spid="18"/>
                                        </p:tgtEl>
                                        <p:attrNameLst>
                                          <p:attrName>ppt_y</p:attrName>
                                        </p:attrNameLst>
                                      </p:cBhvr>
                                      <p:tavLst>
                                        <p:tav tm="0">
                                          <p:val>
                                            <p:strVal val="#ppt_y"/>
                                          </p:val>
                                        </p:tav>
                                        <p:tav tm="100000">
                                          <p:val>
                                            <p:strVal val="#ppt_y"/>
                                          </p:val>
                                        </p:tav>
                                      </p:tavLst>
                                    </p:anim>
                                    <p:anim calcmode="lin" valueType="num">
                                      <p:cBhvr>
                                        <p:cTn id="81" dur="500" fill="hold"/>
                                        <p:tgtEl>
                                          <p:spTgt spid="18"/>
                                        </p:tgtEl>
                                        <p:attrNameLst>
                                          <p:attrName>ppt_w</p:attrName>
                                        </p:attrNameLst>
                                      </p:cBhvr>
                                      <p:tavLst>
                                        <p:tav tm="0">
                                          <p:val>
                                            <p:fltVal val="0"/>
                                          </p:val>
                                        </p:tav>
                                        <p:tav tm="100000">
                                          <p:val>
                                            <p:strVal val="#ppt_w"/>
                                          </p:val>
                                        </p:tav>
                                      </p:tavLst>
                                    </p:anim>
                                    <p:anim calcmode="lin" valueType="num">
                                      <p:cBhvr>
                                        <p:cTn id="82" dur="500" fill="hold"/>
                                        <p:tgtEl>
                                          <p:spTgt spid="18"/>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77"/>
                                            </p:cond>
                                          </p:stCondLst>
                                          <p:endCondLst>
                                            <p:cond evt="onStopAudio" delay="0">
                                              <p:tgtEl>
                                                <p:sldTgt/>
                                              </p:tgtEl>
                                            </p:cond>
                                          </p:endCondLst>
                                        </p:cTn>
                                        <p:tgtEl>
                                          <p:sndTgt r:embed="rId2" name="click.wav"/>
                                        </p:tgtEl>
                                      </p:cMediaNode>
                                    </p:audio>
                                  </p:subTnLst>
                                </p:cTn>
                              </p:par>
                            </p:childTnLst>
                          </p:cTn>
                        </p:par>
                      </p:childTnLst>
                    </p:cTn>
                  </p:par>
                  <p:par>
                    <p:cTn id="83" fill="hold">
                      <p:stCondLst>
                        <p:cond delay="indefinite"/>
                      </p:stCondLst>
                      <p:childTnLst>
                        <p:par>
                          <p:cTn id="84" fill="hold">
                            <p:stCondLst>
                              <p:cond delay="0"/>
                            </p:stCondLst>
                            <p:childTnLst>
                              <p:par>
                                <p:cTn id="85" presetID="17" presetClass="entr" presetSubtype="8" fill="hold" grpId="0" nodeType="clickEffect">
                                  <p:stCondLst>
                                    <p:cond delay="0"/>
                                  </p:stCondLst>
                                  <p:childTnLst>
                                    <p:set>
                                      <p:cBhvr>
                                        <p:cTn id="86" dur="1" fill="hold">
                                          <p:stCondLst>
                                            <p:cond delay="0"/>
                                          </p:stCondLst>
                                        </p:cTn>
                                        <p:tgtEl>
                                          <p:spTgt spid="19"/>
                                        </p:tgtEl>
                                        <p:attrNameLst>
                                          <p:attrName>style.visibility</p:attrName>
                                        </p:attrNameLst>
                                      </p:cBhvr>
                                      <p:to>
                                        <p:strVal val="visible"/>
                                      </p:to>
                                    </p:set>
                                    <p:anim calcmode="lin" valueType="num">
                                      <p:cBhvr>
                                        <p:cTn id="87" dur="500" fill="hold"/>
                                        <p:tgtEl>
                                          <p:spTgt spid="19"/>
                                        </p:tgtEl>
                                        <p:attrNameLst>
                                          <p:attrName>ppt_x</p:attrName>
                                        </p:attrNameLst>
                                      </p:cBhvr>
                                      <p:tavLst>
                                        <p:tav tm="0">
                                          <p:val>
                                            <p:strVal val="#ppt_x-#ppt_w/2"/>
                                          </p:val>
                                        </p:tav>
                                        <p:tav tm="100000">
                                          <p:val>
                                            <p:strVal val="#ppt_x"/>
                                          </p:val>
                                        </p:tav>
                                      </p:tavLst>
                                    </p:anim>
                                    <p:anim calcmode="lin" valueType="num">
                                      <p:cBhvr>
                                        <p:cTn id="88" dur="500" fill="hold"/>
                                        <p:tgtEl>
                                          <p:spTgt spid="19"/>
                                        </p:tgtEl>
                                        <p:attrNameLst>
                                          <p:attrName>ppt_y</p:attrName>
                                        </p:attrNameLst>
                                      </p:cBhvr>
                                      <p:tavLst>
                                        <p:tav tm="0">
                                          <p:val>
                                            <p:strVal val="#ppt_y"/>
                                          </p:val>
                                        </p:tav>
                                        <p:tav tm="100000">
                                          <p:val>
                                            <p:strVal val="#ppt_y"/>
                                          </p:val>
                                        </p:tav>
                                      </p:tavLst>
                                    </p:anim>
                                    <p:anim calcmode="lin" valueType="num">
                                      <p:cBhvr>
                                        <p:cTn id="89" dur="500" fill="hold"/>
                                        <p:tgtEl>
                                          <p:spTgt spid="19"/>
                                        </p:tgtEl>
                                        <p:attrNameLst>
                                          <p:attrName>ppt_w</p:attrName>
                                        </p:attrNameLst>
                                      </p:cBhvr>
                                      <p:tavLst>
                                        <p:tav tm="0">
                                          <p:val>
                                            <p:fltVal val="0"/>
                                          </p:val>
                                        </p:tav>
                                        <p:tav tm="100000">
                                          <p:val>
                                            <p:strVal val="#ppt_w"/>
                                          </p:val>
                                        </p:tav>
                                      </p:tavLst>
                                    </p:anim>
                                    <p:anim calcmode="lin" valueType="num">
                                      <p:cBhvr>
                                        <p:cTn id="90" dur="500" fill="hold"/>
                                        <p:tgtEl>
                                          <p:spTgt spid="19"/>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85"/>
                                            </p:cond>
                                          </p:stCondLst>
                                          <p:endCondLst>
                                            <p:cond evt="onStopAudio" delay="0">
                                              <p:tgtEl>
                                                <p:sldTgt/>
                                              </p:tgtEl>
                                            </p:cond>
                                          </p:endCondLst>
                                        </p:cTn>
                                        <p:tgtEl>
                                          <p:sndTgt r:embed="rId2" name="click.wav"/>
                                        </p:tgtEl>
                                      </p:cMediaNode>
                                    </p:audio>
                                  </p:subTnLst>
                                </p:cTn>
                              </p:par>
                            </p:childTnLst>
                          </p:cTn>
                        </p:par>
                      </p:childTnLst>
                    </p:cTn>
                  </p:par>
                  <p:par>
                    <p:cTn id="91" fill="hold">
                      <p:stCondLst>
                        <p:cond delay="indefinite"/>
                      </p:stCondLst>
                      <p:childTnLst>
                        <p:par>
                          <p:cTn id="92" fill="hold">
                            <p:stCondLst>
                              <p:cond delay="0"/>
                            </p:stCondLst>
                            <p:childTnLst>
                              <p:par>
                                <p:cTn id="93" presetID="17" presetClass="entr" presetSubtype="8" fill="hold" grpId="0" nodeType="clickEffect">
                                  <p:stCondLst>
                                    <p:cond delay="0"/>
                                  </p:stCondLst>
                                  <p:childTnLst>
                                    <p:set>
                                      <p:cBhvr>
                                        <p:cTn id="94" dur="1" fill="hold">
                                          <p:stCondLst>
                                            <p:cond delay="0"/>
                                          </p:stCondLst>
                                        </p:cTn>
                                        <p:tgtEl>
                                          <p:spTgt spid="20"/>
                                        </p:tgtEl>
                                        <p:attrNameLst>
                                          <p:attrName>style.visibility</p:attrName>
                                        </p:attrNameLst>
                                      </p:cBhvr>
                                      <p:to>
                                        <p:strVal val="visible"/>
                                      </p:to>
                                    </p:set>
                                    <p:anim calcmode="lin" valueType="num">
                                      <p:cBhvr>
                                        <p:cTn id="95" dur="500" fill="hold"/>
                                        <p:tgtEl>
                                          <p:spTgt spid="20"/>
                                        </p:tgtEl>
                                        <p:attrNameLst>
                                          <p:attrName>ppt_x</p:attrName>
                                        </p:attrNameLst>
                                      </p:cBhvr>
                                      <p:tavLst>
                                        <p:tav tm="0">
                                          <p:val>
                                            <p:strVal val="#ppt_x-#ppt_w/2"/>
                                          </p:val>
                                        </p:tav>
                                        <p:tav tm="100000">
                                          <p:val>
                                            <p:strVal val="#ppt_x"/>
                                          </p:val>
                                        </p:tav>
                                      </p:tavLst>
                                    </p:anim>
                                    <p:anim calcmode="lin" valueType="num">
                                      <p:cBhvr>
                                        <p:cTn id="96" dur="500" fill="hold"/>
                                        <p:tgtEl>
                                          <p:spTgt spid="20"/>
                                        </p:tgtEl>
                                        <p:attrNameLst>
                                          <p:attrName>ppt_y</p:attrName>
                                        </p:attrNameLst>
                                      </p:cBhvr>
                                      <p:tavLst>
                                        <p:tav tm="0">
                                          <p:val>
                                            <p:strVal val="#ppt_y"/>
                                          </p:val>
                                        </p:tav>
                                        <p:tav tm="100000">
                                          <p:val>
                                            <p:strVal val="#ppt_y"/>
                                          </p:val>
                                        </p:tav>
                                      </p:tavLst>
                                    </p:anim>
                                    <p:anim calcmode="lin" valueType="num">
                                      <p:cBhvr>
                                        <p:cTn id="97" dur="500" fill="hold"/>
                                        <p:tgtEl>
                                          <p:spTgt spid="20"/>
                                        </p:tgtEl>
                                        <p:attrNameLst>
                                          <p:attrName>ppt_w</p:attrName>
                                        </p:attrNameLst>
                                      </p:cBhvr>
                                      <p:tavLst>
                                        <p:tav tm="0">
                                          <p:val>
                                            <p:fltVal val="0"/>
                                          </p:val>
                                        </p:tav>
                                        <p:tav tm="100000">
                                          <p:val>
                                            <p:strVal val="#ppt_w"/>
                                          </p:val>
                                        </p:tav>
                                      </p:tavLst>
                                    </p:anim>
                                    <p:anim calcmode="lin" valueType="num">
                                      <p:cBhvr>
                                        <p:cTn id="98" dur="500" fill="hold"/>
                                        <p:tgtEl>
                                          <p:spTgt spid="20"/>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93"/>
                                            </p:cond>
                                          </p:stCondLst>
                                          <p:endCondLst>
                                            <p:cond evt="onStopAudio" delay="0">
                                              <p:tgtEl>
                                                <p:sldTgt/>
                                              </p:tgtEl>
                                            </p:cond>
                                          </p:endCondLst>
                                        </p:cTn>
                                        <p:tgtEl>
                                          <p:sndTgt r:embed="rId2" name="click.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514DD4-CAA2-4994-B23A-8367838DB112}"/>
              </a:ext>
            </a:extLst>
          </p:cNvPr>
          <p:cNvSpPr txBox="1"/>
          <p:nvPr/>
        </p:nvSpPr>
        <p:spPr>
          <a:xfrm>
            <a:off x="3654250" y="2502039"/>
            <a:ext cx="4883499" cy="1015663"/>
          </a:xfrm>
          <a:prstGeom prst="rect">
            <a:avLst/>
          </a:prstGeom>
          <a:noFill/>
        </p:spPr>
        <p:txBody>
          <a:bodyPr wrap="square" rtlCol="0">
            <a:spAutoFit/>
          </a:bodyPr>
          <a:lstStyle/>
          <a:p>
            <a:pPr algn="ctr"/>
            <a:r>
              <a:rPr lang="en-GB" sz="6000" dirty="0">
                <a:solidFill>
                  <a:schemeClr val="bg1"/>
                </a:solidFill>
                <a:hlinkClick r:id="rId2"/>
              </a:rPr>
              <a:t>Dashboard link</a:t>
            </a:r>
            <a:endParaRPr lang="en-AE" sz="6000" dirty="0">
              <a:solidFill>
                <a:schemeClr val="bg1"/>
              </a:solidFill>
            </a:endParaRPr>
          </a:p>
        </p:txBody>
      </p:sp>
    </p:spTree>
    <p:extLst>
      <p:ext uri="{BB962C8B-B14F-4D97-AF65-F5344CB8AC3E}">
        <p14:creationId xmlns:p14="http://schemas.microsoft.com/office/powerpoint/2010/main" val="2768649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A9D5E35-782F-49E4-9211-526714A11B1C}"/>
              </a:ext>
            </a:extLst>
          </p:cNvPr>
          <p:cNvSpPr txBox="1"/>
          <p:nvPr/>
        </p:nvSpPr>
        <p:spPr>
          <a:xfrm>
            <a:off x="843169" y="4890918"/>
            <a:ext cx="11185545" cy="738664"/>
          </a:xfrm>
          <a:prstGeom prst="rect">
            <a:avLst/>
          </a:prstGeom>
          <a:noFill/>
        </p:spPr>
        <p:txBody>
          <a:bodyPr wrap="square">
            <a:spAutoFit/>
          </a:bodyPr>
          <a:lstStyle/>
          <a:p>
            <a:endParaRPr lang="en-GB" sz="1400" dirty="0">
              <a:solidFill>
                <a:schemeClr val="bg1"/>
              </a:solidFill>
            </a:endParaRPr>
          </a:p>
          <a:p>
            <a:r>
              <a:rPr lang="en-GB" sz="1400" dirty="0">
                <a:solidFill>
                  <a:schemeClr val="bg1"/>
                </a:solidFill>
              </a:rPr>
              <a:t>Recommendations</a:t>
            </a:r>
          </a:p>
          <a:p>
            <a:pPr marL="285750" indent="-285750">
              <a:buFont typeface="Arial" panose="020B0604020202020204" pitchFamily="34" charset="0"/>
              <a:buChar char="•"/>
            </a:pPr>
            <a:r>
              <a:rPr lang="en-GB" sz="1400" dirty="0">
                <a:solidFill>
                  <a:schemeClr val="bg1"/>
                </a:solidFill>
              </a:rPr>
              <a:t>Marketing and Promotion in Low-Performing Cities.</a:t>
            </a:r>
          </a:p>
        </p:txBody>
      </p:sp>
      <p:pic>
        <p:nvPicPr>
          <p:cNvPr id="8" name="Picture 7">
            <a:extLst>
              <a:ext uri="{FF2B5EF4-FFF2-40B4-BE49-F238E27FC236}">
                <a16:creationId xmlns:a16="http://schemas.microsoft.com/office/drawing/2014/main" id="{6B43F145-8BD5-4556-97F6-1063442B1742}"/>
              </a:ext>
            </a:extLst>
          </p:cNvPr>
          <p:cNvPicPr>
            <a:picLocks noChangeAspect="1"/>
          </p:cNvPicPr>
          <p:nvPr/>
        </p:nvPicPr>
        <p:blipFill>
          <a:blip r:embed="rId3"/>
          <a:stretch>
            <a:fillRect/>
          </a:stretch>
        </p:blipFill>
        <p:spPr>
          <a:xfrm>
            <a:off x="4756675" y="1967082"/>
            <a:ext cx="3454984" cy="2416231"/>
          </a:xfrm>
          <a:prstGeom prst="rect">
            <a:avLst/>
          </a:prstGeom>
          <a:ln w="88900" cap="sq" cmpd="thickThin">
            <a:solidFill>
              <a:srgbClr val="000000"/>
            </a:solidFill>
            <a:prstDash val="solid"/>
            <a:miter lim="800000"/>
          </a:ln>
          <a:effectLst>
            <a:innerShdw blurRad="76200">
              <a:srgbClr val="000000"/>
            </a:innerShdw>
          </a:effectLst>
        </p:spPr>
      </p:pic>
      <p:pic>
        <p:nvPicPr>
          <p:cNvPr id="14" name="Picture 13">
            <a:extLst>
              <a:ext uri="{FF2B5EF4-FFF2-40B4-BE49-F238E27FC236}">
                <a16:creationId xmlns:a16="http://schemas.microsoft.com/office/drawing/2014/main" id="{D19186D5-51E2-4CE3-A377-F965B226773A}"/>
              </a:ext>
            </a:extLst>
          </p:cNvPr>
          <p:cNvPicPr>
            <a:picLocks noChangeAspect="1"/>
          </p:cNvPicPr>
          <p:nvPr/>
        </p:nvPicPr>
        <p:blipFill>
          <a:blip r:embed="rId4"/>
          <a:stretch>
            <a:fillRect/>
          </a:stretch>
        </p:blipFill>
        <p:spPr>
          <a:xfrm>
            <a:off x="1074749" y="1940535"/>
            <a:ext cx="3427677" cy="2416232"/>
          </a:xfrm>
          <a:prstGeom prst="rect">
            <a:avLst/>
          </a:prstGeom>
          <a:ln w="88900" cap="sq" cmpd="thickThin">
            <a:solidFill>
              <a:srgbClr val="000000"/>
            </a:solidFill>
            <a:prstDash val="solid"/>
            <a:miter lim="800000"/>
          </a:ln>
          <a:effectLst>
            <a:innerShdw blurRad="76200">
              <a:srgbClr val="000000"/>
            </a:innerShdw>
          </a:effectLst>
        </p:spPr>
      </p:pic>
      <p:pic>
        <p:nvPicPr>
          <p:cNvPr id="3" name="Picture 2">
            <a:extLst>
              <a:ext uri="{FF2B5EF4-FFF2-40B4-BE49-F238E27FC236}">
                <a16:creationId xmlns:a16="http://schemas.microsoft.com/office/drawing/2014/main" id="{EE9E49FD-23E1-47CA-ADC4-2277CABAC9EA}"/>
              </a:ext>
            </a:extLst>
          </p:cNvPr>
          <p:cNvPicPr>
            <a:picLocks noChangeAspect="1"/>
          </p:cNvPicPr>
          <p:nvPr/>
        </p:nvPicPr>
        <p:blipFill>
          <a:blip r:embed="rId5"/>
          <a:stretch>
            <a:fillRect/>
          </a:stretch>
        </p:blipFill>
        <p:spPr>
          <a:xfrm>
            <a:off x="8677664" y="2002264"/>
            <a:ext cx="2287187" cy="2441876"/>
          </a:xfrm>
          <a:prstGeom prst="rect">
            <a:avLst/>
          </a:prstGeom>
        </p:spPr>
      </p:pic>
      <p:pic>
        <p:nvPicPr>
          <p:cNvPr id="5" name="Picture 4">
            <a:extLst>
              <a:ext uri="{FF2B5EF4-FFF2-40B4-BE49-F238E27FC236}">
                <a16:creationId xmlns:a16="http://schemas.microsoft.com/office/drawing/2014/main" id="{B21EF51E-6683-4341-AC49-793E8972D375}"/>
              </a:ext>
            </a:extLst>
          </p:cNvPr>
          <p:cNvPicPr>
            <a:picLocks noChangeAspect="1"/>
          </p:cNvPicPr>
          <p:nvPr/>
        </p:nvPicPr>
        <p:blipFill>
          <a:blip r:embed="rId6"/>
          <a:stretch>
            <a:fillRect/>
          </a:stretch>
        </p:blipFill>
        <p:spPr>
          <a:xfrm>
            <a:off x="3374055" y="465369"/>
            <a:ext cx="7363853" cy="1124107"/>
          </a:xfrm>
          <a:prstGeom prst="rect">
            <a:avLst/>
          </a:prstGeom>
        </p:spPr>
      </p:pic>
      <p:sp>
        <p:nvSpPr>
          <p:cNvPr id="2" name="Rectangle 1">
            <a:extLst>
              <a:ext uri="{FF2B5EF4-FFF2-40B4-BE49-F238E27FC236}">
                <a16:creationId xmlns:a16="http://schemas.microsoft.com/office/drawing/2014/main" id="{2BC21991-741B-45F9-AFE5-B578C522B9DD}"/>
              </a:ext>
            </a:extLst>
          </p:cNvPr>
          <p:cNvSpPr/>
          <p:nvPr/>
        </p:nvSpPr>
        <p:spPr>
          <a:xfrm>
            <a:off x="8677664" y="2365009"/>
            <a:ext cx="2287186" cy="237514"/>
          </a:xfrm>
          <a:prstGeom prst="rect">
            <a:avLst/>
          </a:prstGeom>
          <a:solidFill>
            <a:schemeClr val="accent4">
              <a:lumMod val="60000"/>
              <a:lumOff val="40000"/>
              <a:alpha val="30000"/>
            </a:scheme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AE" dirty="0"/>
          </a:p>
        </p:txBody>
      </p:sp>
      <p:sp>
        <p:nvSpPr>
          <p:cNvPr id="10" name="Rectangle 9">
            <a:extLst>
              <a:ext uri="{FF2B5EF4-FFF2-40B4-BE49-F238E27FC236}">
                <a16:creationId xmlns:a16="http://schemas.microsoft.com/office/drawing/2014/main" id="{AE6394F1-E9EB-4CEC-9417-891D0F19948F}"/>
              </a:ext>
            </a:extLst>
          </p:cNvPr>
          <p:cNvSpPr/>
          <p:nvPr/>
        </p:nvSpPr>
        <p:spPr>
          <a:xfrm>
            <a:off x="8677663" y="4206626"/>
            <a:ext cx="2287185" cy="237514"/>
          </a:xfrm>
          <a:prstGeom prst="rect">
            <a:avLst/>
          </a:prstGeom>
          <a:solidFill>
            <a:schemeClr val="accent4">
              <a:lumMod val="60000"/>
              <a:lumOff val="40000"/>
              <a:alpha val="29000"/>
            </a:scheme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2" name="TextBox 11">
            <a:extLst>
              <a:ext uri="{FF2B5EF4-FFF2-40B4-BE49-F238E27FC236}">
                <a16:creationId xmlns:a16="http://schemas.microsoft.com/office/drawing/2014/main" id="{E59E7787-2A9A-48DE-8E2A-0490C9814D25}"/>
              </a:ext>
            </a:extLst>
          </p:cNvPr>
          <p:cNvSpPr txBox="1"/>
          <p:nvPr/>
        </p:nvSpPr>
        <p:spPr>
          <a:xfrm>
            <a:off x="736042" y="815937"/>
            <a:ext cx="2248318" cy="461665"/>
          </a:xfrm>
          <a:prstGeom prst="rect">
            <a:avLst/>
          </a:prstGeom>
          <a:noFill/>
        </p:spPr>
        <p:txBody>
          <a:bodyPr wrap="square">
            <a:spAutoFit/>
          </a:bodyPr>
          <a:lstStyle/>
          <a:p>
            <a:r>
              <a:rPr lang="en-GB" sz="2400" dirty="0">
                <a:solidFill>
                  <a:schemeClr val="bg2"/>
                </a:solidFill>
              </a:rPr>
              <a:t>Primary Analysis</a:t>
            </a:r>
            <a:endParaRPr lang="en-AE" sz="2400" dirty="0">
              <a:solidFill>
                <a:schemeClr val="bg2"/>
              </a:solidFill>
            </a:endParaRPr>
          </a:p>
        </p:txBody>
      </p:sp>
    </p:spTree>
    <p:extLst>
      <p:ext uri="{BB962C8B-B14F-4D97-AF65-F5344CB8AC3E}">
        <p14:creationId xmlns:p14="http://schemas.microsoft.com/office/powerpoint/2010/main" val="100389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7" presetClass="entr" presetSubtype="8"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ppt_x</p:attrName>
                                        </p:attrNameLst>
                                      </p:cBhvr>
                                      <p:tavLst>
                                        <p:tav tm="0">
                                          <p:val>
                                            <p:strVal val="#ppt_x-#ppt_w/2"/>
                                          </p:val>
                                        </p:tav>
                                        <p:tav tm="100000">
                                          <p:val>
                                            <p:strVal val="#ppt_x"/>
                                          </p:val>
                                        </p:tav>
                                      </p:tavLst>
                                    </p:anim>
                                    <p:anim calcmode="lin" valueType="num">
                                      <p:cBhvr>
                                        <p:cTn id="20" dur="500" fill="hold"/>
                                        <p:tgtEl>
                                          <p:spTgt spid="2"/>
                                        </p:tgtEl>
                                        <p:attrNameLst>
                                          <p:attrName>ppt_y</p:attrName>
                                        </p:attrNameLst>
                                      </p:cBhvr>
                                      <p:tavLst>
                                        <p:tav tm="0">
                                          <p:val>
                                            <p:strVal val="#ppt_y"/>
                                          </p:val>
                                        </p:tav>
                                        <p:tav tm="100000">
                                          <p:val>
                                            <p:strVal val="#ppt_y"/>
                                          </p:val>
                                        </p:tav>
                                      </p:tavLst>
                                    </p:anim>
                                    <p:anim calcmode="lin" valueType="num">
                                      <p:cBhvr>
                                        <p:cTn id="21" dur="500" fill="hold"/>
                                        <p:tgtEl>
                                          <p:spTgt spid="2"/>
                                        </p:tgtEl>
                                        <p:attrNameLst>
                                          <p:attrName>ppt_w</p:attrName>
                                        </p:attrNameLst>
                                      </p:cBhvr>
                                      <p:tavLst>
                                        <p:tav tm="0">
                                          <p:val>
                                            <p:fltVal val="0"/>
                                          </p:val>
                                        </p:tav>
                                        <p:tav tm="100000">
                                          <p:val>
                                            <p:strVal val="#ppt_w"/>
                                          </p:val>
                                        </p:tav>
                                      </p:tavLst>
                                    </p:anim>
                                    <p:anim calcmode="lin" valueType="num">
                                      <p:cBhvr>
                                        <p:cTn id="22" dur="500" fill="hold"/>
                                        <p:tgtEl>
                                          <p:spTgt spid="2"/>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17"/>
                                            </p:cond>
                                          </p:stCondLst>
                                          <p:endCondLst>
                                            <p:cond evt="onStopAudio" delay="0">
                                              <p:tgtEl>
                                                <p:sldTgt/>
                                              </p:tgtEl>
                                            </p:cond>
                                          </p:endCondLst>
                                        </p:cTn>
                                        <p:tgtEl>
                                          <p:sndTgt r:embed="rId2" name="click.wav"/>
                                        </p:tgtEl>
                                      </p:cMediaNode>
                                    </p:audio>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95E752D-860D-4726-8951-6DB1FE3DA4E2}"/>
              </a:ext>
            </a:extLst>
          </p:cNvPr>
          <p:cNvSpPr txBox="1"/>
          <p:nvPr/>
        </p:nvSpPr>
        <p:spPr>
          <a:xfrm>
            <a:off x="6333813" y="3687733"/>
            <a:ext cx="5327374" cy="1815882"/>
          </a:xfrm>
          <a:prstGeom prst="rect">
            <a:avLst/>
          </a:prstGeom>
          <a:noFill/>
        </p:spPr>
        <p:txBody>
          <a:bodyPr wrap="square">
            <a:spAutoFit/>
          </a:bodyPr>
          <a:lstStyle/>
          <a:p>
            <a:pPr marL="285750" indent="-285750">
              <a:buFont typeface="Arial" panose="020B0604020202020204" pitchFamily="34" charset="0"/>
              <a:buChar char="•"/>
            </a:pPr>
            <a:endParaRPr lang="en-GB" sz="1600" dirty="0">
              <a:solidFill>
                <a:schemeClr val="bg1"/>
              </a:solidFill>
            </a:endParaRPr>
          </a:p>
          <a:p>
            <a:r>
              <a:rPr lang="en-GB" sz="1600" b="1" dirty="0">
                <a:solidFill>
                  <a:schemeClr val="bg1"/>
                </a:solidFill>
              </a:rPr>
              <a:t>Recommendations</a:t>
            </a:r>
          </a:p>
          <a:p>
            <a:pPr marL="285750" indent="-285750">
              <a:buFont typeface="Arial" panose="020B0604020202020204" pitchFamily="34" charset="0"/>
              <a:buChar char="•"/>
            </a:pPr>
            <a:r>
              <a:rPr lang="en-GB" sz="1600" dirty="0">
                <a:solidFill>
                  <a:schemeClr val="bg1"/>
                </a:solidFill>
              </a:rPr>
              <a:t>Market study of under priced Business cities like Surat, Vadodara, and Lucknow. </a:t>
            </a:r>
          </a:p>
          <a:p>
            <a:pPr marL="285750" indent="-285750">
              <a:buFont typeface="Arial" panose="020B0604020202020204" pitchFamily="34" charset="0"/>
              <a:buChar char="•"/>
            </a:pPr>
            <a:r>
              <a:rPr lang="en-GB" sz="1600" dirty="0">
                <a:solidFill>
                  <a:schemeClr val="bg1"/>
                </a:solidFill>
              </a:rPr>
              <a:t>Introduce dynamic pricing models or gradually increase fares by introducing loyalty rewards or improved ride quality</a:t>
            </a:r>
          </a:p>
        </p:txBody>
      </p:sp>
      <p:pic>
        <p:nvPicPr>
          <p:cNvPr id="4" name="Picture 3">
            <a:extLst>
              <a:ext uri="{FF2B5EF4-FFF2-40B4-BE49-F238E27FC236}">
                <a16:creationId xmlns:a16="http://schemas.microsoft.com/office/drawing/2014/main" id="{419BE99E-05B8-4D93-96A5-B8D84A330C88}"/>
              </a:ext>
            </a:extLst>
          </p:cNvPr>
          <p:cNvPicPr>
            <a:picLocks noChangeAspect="1"/>
          </p:cNvPicPr>
          <p:nvPr/>
        </p:nvPicPr>
        <p:blipFill>
          <a:blip r:embed="rId3"/>
          <a:stretch>
            <a:fillRect/>
          </a:stretch>
        </p:blipFill>
        <p:spPr>
          <a:xfrm>
            <a:off x="965976" y="391473"/>
            <a:ext cx="7678222" cy="1362265"/>
          </a:xfrm>
          <a:prstGeom prst="rect">
            <a:avLst/>
          </a:prstGeom>
        </p:spPr>
      </p:pic>
      <p:pic>
        <p:nvPicPr>
          <p:cNvPr id="3" name="Picture 2">
            <a:extLst>
              <a:ext uri="{FF2B5EF4-FFF2-40B4-BE49-F238E27FC236}">
                <a16:creationId xmlns:a16="http://schemas.microsoft.com/office/drawing/2014/main" id="{19D86D5B-09AE-4A70-853A-AF79EF5C3071}"/>
              </a:ext>
            </a:extLst>
          </p:cNvPr>
          <p:cNvPicPr>
            <a:picLocks noChangeAspect="1"/>
          </p:cNvPicPr>
          <p:nvPr/>
        </p:nvPicPr>
        <p:blipFill>
          <a:blip r:embed="rId4"/>
          <a:stretch>
            <a:fillRect/>
          </a:stretch>
        </p:blipFill>
        <p:spPr>
          <a:xfrm>
            <a:off x="1040839" y="2276087"/>
            <a:ext cx="4817350" cy="3987126"/>
          </a:xfrm>
          <a:prstGeom prst="rect">
            <a:avLst/>
          </a:prstGeom>
        </p:spPr>
      </p:pic>
      <p:sp>
        <p:nvSpPr>
          <p:cNvPr id="7" name="Rectangle 6">
            <a:extLst>
              <a:ext uri="{FF2B5EF4-FFF2-40B4-BE49-F238E27FC236}">
                <a16:creationId xmlns:a16="http://schemas.microsoft.com/office/drawing/2014/main" id="{E84D07B7-ED1B-4049-A58E-05EA4FC87AB4}"/>
              </a:ext>
            </a:extLst>
          </p:cNvPr>
          <p:cNvSpPr/>
          <p:nvPr/>
        </p:nvSpPr>
        <p:spPr>
          <a:xfrm>
            <a:off x="1357820" y="5592589"/>
            <a:ext cx="1032393" cy="670624"/>
          </a:xfrm>
          <a:prstGeom prst="rect">
            <a:avLst/>
          </a:prstGeom>
          <a:solidFill>
            <a:schemeClr val="accent4">
              <a:lumMod val="60000"/>
              <a:lumOff val="40000"/>
              <a:alpha val="30000"/>
            </a:scheme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9" name="Rectangle 8">
            <a:extLst>
              <a:ext uri="{FF2B5EF4-FFF2-40B4-BE49-F238E27FC236}">
                <a16:creationId xmlns:a16="http://schemas.microsoft.com/office/drawing/2014/main" id="{0C75C5E5-B43B-4C87-879A-321121F890D0}"/>
              </a:ext>
            </a:extLst>
          </p:cNvPr>
          <p:cNvSpPr/>
          <p:nvPr/>
        </p:nvSpPr>
        <p:spPr>
          <a:xfrm>
            <a:off x="4040350" y="5592589"/>
            <a:ext cx="1245083" cy="670624"/>
          </a:xfrm>
          <a:prstGeom prst="rect">
            <a:avLst/>
          </a:prstGeom>
          <a:solidFill>
            <a:schemeClr val="accent4">
              <a:lumMod val="60000"/>
              <a:lumOff val="40000"/>
              <a:alpha val="30000"/>
            </a:scheme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1" name="TextBox 10">
            <a:extLst>
              <a:ext uri="{FF2B5EF4-FFF2-40B4-BE49-F238E27FC236}">
                <a16:creationId xmlns:a16="http://schemas.microsoft.com/office/drawing/2014/main" id="{093733BD-D5CC-4A52-905E-816001F01E59}"/>
              </a:ext>
            </a:extLst>
          </p:cNvPr>
          <p:cNvSpPr txBox="1"/>
          <p:nvPr/>
        </p:nvSpPr>
        <p:spPr>
          <a:xfrm>
            <a:off x="6333813" y="2305237"/>
            <a:ext cx="6313714" cy="830997"/>
          </a:xfrm>
          <a:prstGeom prst="rect">
            <a:avLst/>
          </a:prstGeom>
          <a:noFill/>
        </p:spPr>
        <p:txBody>
          <a:bodyPr wrap="square">
            <a:spAutoFit/>
          </a:bodyPr>
          <a:lstStyle/>
          <a:p>
            <a:r>
              <a:rPr lang="en-GB" sz="1600" b="1" dirty="0">
                <a:solidFill>
                  <a:schemeClr val="bg1"/>
                </a:solidFill>
              </a:rPr>
              <a:t>Insights:</a:t>
            </a:r>
          </a:p>
          <a:p>
            <a:pPr marL="285750" indent="-285750">
              <a:buFont typeface="Arial" panose="020B0604020202020204" pitchFamily="34" charset="0"/>
              <a:buChar char="•"/>
            </a:pPr>
            <a:r>
              <a:rPr lang="en-GB" sz="1600" dirty="0">
                <a:solidFill>
                  <a:schemeClr val="bg1"/>
                </a:solidFill>
              </a:rPr>
              <a:t>Tourist Cities - High </a:t>
            </a:r>
            <a:r>
              <a:rPr lang="en-GB" sz="1600" dirty="0" err="1">
                <a:solidFill>
                  <a:schemeClr val="bg1"/>
                </a:solidFill>
              </a:rPr>
              <a:t>Average_Fare_per_trip</a:t>
            </a:r>
            <a:r>
              <a:rPr lang="en-GB" sz="1600" dirty="0">
                <a:solidFill>
                  <a:schemeClr val="bg1"/>
                </a:solidFill>
              </a:rPr>
              <a:t> and </a:t>
            </a:r>
            <a:r>
              <a:rPr lang="en-GB" sz="1600" dirty="0" err="1">
                <a:solidFill>
                  <a:schemeClr val="bg1"/>
                </a:solidFill>
              </a:rPr>
              <a:t>Trip_Distance</a:t>
            </a:r>
            <a:r>
              <a:rPr lang="en-GB" sz="1600" dirty="0">
                <a:solidFill>
                  <a:schemeClr val="bg1"/>
                </a:solidFill>
              </a:rPr>
              <a:t> </a:t>
            </a:r>
          </a:p>
          <a:p>
            <a:pPr marL="285750" indent="-285750">
              <a:buFont typeface="Arial" panose="020B0604020202020204" pitchFamily="34" charset="0"/>
              <a:buChar char="•"/>
            </a:pPr>
            <a:r>
              <a:rPr lang="en-GB" sz="1600" dirty="0">
                <a:solidFill>
                  <a:schemeClr val="bg1"/>
                </a:solidFill>
              </a:rPr>
              <a:t>Business Cities - low </a:t>
            </a:r>
            <a:r>
              <a:rPr lang="en-GB" sz="1600" dirty="0" err="1">
                <a:solidFill>
                  <a:schemeClr val="bg1"/>
                </a:solidFill>
              </a:rPr>
              <a:t>Average_Fare_per_trip</a:t>
            </a:r>
            <a:r>
              <a:rPr lang="en-GB" sz="1600" dirty="0">
                <a:solidFill>
                  <a:schemeClr val="bg1"/>
                </a:solidFill>
              </a:rPr>
              <a:t> and </a:t>
            </a:r>
            <a:r>
              <a:rPr lang="en-GB" sz="1600" dirty="0" err="1">
                <a:solidFill>
                  <a:schemeClr val="bg1"/>
                </a:solidFill>
              </a:rPr>
              <a:t>Trip_Distance</a:t>
            </a:r>
            <a:r>
              <a:rPr lang="en-GB" sz="1600" dirty="0">
                <a:solidFill>
                  <a:schemeClr val="bg1"/>
                </a:solidFill>
              </a:rPr>
              <a:t> </a:t>
            </a:r>
          </a:p>
        </p:txBody>
      </p:sp>
    </p:spTree>
    <p:extLst>
      <p:ext uri="{BB962C8B-B14F-4D97-AF65-F5344CB8AC3E}">
        <p14:creationId xmlns:p14="http://schemas.microsoft.com/office/powerpoint/2010/main" val="361823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ppt_w/2"/>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ppt_w</p:attrName>
                                        </p:attrNameLst>
                                      </p:cBhvr>
                                      <p:tavLst>
                                        <p:tav tm="0">
                                          <p:val>
                                            <p:fltVal val="0"/>
                                          </p:val>
                                        </p:tav>
                                        <p:tav tm="100000">
                                          <p:val>
                                            <p:strVal val="#ppt_w"/>
                                          </p:val>
                                        </p:tav>
                                      </p:tavLst>
                                    </p:anim>
                                    <p:anim calcmode="lin" valueType="num">
                                      <p:cBhvr>
                                        <p:cTn id="10" dur="500" fill="hold"/>
                                        <p:tgtEl>
                                          <p:spTgt spid="7"/>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click.wav"/>
                                        </p:tgtEl>
                                      </p:cMediaNode>
                                    </p:audio>
                                  </p:sub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500" fill="hold"/>
                                        <p:tgtEl>
                                          <p:spTgt spid="9"/>
                                        </p:tgtEl>
                                        <p:attrNameLst>
                                          <p:attrName>ppt_x</p:attrName>
                                        </p:attrNameLst>
                                      </p:cBhvr>
                                      <p:tavLst>
                                        <p:tav tm="0">
                                          <p:val>
                                            <p:strVal val="#ppt_x-#ppt_w/2"/>
                                          </p:val>
                                        </p:tav>
                                        <p:tav tm="100000">
                                          <p:val>
                                            <p:strVal val="#ppt_x"/>
                                          </p:val>
                                        </p:tav>
                                      </p:tavLst>
                                    </p:anim>
                                    <p:anim calcmode="lin" valueType="num">
                                      <p:cBhvr>
                                        <p:cTn id="16" dur="500" fill="hold"/>
                                        <p:tgtEl>
                                          <p:spTgt spid="9"/>
                                        </p:tgtEl>
                                        <p:attrNameLst>
                                          <p:attrName>ppt_y</p:attrName>
                                        </p:attrNameLst>
                                      </p:cBhvr>
                                      <p:tavLst>
                                        <p:tav tm="0">
                                          <p:val>
                                            <p:strVal val="#ppt_y"/>
                                          </p:val>
                                        </p:tav>
                                        <p:tav tm="100000">
                                          <p:val>
                                            <p:strVal val="#ppt_y"/>
                                          </p:val>
                                        </p:tav>
                                      </p:tavLst>
                                    </p:anim>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13"/>
                                            </p:cond>
                                          </p:stCondLst>
                                          <p:endCondLst>
                                            <p:cond evt="onStopAudio" delay="0">
                                              <p:tgtEl>
                                                <p:sldTgt/>
                                              </p:tgtEl>
                                            </p:cond>
                                          </p:endCondLst>
                                        </p:cTn>
                                        <p:tgtEl>
                                          <p:sndTgt r:embed="rId2" name="click.wav"/>
                                        </p:tgtEl>
                                      </p:cMediaNode>
                                    </p:audio>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9" grpId="0" animBg="1"/>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D6FE03-62A5-42D7-BFD0-88FE9D697749}"/>
              </a:ext>
            </a:extLst>
          </p:cNvPr>
          <p:cNvPicPr>
            <a:picLocks noChangeAspect="1"/>
          </p:cNvPicPr>
          <p:nvPr/>
        </p:nvPicPr>
        <p:blipFill>
          <a:blip r:embed="rId3"/>
          <a:stretch>
            <a:fillRect/>
          </a:stretch>
        </p:blipFill>
        <p:spPr>
          <a:xfrm>
            <a:off x="888931" y="2383076"/>
            <a:ext cx="5207069" cy="3523081"/>
          </a:xfrm>
          <a:prstGeom prst="rect">
            <a:avLst/>
          </a:prstGeom>
        </p:spPr>
      </p:pic>
      <p:sp>
        <p:nvSpPr>
          <p:cNvPr id="5" name="TextBox 4">
            <a:extLst>
              <a:ext uri="{FF2B5EF4-FFF2-40B4-BE49-F238E27FC236}">
                <a16:creationId xmlns:a16="http://schemas.microsoft.com/office/drawing/2014/main" id="{9D6B9783-24D6-40DB-81F5-8DA8FAB3E2D7}"/>
              </a:ext>
            </a:extLst>
          </p:cNvPr>
          <p:cNvSpPr txBox="1"/>
          <p:nvPr/>
        </p:nvSpPr>
        <p:spPr>
          <a:xfrm>
            <a:off x="6392212" y="4422641"/>
            <a:ext cx="5505035" cy="1323439"/>
          </a:xfrm>
          <a:prstGeom prst="rect">
            <a:avLst/>
          </a:prstGeom>
          <a:noFill/>
        </p:spPr>
        <p:txBody>
          <a:bodyPr wrap="square">
            <a:spAutoFit/>
          </a:bodyPr>
          <a:lstStyle/>
          <a:p>
            <a:pPr marL="285750" indent="-285750">
              <a:buFont typeface="Arial" panose="020B0604020202020204" pitchFamily="34" charset="0"/>
              <a:buChar char="•"/>
            </a:pPr>
            <a:endParaRPr lang="en-US" altLang="en-US" sz="1600" dirty="0">
              <a:solidFill>
                <a:schemeClr val="bg1"/>
              </a:solidFill>
              <a:latin typeface="Arial" panose="020B0604020202020204" pitchFamily="34" charset="0"/>
            </a:endParaRPr>
          </a:p>
          <a:p>
            <a:r>
              <a:rPr lang="en-GB" sz="1600" b="1" dirty="0">
                <a:solidFill>
                  <a:schemeClr val="bg1"/>
                </a:solidFill>
              </a:rPr>
              <a:t>Recommendations</a:t>
            </a:r>
          </a:p>
          <a:p>
            <a:pPr marL="285750" indent="-285750">
              <a:buFont typeface="Arial" panose="020B0604020202020204" pitchFamily="34" charset="0"/>
              <a:buChar char="•"/>
            </a:pPr>
            <a:r>
              <a:rPr lang="en-GB" sz="1600" dirty="0">
                <a:solidFill>
                  <a:schemeClr val="bg1"/>
                </a:solidFill>
              </a:rPr>
              <a:t>Improving service quality in low-performing cities by addressing driver behaviour, punctuality and ride comfort.</a:t>
            </a:r>
            <a:endParaRPr lang="en-US" altLang="en-US" sz="1600" dirty="0">
              <a:solidFill>
                <a:schemeClr val="bg1"/>
              </a:solidFill>
              <a:latin typeface="Arial" panose="020B0604020202020204" pitchFamily="34" charset="0"/>
            </a:endParaRPr>
          </a:p>
          <a:p>
            <a:pPr marL="285750" indent="-285750">
              <a:buFont typeface="Arial" panose="020B0604020202020204" pitchFamily="34" charset="0"/>
              <a:buChar char="•"/>
            </a:pPr>
            <a:endParaRPr lang="en-GB" sz="1600" dirty="0">
              <a:solidFill>
                <a:schemeClr val="bg1"/>
              </a:solidFill>
            </a:endParaRPr>
          </a:p>
        </p:txBody>
      </p:sp>
      <p:pic>
        <p:nvPicPr>
          <p:cNvPr id="4" name="Picture 3">
            <a:extLst>
              <a:ext uri="{FF2B5EF4-FFF2-40B4-BE49-F238E27FC236}">
                <a16:creationId xmlns:a16="http://schemas.microsoft.com/office/drawing/2014/main" id="{BDABABBB-E036-4E00-BDCC-5898677EA5C8}"/>
              </a:ext>
            </a:extLst>
          </p:cNvPr>
          <p:cNvPicPr>
            <a:picLocks noChangeAspect="1"/>
          </p:cNvPicPr>
          <p:nvPr/>
        </p:nvPicPr>
        <p:blipFill>
          <a:blip r:embed="rId4"/>
          <a:stretch>
            <a:fillRect/>
          </a:stretch>
        </p:blipFill>
        <p:spPr>
          <a:xfrm>
            <a:off x="888930" y="377782"/>
            <a:ext cx="9572859" cy="1659295"/>
          </a:xfrm>
          <a:prstGeom prst="rect">
            <a:avLst/>
          </a:prstGeom>
        </p:spPr>
      </p:pic>
      <p:sp>
        <p:nvSpPr>
          <p:cNvPr id="10" name="Rectangle 9">
            <a:extLst>
              <a:ext uri="{FF2B5EF4-FFF2-40B4-BE49-F238E27FC236}">
                <a16:creationId xmlns:a16="http://schemas.microsoft.com/office/drawing/2014/main" id="{4D2652F3-8225-48B6-96C8-AF39725DE773}"/>
              </a:ext>
            </a:extLst>
          </p:cNvPr>
          <p:cNvSpPr/>
          <p:nvPr/>
        </p:nvSpPr>
        <p:spPr>
          <a:xfrm>
            <a:off x="888930" y="4125685"/>
            <a:ext cx="1009443" cy="428033"/>
          </a:xfrm>
          <a:prstGeom prst="rect">
            <a:avLst/>
          </a:prstGeom>
          <a:solidFill>
            <a:schemeClr val="accent6">
              <a:lumMod val="60000"/>
              <a:lumOff val="40000"/>
              <a:alpha val="50000"/>
            </a:scheme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1" name="Rectangle 10">
            <a:extLst>
              <a:ext uri="{FF2B5EF4-FFF2-40B4-BE49-F238E27FC236}">
                <a16:creationId xmlns:a16="http://schemas.microsoft.com/office/drawing/2014/main" id="{0711F253-CBC3-4EEA-AA1B-BB0B11DC6059}"/>
              </a:ext>
            </a:extLst>
          </p:cNvPr>
          <p:cNvSpPr/>
          <p:nvPr/>
        </p:nvSpPr>
        <p:spPr>
          <a:xfrm>
            <a:off x="888930" y="4808024"/>
            <a:ext cx="1009443" cy="236195"/>
          </a:xfrm>
          <a:prstGeom prst="rect">
            <a:avLst/>
          </a:prstGeom>
          <a:solidFill>
            <a:schemeClr val="accent6">
              <a:lumMod val="60000"/>
              <a:lumOff val="40000"/>
              <a:alpha val="30000"/>
            </a:scheme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2" name="Rectangle 11">
            <a:extLst>
              <a:ext uri="{FF2B5EF4-FFF2-40B4-BE49-F238E27FC236}">
                <a16:creationId xmlns:a16="http://schemas.microsoft.com/office/drawing/2014/main" id="{70610A2B-12F3-4764-90B6-1075DF068825}"/>
              </a:ext>
            </a:extLst>
          </p:cNvPr>
          <p:cNvSpPr/>
          <p:nvPr/>
        </p:nvSpPr>
        <p:spPr>
          <a:xfrm>
            <a:off x="888930" y="5541452"/>
            <a:ext cx="1009443" cy="345733"/>
          </a:xfrm>
          <a:prstGeom prst="rect">
            <a:avLst/>
          </a:prstGeom>
          <a:solidFill>
            <a:schemeClr val="accent6">
              <a:lumMod val="60000"/>
              <a:lumOff val="40000"/>
              <a:alpha val="30000"/>
            </a:scheme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3" name="Rectangle 12">
            <a:extLst>
              <a:ext uri="{FF2B5EF4-FFF2-40B4-BE49-F238E27FC236}">
                <a16:creationId xmlns:a16="http://schemas.microsoft.com/office/drawing/2014/main" id="{2064F994-5E84-4C97-B1ED-7838CD46AD25}"/>
              </a:ext>
            </a:extLst>
          </p:cNvPr>
          <p:cNvSpPr/>
          <p:nvPr/>
        </p:nvSpPr>
        <p:spPr>
          <a:xfrm>
            <a:off x="888930" y="4565323"/>
            <a:ext cx="1009443" cy="236195"/>
          </a:xfrm>
          <a:prstGeom prst="rect">
            <a:avLst/>
          </a:prstGeom>
          <a:solidFill>
            <a:schemeClr val="accent2">
              <a:lumMod val="60000"/>
              <a:lumOff val="40000"/>
              <a:alpha val="71000"/>
            </a:scheme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4" name="Rectangle 13">
            <a:extLst>
              <a:ext uri="{FF2B5EF4-FFF2-40B4-BE49-F238E27FC236}">
                <a16:creationId xmlns:a16="http://schemas.microsoft.com/office/drawing/2014/main" id="{520C135D-9C7A-425B-B1B4-73467A8A9FFB}"/>
              </a:ext>
            </a:extLst>
          </p:cNvPr>
          <p:cNvSpPr/>
          <p:nvPr/>
        </p:nvSpPr>
        <p:spPr>
          <a:xfrm>
            <a:off x="888930" y="5063474"/>
            <a:ext cx="1009443" cy="459006"/>
          </a:xfrm>
          <a:prstGeom prst="rect">
            <a:avLst/>
          </a:prstGeom>
          <a:solidFill>
            <a:schemeClr val="accent2">
              <a:lumMod val="60000"/>
              <a:lumOff val="40000"/>
              <a:alpha val="71000"/>
            </a:scheme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5" name="TextBox 14">
            <a:extLst>
              <a:ext uri="{FF2B5EF4-FFF2-40B4-BE49-F238E27FC236}">
                <a16:creationId xmlns:a16="http://schemas.microsoft.com/office/drawing/2014/main" id="{FFC3E39F-6795-446F-B65F-BD7F119AF95C}"/>
              </a:ext>
            </a:extLst>
          </p:cNvPr>
          <p:cNvSpPr txBox="1"/>
          <p:nvPr/>
        </p:nvSpPr>
        <p:spPr>
          <a:xfrm>
            <a:off x="6554038" y="2435359"/>
            <a:ext cx="5060530" cy="830997"/>
          </a:xfrm>
          <a:prstGeom prst="rect">
            <a:avLst/>
          </a:prstGeom>
          <a:noFill/>
        </p:spPr>
        <p:txBody>
          <a:bodyPr wrap="square">
            <a:spAutoFit/>
          </a:bodyPr>
          <a:lstStyle/>
          <a:p>
            <a:r>
              <a:rPr lang="en-GB" sz="1600" b="1" dirty="0">
                <a:solidFill>
                  <a:schemeClr val="bg1"/>
                </a:solidFill>
              </a:rPr>
              <a:t>Insights</a:t>
            </a:r>
            <a:endParaRPr lang="en-GB" sz="1600" b="1" i="0" dirty="0">
              <a:solidFill>
                <a:schemeClr val="bg1"/>
              </a:solidFill>
              <a:effectLst/>
            </a:endParaRPr>
          </a:p>
          <a:p>
            <a:pPr marL="285750" indent="-285750">
              <a:buFont typeface="Arial" panose="020B0604020202020204" pitchFamily="34" charset="0"/>
              <a:buChar char="•"/>
            </a:pPr>
            <a:r>
              <a:rPr lang="en-GB" sz="1600" b="0" i="0" dirty="0">
                <a:solidFill>
                  <a:schemeClr val="bg1"/>
                </a:solidFill>
                <a:effectLst/>
              </a:rPr>
              <a:t>New passengers consistently receive higher ratings than repeated passengers.</a:t>
            </a:r>
          </a:p>
        </p:txBody>
      </p:sp>
    </p:spTree>
    <p:extLst>
      <p:ext uri="{BB962C8B-B14F-4D97-AF65-F5344CB8AC3E}">
        <p14:creationId xmlns:p14="http://schemas.microsoft.com/office/powerpoint/2010/main" val="871537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7" presetClass="entr" presetSubtype="8"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ppt_x</p:attrName>
                                        </p:attrNameLst>
                                      </p:cBhvr>
                                      <p:tavLst>
                                        <p:tav tm="0">
                                          <p:val>
                                            <p:strVal val="#ppt_x-#ppt_w/2"/>
                                          </p:val>
                                        </p:tav>
                                        <p:tav tm="100000">
                                          <p:val>
                                            <p:strVal val="#ppt_x"/>
                                          </p:val>
                                        </p:tav>
                                      </p:tavLst>
                                    </p:anim>
                                    <p:anim calcmode="lin" valueType="num">
                                      <p:cBhvr>
                                        <p:cTn id="12" dur="500" fill="hold"/>
                                        <p:tgtEl>
                                          <p:spTgt spid="10"/>
                                        </p:tgtEl>
                                        <p:attrNameLst>
                                          <p:attrName>ppt_y</p:attrName>
                                        </p:attrNameLst>
                                      </p:cBhvr>
                                      <p:tavLst>
                                        <p:tav tm="0">
                                          <p:val>
                                            <p:strVal val="#ppt_y"/>
                                          </p:val>
                                        </p:tav>
                                        <p:tav tm="100000">
                                          <p:val>
                                            <p:strVal val="#ppt_y"/>
                                          </p:val>
                                        </p:tav>
                                      </p:tavLst>
                                    </p:anim>
                                    <p:anim calcmode="lin" valueType="num">
                                      <p:cBhvr>
                                        <p:cTn id="13" dur="500" fill="hold"/>
                                        <p:tgtEl>
                                          <p:spTgt spid="10"/>
                                        </p:tgtEl>
                                        <p:attrNameLst>
                                          <p:attrName>ppt_w</p:attrName>
                                        </p:attrNameLst>
                                      </p:cBhvr>
                                      <p:tavLst>
                                        <p:tav tm="0">
                                          <p:val>
                                            <p:fltVal val="0"/>
                                          </p:val>
                                        </p:tav>
                                        <p:tav tm="100000">
                                          <p:val>
                                            <p:strVal val="#ppt_w"/>
                                          </p:val>
                                        </p:tav>
                                      </p:tavLst>
                                    </p:anim>
                                    <p:anim calcmode="lin" valueType="num">
                                      <p:cBhvr>
                                        <p:cTn id="14" dur="500" fill="hold"/>
                                        <p:tgtEl>
                                          <p:spTgt spid="10"/>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9"/>
                                            </p:cond>
                                          </p:stCondLst>
                                          <p:endCondLst>
                                            <p:cond evt="onStopAudio" delay="0">
                                              <p:tgtEl>
                                                <p:sldTgt/>
                                              </p:tgtEl>
                                            </p:cond>
                                          </p:endCondLst>
                                        </p:cTn>
                                        <p:tgtEl>
                                          <p:sndTgt r:embed="rId2" name="click.wav"/>
                                        </p:tgtEl>
                                      </p:cMediaNode>
                                    </p:audio>
                                  </p:subTnLst>
                                </p:cTn>
                              </p:par>
                            </p:childTnLst>
                          </p:cTn>
                        </p:par>
                      </p:childTnLst>
                    </p:cTn>
                  </p:par>
                  <p:par>
                    <p:cTn id="15" fill="hold">
                      <p:stCondLst>
                        <p:cond delay="indefinite"/>
                      </p:stCondLst>
                      <p:childTnLst>
                        <p:par>
                          <p:cTn id="16" fill="hold">
                            <p:stCondLst>
                              <p:cond delay="0"/>
                            </p:stCondLst>
                            <p:childTnLst>
                              <p:par>
                                <p:cTn id="17" presetID="17" presetClass="entr" presetSubtype="8"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ppt_x</p:attrName>
                                        </p:attrNameLst>
                                      </p:cBhvr>
                                      <p:tavLst>
                                        <p:tav tm="0">
                                          <p:val>
                                            <p:strVal val="#ppt_x-#ppt_w/2"/>
                                          </p:val>
                                        </p:tav>
                                        <p:tav tm="100000">
                                          <p:val>
                                            <p:strVal val="#ppt_x"/>
                                          </p:val>
                                        </p:tav>
                                      </p:tavLst>
                                    </p:anim>
                                    <p:anim calcmode="lin" valueType="num">
                                      <p:cBhvr>
                                        <p:cTn id="20" dur="500" fill="hold"/>
                                        <p:tgtEl>
                                          <p:spTgt spid="11"/>
                                        </p:tgtEl>
                                        <p:attrNameLst>
                                          <p:attrName>ppt_y</p:attrName>
                                        </p:attrNameLst>
                                      </p:cBhvr>
                                      <p:tavLst>
                                        <p:tav tm="0">
                                          <p:val>
                                            <p:strVal val="#ppt_y"/>
                                          </p:val>
                                        </p:tav>
                                        <p:tav tm="100000">
                                          <p:val>
                                            <p:strVal val="#ppt_y"/>
                                          </p:val>
                                        </p:tav>
                                      </p:tavLst>
                                    </p:anim>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17"/>
                                            </p:cond>
                                          </p:stCondLst>
                                          <p:endCondLst>
                                            <p:cond evt="onStopAudio" delay="0">
                                              <p:tgtEl>
                                                <p:sldTgt/>
                                              </p:tgtEl>
                                            </p:cond>
                                          </p:endCondLst>
                                        </p:cTn>
                                        <p:tgtEl>
                                          <p:sndTgt r:embed="rId2" name="click.wav"/>
                                        </p:tgtEl>
                                      </p:cMediaNode>
                                    </p:audio>
                                  </p:subTnLst>
                                </p:cTn>
                              </p:par>
                            </p:childTnLst>
                          </p:cTn>
                        </p:par>
                      </p:childTnLst>
                    </p:cTn>
                  </p:par>
                  <p:par>
                    <p:cTn id="23" fill="hold">
                      <p:stCondLst>
                        <p:cond delay="indefinite"/>
                      </p:stCondLst>
                      <p:childTnLst>
                        <p:par>
                          <p:cTn id="24" fill="hold">
                            <p:stCondLst>
                              <p:cond delay="0"/>
                            </p:stCondLst>
                            <p:childTnLst>
                              <p:par>
                                <p:cTn id="25" presetID="17" presetClass="entr" presetSubtype="8"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p:cTn id="27" dur="500" fill="hold"/>
                                        <p:tgtEl>
                                          <p:spTgt spid="12"/>
                                        </p:tgtEl>
                                        <p:attrNameLst>
                                          <p:attrName>ppt_x</p:attrName>
                                        </p:attrNameLst>
                                      </p:cBhvr>
                                      <p:tavLst>
                                        <p:tav tm="0">
                                          <p:val>
                                            <p:strVal val="#ppt_x-#ppt_w/2"/>
                                          </p:val>
                                        </p:tav>
                                        <p:tav tm="100000">
                                          <p:val>
                                            <p:strVal val="#ppt_x"/>
                                          </p:val>
                                        </p:tav>
                                      </p:tavLst>
                                    </p:anim>
                                    <p:anim calcmode="lin" valueType="num">
                                      <p:cBhvr>
                                        <p:cTn id="28" dur="500" fill="hold"/>
                                        <p:tgtEl>
                                          <p:spTgt spid="12"/>
                                        </p:tgtEl>
                                        <p:attrNameLst>
                                          <p:attrName>ppt_y</p:attrName>
                                        </p:attrNameLst>
                                      </p:cBhvr>
                                      <p:tavLst>
                                        <p:tav tm="0">
                                          <p:val>
                                            <p:strVal val="#ppt_y"/>
                                          </p:val>
                                        </p:tav>
                                        <p:tav tm="100000">
                                          <p:val>
                                            <p:strVal val="#ppt_y"/>
                                          </p:val>
                                        </p:tav>
                                      </p:tavLst>
                                    </p:anim>
                                    <p:anim calcmode="lin" valueType="num">
                                      <p:cBhvr>
                                        <p:cTn id="29" dur="500" fill="hold"/>
                                        <p:tgtEl>
                                          <p:spTgt spid="12"/>
                                        </p:tgtEl>
                                        <p:attrNameLst>
                                          <p:attrName>ppt_w</p:attrName>
                                        </p:attrNameLst>
                                      </p:cBhvr>
                                      <p:tavLst>
                                        <p:tav tm="0">
                                          <p:val>
                                            <p:fltVal val="0"/>
                                          </p:val>
                                        </p:tav>
                                        <p:tav tm="100000">
                                          <p:val>
                                            <p:strVal val="#ppt_w"/>
                                          </p:val>
                                        </p:tav>
                                      </p:tavLst>
                                    </p:anim>
                                    <p:anim calcmode="lin" valueType="num">
                                      <p:cBhvr>
                                        <p:cTn id="30" dur="500" fill="hold"/>
                                        <p:tgtEl>
                                          <p:spTgt spid="12"/>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25"/>
                                            </p:cond>
                                          </p:stCondLst>
                                          <p:endCondLst>
                                            <p:cond evt="onStopAudio" delay="0">
                                              <p:tgtEl>
                                                <p:sldTgt/>
                                              </p:tgtEl>
                                            </p:cond>
                                          </p:endCondLst>
                                        </p:cTn>
                                        <p:tgtEl>
                                          <p:sndTgt r:embed="rId2" name="click.wav"/>
                                        </p:tgtEl>
                                      </p:cMediaNode>
                                    </p:audio>
                                  </p:subTnLst>
                                </p:cTn>
                              </p:par>
                            </p:childTnLst>
                          </p:cTn>
                        </p:par>
                      </p:childTnLst>
                    </p:cTn>
                  </p:par>
                  <p:par>
                    <p:cTn id="31" fill="hold">
                      <p:stCondLst>
                        <p:cond delay="indefinite"/>
                      </p:stCondLst>
                      <p:childTnLst>
                        <p:par>
                          <p:cTn id="32" fill="hold">
                            <p:stCondLst>
                              <p:cond delay="0"/>
                            </p:stCondLst>
                            <p:childTnLst>
                              <p:par>
                                <p:cTn id="33" presetID="17" presetClass="entr" presetSubtype="8"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p:cTn id="35" dur="500" fill="hold"/>
                                        <p:tgtEl>
                                          <p:spTgt spid="13"/>
                                        </p:tgtEl>
                                        <p:attrNameLst>
                                          <p:attrName>ppt_x</p:attrName>
                                        </p:attrNameLst>
                                      </p:cBhvr>
                                      <p:tavLst>
                                        <p:tav tm="0">
                                          <p:val>
                                            <p:strVal val="#ppt_x-#ppt_w/2"/>
                                          </p:val>
                                        </p:tav>
                                        <p:tav tm="100000">
                                          <p:val>
                                            <p:strVal val="#ppt_x"/>
                                          </p:val>
                                        </p:tav>
                                      </p:tavLst>
                                    </p:anim>
                                    <p:anim calcmode="lin" valueType="num">
                                      <p:cBhvr>
                                        <p:cTn id="36" dur="500" fill="hold"/>
                                        <p:tgtEl>
                                          <p:spTgt spid="13"/>
                                        </p:tgtEl>
                                        <p:attrNameLst>
                                          <p:attrName>ppt_y</p:attrName>
                                        </p:attrNameLst>
                                      </p:cBhvr>
                                      <p:tavLst>
                                        <p:tav tm="0">
                                          <p:val>
                                            <p:strVal val="#ppt_y"/>
                                          </p:val>
                                        </p:tav>
                                        <p:tav tm="100000">
                                          <p:val>
                                            <p:strVal val="#ppt_y"/>
                                          </p:val>
                                        </p:tav>
                                      </p:tavLst>
                                    </p:anim>
                                    <p:anim calcmode="lin" valueType="num">
                                      <p:cBhvr>
                                        <p:cTn id="37" dur="500" fill="hold"/>
                                        <p:tgtEl>
                                          <p:spTgt spid="13"/>
                                        </p:tgtEl>
                                        <p:attrNameLst>
                                          <p:attrName>ppt_w</p:attrName>
                                        </p:attrNameLst>
                                      </p:cBhvr>
                                      <p:tavLst>
                                        <p:tav tm="0">
                                          <p:val>
                                            <p:fltVal val="0"/>
                                          </p:val>
                                        </p:tav>
                                        <p:tav tm="100000">
                                          <p:val>
                                            <p:strVal val="#ppt_w"/>
                                          </p:val>
                                        </p:tav>
                                      </p:tavLst>
                                    </p:anim>
                                    <p:anim calcmode="lin" valueType="num">
                                      <p:cBhvr>
                                        <p:cTn id="38" dur="500" fill="hold"/>
                                        <p:tgtEl>
                                          <p:spTgt spid="13"/>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33"/>
                                            </p:cond>
                                          </p:stCondLst>
                                          <p:endCondLst>
                                            <p:cond evt="onStopAudio" delay="0">
                                              <p:tgtEl>
                                                <p:sldTgt/>
                                              </p:tgtEl>
                                            </p:cond>
                                          </p:endCondLst>
                                        </p:cTn>
                                        <p:tgtEl>
                                          <p:sndTgt r:embed="rId2" name="click.wav"/>
                                        </p:tgtEl>
                                      </p:cMediaNode>
                                    </p:audio>
                                  </p:subTnLst>
                                </p:cTn>
                              </p:par>
                            </p:childTnLst>
                          </p:cTn>
                        </p:par>
                      </p:childTnLst>
                    </p:cTn>
                  </p:par>
                  <p:par>
                    <p:cTn id="39" fill="hold">
                      <p:stCondLst>
                        <p:cond delay="indefinite"/>
                      </p:stCondLst>
                      <p:childTnLst>
                        <p:par>
                          <p:cTn id="40" fill="hold">
                            <p:stCondLst>
                              <p:cond delay="0"/>
                            </p:stCondLst>
                            <p:childTnLst>
                              <p:par>
                                <p:cTn id="41" presetID="17" presetClass="entr" presetSubtype="8"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p:cTn id="43" dur="500" fill="hold"/>
                                        <p:tgtEl>
                                          <p:spTgt spid="14"/>
                                        </p:tgtEl>
                                        <p:attrNameLst>
                                          <p:attrName>ppt_x</p:attrName>
                                        </p:attrNameLst>
                                      </p:cBhvr>
                                      <p:tavLst>
                                        <p:tav tm="0">
                                          <p:val>
                                            <p:strVal val="#ppt_x-#ppt_w/2"/>
                                          </p:val>
                                        </p:tav>
                                        <p:tav tm="100000">
                                          <p:val>
                                            <p:strVal val="#ppt_x"/>
                                          </p:val>
                                        </p:tav>
                                      </p:tavLst>
                                    </p:anim>
                                    <p:anim calcmode="lin" valueType="num">
                                      <p:cBhvr>
                                        <p:cTn id="44" dur="500" fill="hold"/>
                                        <p:tgtEl>
                                          <p:spTgt spid="14"/>
                                        </p:tgtEl>
                                        <p:attrNameLst>
                                          <p:attrName>ppt_y</p:attrName>
                                        </p:attrNameLst>
                                      </p:cBhvr>
                                      <p:tavLst>
                                        <p:tav tm="0">
                                          <p:val>
                                            <p:strVal val="#ppt_y"/>
                                          </p:val>
                                        </p:tav>
                                        <p:tav tm="100000">
                                          <p:val>
                                            <p:strVal val="#ppt_y"/>
                                          </p:val>
                                        </p:tav>
                                      </p:tavLst>
                                    </p:anim>
                                    <p:anim calcmode="lin" valueType="num">
                                      <p:cBhvr>
                                        <p:cTn id="45" dur="500" fill="hold"/>
                                        <p:tgtEl>
                                          <p:spTgt spid="14"/>
                                        </p:tgtEl>
                                        <p:attrNameLst>
                                          <p:attrName>ppt_w</p:attrName>
                                        </p:attrNameLst>
                                      </p:cBhvr>
                                      <p:tavLst>
                                        <p:tav tm="0">
                                          <p:val>
                                            <p:fltVal val="0"/>
                                          </p:val>
                                        </p:tav>
                                        <p:tav tm="100000">
                                          <p:val>
                                            <p:strVal val="#ppt_w"/>
                                          </p:val>
                                        </p:tav>
                                      </p:tavLst>
                                    </p:anim>
                                    <p:anim calcmode="lin" valueType="num">
                                      <p:cBhvr>
                                        <p:cTn id="46" dur="500" fill="hold"/>
                                        <p:tgtEl>
                                          <p:spTgt spid="14"/>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41"/>
                                            </p:cond>
                                          </p:stCondLst>
                                          <p:endCondLst>
                                            <p:cond evt="onStopAudio" delay="0">
                                              <p:tgtEl>
                                                <p:sldTgt/>
                                              </p:tgtEl>
                                            </p:cond>
                                          </p:endCondLst>
                                        </p:cTn>
                                        <p:tgtEl>
                                          <p:sndTgt r:embed="rId2" name="click.wav"/>
                                        </p:tgtEl>
                                      </p:cMediaNode>
                                    </p:audio>
                                  </p:sub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animBg="1"/>
      <p:bldP spid="11" grpId="0" animBg="1"/>
      <p:bldP spid="12" grpId="0" animBg="1"/>
      <p:bldP spid="13" grpId="0" animBg="1"/>
      <p:bldP spid="14" grpId="0" animBg="1"/>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02DF58-F58D-4B68-937D-65D635CB2243}"/>
              </a:ext>
            </a:extLst>
          </p:cNvPr>
          <p:cNvPicPr>
            <a:picLocks noChangeAspect="1"/>
          </p:cNvPicPr>
          <p:nvPr/>
        </p:nvPicPr>
        <p:blipFill>
          <a:blip r:embed="rId2"/>
          <a:stretch>
            <a:fillRect/>
          </a:stretch>
        </p:blipFill>
        <p:spPr>
          <a:xfrm>
            <a:off x="989369" y="1967268"/>
            <a:ext cx="4108823" cy="2865120"/>
          </a:xfrm>
          <a:prstGeom prst="rect">
            <a:avLst/>
          </a:prstGeom>
        </p:spPr>
      </p:pic>
      <p:graphicFrame>
        <p:nvGraphicFramePr>
          <p:cNvPr id="5" name="Table 15">
            <a:extLst>
              <a:ext uri="{FF2B5EF4-FFF2-40B4-BE49-F238E27FC236}">
                <a16:creationId xmlns:a16="http://schemas.microsoft.com/office/drawing/2014/main" id="{CD808812-D072-45BB-8118-B7198368D58B}"/>
              </a:ext>
            </a:extLst>
          </p:cNvPr>
          <p:cNvGraphicFramePr>
            <a:graphicFrameLocks noGrp="1"/>
          </p:cNvGraphicFramePr>
          <p:nvPr>
            <p:extLst>
              <p:ext uri="{D42A27DB-BD31-4B8C-83A1-F6EECF244321}">
                <p14:modId xmlns:p14="http://schemas.microsoft.com/office/powerpoint/2010/main" val="3183831415"/>
              </p:ext>
            </p:extLst>
          </p:nvPr>
        </p:nvGraphicFramePr>
        <p:xfrm>
          <a:off x="5621201" y="1880744"/>
          <a:ext cx="4204252" cy="2865120"/>
        </p:xfrm>
        <a:graphic>
          <a:graphicData uri="http://schemas.openxmlformats.org/drawingml/2006/table">
            <a:tbl>
              <a:tblPr firstRow="1" bandRow="1">
                <a:tableStyleId>{5C22544A-7EE6-4342-B048-85BDC9FD1C3A}</a:tableStyleId>
              </a:tblPr>
              <a:tblGrid>
                <a:gridCol w="1192025">
                  <a:extLst>
                    <a:ext uri="{9D8B030D-6E8A-4147-A177-3AD203B41FA5}">
                      <a16:colId xmlns:a16="http://schemas.microsoft.com/office/drawing/2014/main" val="711499530"/>
                    </a:ext>
                  </a:extLst>
                </a:gridCol>
                <a:gridCol w="1366986">
                  <a:extLst>
                    <a:ext uri="{9D8B030D-6E8A-4147-A177-3AD203B41FA5}">
                      <a16:colId xmlns:a16="http://schemas.microsoft.com/office/drawing/2014/main" val="2641988825"/>
                    </a:ext>
                  </a:extLst>
                </a:gridCol>
                <a:gridCol w="1645241">
                  <a:extLst>
                    <a:ext uri="{9D8B030D-6E8A-4147-A177-3AD203B41FA5}">
                      <a16:colId xmlns:a16="http://schemas.microsoft.com/office/drawing/2014/main" val="3916083757"/>
                    </a:ext>
                  </a:extLst>
                </a:gridCol>
              </a:tblGrid>
              <a:tr h="253319">
                <a:tc>
                  <a:txBody>
                    <a:bodyPr/>
                    <a:lstStyle/>
                    <a:p>
                      <a:r>
                        <a:rPr lang="en-GB" sz="1200" dirty="0"/>
                        <a:t>City</a:t>
                      </a:r>
                      <a:endParaRPr lang="en-AE" sz="1200" dirty="0"/>
                    </a:p>
                  </a:txBody>
                  <a:tcPr/>
                </a:tc>
                <a:tc>
                  <a:txBody>
                    <a:bodyPr/>
                    <a:lstStyle/>
                    <a:p>
                      <a:r>
                        <a:rPr lang="en-GB" sz="1200" dirty="0"/>
                        <a:t>Peak Month</a:t>
                      </a:r>
                      <a:endParaRPr lang="en-AE" sz="1200" dirty="0"/>
                    </a:p>
                  </a:txBody>
                  <a:tcPr/>
                </a:tc>
                <a:tc>
                  <a:txBody>
                    <a:bodyPr/>
                    <a:lstStyle/>
                    <a:p>
                      <a:r>
                        <a:rPr lang="en-GB" sz="1200" dirty="0"/>
                        <a:t>Low Demand Month</a:t>
                      </a:r>
                      <a:endParaRPr lang="en-AE" sz="1200" dirty="0"/>
                    </a:p>
                  </a:txBody>
                  <a:tcPr/>
                </a:tc>
                <a:extLst>
                  <a:ext uri="{0D108BD9-81ED-4DB2-BD59-A6C34878D82A}">
                    <a16:rowId xmlns:a16="http://schemas.microsoft.com/office/drawing/2014/main" val="1718942581"/>
                  </a:ext>
                </a:extLst>
              </a:tr>
              <a:tr h="239246">
                <a:tc>
                  <a:txBody>
                    <a:bodyPr/>
                    <a:lstStyle/>
                    <a:p>
                      <a:pPr algn="l" fontAlgn="b"/>
                      <a:r>
                        <a:rPr lang="en-GB" sz="1100" b="0" i="0" u="none" strike="noStrike" dirty="0">
                          <a:solidFill>
                            <a:srgbClr val="000000"/>
                          </a:solidFill>
                          <a:effectLst/>
                          <a:latin typeface="+mn-lt"/>
                        </a:rPr>
                        <a:t>Jaipur</a:t>
                      </a:r>
                    </a:p>
                  </a:txBody>
                  <a:tcPr marL="7620" marR="7620" marT="7620" marB="0" anchor="b"/>
                </a:tc>
                <a:tc>
                  <a:txBody>
                    <a:bodyPr/>
                    <a:lstStyle/>
                    <a:p>
                      <a:r>
                        <a:rPr lang="en-GB" sz="1100" dirty="0">
                          <a:latin typeface="+mn-lt"/>
                        </a:rPr>
                        <a:t>February</a:t>
                      </a:r>
                      <a:endParaRPr lang="en-AE" sz="1100" dirty="0">
                        <a:latin typeface="+mn-lt"/>
                      </a:endParaRPr>
                    </a:p>
                  </a:txBody>
                  <a:tcPr/>
                </a:tc>
                <a:tc>
                  <a:txBody>
                    <a:bodyPr/>
                    <a:lstStyle/>
                    <a:p>
                      <a:r>
                        <a:rPr lang="en-GB" sz="1100" dirty="0">
                          <a:latin typeface="+mn-lt"/>
                        </a:rPr>
                        <a:t>June</a:t>
                      </a:r>
                      <a:endParaRPr lang="en-AE" sz="1100" dirty="0">
                        <a:latin typeface="+mn-lt"/>
                      </a:endParaRPr>
                    </a:p>
                  </a:txBody>
                  <a:tcPr/>
                </a:tc>
                <a:extLst>
                  <a:ext uri="{0D108BD9-81ED-4DB2-BD59-A6C34878D82A}">
                    <a16:rowId xmlns:a16="http://schemas.microsoft.com/office/drawing/2014/main" val="1128124835"/>
                  </a:ext>
                </a:extLst>
              </a:tr>
              <a:tr h="239246">
                <a:tc>
                  <a:txBody>
                    <a:bodyPr/>
                    <a:lstStyle/>
                    <a:p>
                      <a:pPr algn="l" fontAlgn="b"/>
                      <a:r>
                        <a:rPr lang="en-GB" sz="1100" b="0" i="0" u="none" strike="noStrike" dirty="0">
                          <a:solidFill>
                            <a:srgbClr val="000000"/>
                          </a:solidFill>
                          <a:effectLst/>
                          <a:latin typeface="+mn-lt"/>
                        </a:rPr>
                        <a:t>Lucknow</a:t>
                      </a:r>
                    </a:p>
                  </a:txBody>
                  <a:tcPr marL="7620" marR="7620" marT="7620" marB="0" anchor="b"/>
                </a:tc>
                <a:tc>
                  <a:txBody>
                    <a:bodyPr/>
                    <a:lstStyle/>
                    <a:p>
                      <a:r>
                        <a:rPr lang="en-GB" sz="1100" dirty="0">
                          <a:latin typeface="+mn-lt"/>
                        </a:rPr>
                        <a:t>February</a:t>
                      </a:r>
                      <a:endParaRPr lang="en-AE" sz="1100" dirty="0">
                        <a:latin typeface="+mn-lt"/>
                      </a:endParaRPr>
                    </a:p>
                  </a:txBody>
                  <a:tcPr/>
                </a:tc>
                <a:tc>
                  <a:txBody>
                    <a:bodyPr/>
                    <a:lstStyle/>
                    <a:p>
                      <a:r>
                        <a:rPr lang="en-GB" sz="1100" dirty="0">
                          <a:latin typeface="+mn-lt"/>
                        </a:rPr>
                        <a:t>May</a:t>
                      </a:r>
                      <a:endParaRPr lang="en-AE" sz="1100" dirty="0">
                        <a:latin typeface="+mn-lt"/>
                      </a:endParaRPr>
                    </a:p>
                  </a:txBody>
                  <a:tcPr/>
                </a:tc>
                <a:extLst>
                  <a:ext uri="{0D108BD9-81ED-4DB2-BD59-A6C34878D82A}">
                    <a16:rowId xmlns:a16="http://schemas.microsoft.com/office/drawing/2014/main" val="204966909"/>
                  </a:ext>
                </a:extLst>
              </a:tr>
              <a:tr h="239246">
                <a:tc>
                  <a:txBody>
                    <a:bodyPr/>
                    <a:lstStyle/>
                    <a:p>
                      <a:pPr algn="l" fontAlgn="b"/>
                      <a:r>
                        <a:rPr lang="en-GB" sz="1100" b="0" i="0" u="none" strike="noStrike" dirty="0">
                          <a:solidFill>
                            <a:srgbClr val="000000"/>
                          </a:solidFill>
                          <a:effectLst/>
                          <a:latin typeface="+mn-lt"/>
                        </a:rPr>
                        <a:t>Surat</a:t>
                      </a:r>
                    </a:p>
                  </a:txBody>
                  <a:tcPr marL="7620" marR="7620" marT="7620" marB="0" anchor="b"/>
                </a:tc>
                <a:tc>
                  <a:txBody>
                    <a:bodyPr/>
                    <a:lstStyle/>
                    <a:p>
                      <a:r>
                        <a:rPr lang="en-GB" sz="1100" dirty="0">
                          <a:latin typeface="+mn-lt"/>
                        </a:rPr>
                        <a:t>April</a:t>
                      </a:r>
                      <a:endParaRPr lang="en-AE" sz="1100" dirty="0">
                        <a:latin typeface="+mn-lt"/>
                      </a:endParaRPr>
                    </a:p>
                  </a:txBody>
                  <a:tcPr/>
                </a:tc>
                <a:tc>
                  <a:txBody>
                    <a:bodyPr/>
                    <a:lstStyle/>
                    <a:p>
                      <a:r>
                        <a:rPr lang="en-GB" sz="1100" dirty="0">
                          <a:latin typeface="+mn-lt"/>
                        </a:rPr>
                        <a:t>January</a:t>
                      </a:r>
                      <a:endParaRPr lang="en-AE" sz="1100" dirty="0">
                        <a:latin typeface="+mn-lt"/>
                      </a:endParaRPr>
                    </a:p>
                  </a:txBody>
                  <a:tcPr/>
                </a:tc>
                <a:extLst>
                  <a:ext uri="{0D108BD9-81ED-4DB2-BD59-A6C34878D82A}">
                    <a16:rowId xmlns:a16="http://schemas.microsoft.com/office/drawing/2014/main" val="2871018311"/>
                  </a:ext>
                </a:extLst>
              </a:tr>
              <a:tr h="239246">
                <a:tc>
                  <a:txBody>
                    <a:bodyPr/>
                    <a:lstStyle/>
                    <a:p>
                      <a:pPr algn="l" fontAlgn="b"/>
                      <a:r>
                        <a:rPr lang="en-GB" sz="1100" b="0" i="0" u="none" strike="noStrike" dirty="0">
                          <a:solidFill>
                            <a:srgbClr val="000000"/>
                          </a:solidFill>
                          <a:effectLst/>
                          <a:latin typeface="+mn-lt"/>
                        </a:rPr>
                        <a:t>Kochi</a:t>
                      </a:r>
                    </a:p>
                  </a:txBody>
                  <a:tcPr marL="7620" marR="7620" marT="7620" marB="0" anchor="b"/>
                </a:tc>
                <a:tc>
                  <a:txBody>
                    <a:bodyPr/>
                    <a:lstStyle/>
                    <a:p>
                      <a:r>
                        <a:rPr lang="en-GB" sz="1100" dirty="0">
                          <a:latin typeface="+mn-lt"/>
                        </a:rPr>
                        <a:t>May</a:t>
                      </a:r>
                      <a:endParaRPr lang="en-AE" sz="1100" dirty="0">
                        <a:latin typeface="+mn-lt"/>
                      </a:endParaRPr>
                    </a:p>
                  </a:txBody>
                  <a:tcPr/>
                </a:tc>
                <a:tc>
                  <a:txBody>
                    <a:bodyPr/>
                    <a:lstStyle/>
                    <a:p>
                      <a:r>
                        <a:rPr lang="en-GB" sz="1100" dirty="0">
                          <a:latin typeface="+mn-lt"/>
                        </a:rPr>
                        <a:t>June</a:t>
                      </a:r>
                      <a:endParaRPr lang="en-AE" sz="1100" dirty="0">
                        <a:latin typeface="+mn-lt"/>
                      </a:endParaRPr>
                    </a:p>
                  </a:txBody>
                  <a:tcPr/>
                </a:tc>
                <a:extLst>
                  <a:ext uri="{0D108BD9-81ED-4DB2-BD59-A6C34878D82A}">
                    <a16:rowId xmlns:a16="http://schemas.microsoft.com/office/drawing/2014/main" val="55675369"/>
                  </a:ext>
                </a:extLst>
              </a:tr>
              <a:tr h="239246">
                <a:tc>
                  <a:txBody>
                    <a:bodyPr/>
                    <a:lstStyle/>
                    <a:p>
                      <a:pPr algn="l" fontAlgn="b"/>
                      <a:r>
                        <a:rPr lang="en-GB" sz="1100" b="0" i="0" u="none" strike="noStrike" dirty="0">
                          <a:solidFill>
                            <a:srgbClr val="000000"/>
                          </a:solidFill>
                          <a:effectLst/>
                          <a:latin typeface="+mn-lt"/>
                        </a:rPr>
                        <a:t>Indore</a:t>
                      </a:r>
                    </a:p>
                  </a:txBody>
                  <a:tcPr marL="7620" marR="7620" marT="7620" marB="0" anchor="b"/>
                </a:tc>
                <a:tc>
                  <a:txBody>
                    <a:bodyPr/>
                    <a:lstStyle/>
                    <a:p>
                      <a:r>
                        <a:rPr lang="en-GB" sz="1100" dirty="0">
                          <a:latin typeface="+mn-lt"/>
                        </a:rPr>
                        <a:t>May</a:t>
                      </a:r>
                      <a:endParaRPr lang="en-AE" sz="1100" dirty="0">
                        <a:latin typeface="+mn-lt"/>
                      </a:endParaRPr>
                    </a:p>
                  </a:txBody>
                  <a:tcPr/>
                </a:tc>
                <a:tc>
                  <a:txBody>
                    <a:bodyPr/>
                    <a:lstStyle/>
                    <a:p>
                      <a:r>
                        <a:rPr lang="en-GB" sz="1100" dirty="0">
                          <a:latin typeface="+mn-lt"/>
                        </a:rPr>
                        <a:t>June</a:t>
                      </a:r>
                      <a:endParaRPr lang="en-AE" sz="1100" dirty="0">
                        <a:latin typeface="+mn-lt"/>
                      </a:endParaRPr>
                    </a:p>
                  </a:txBody>
                  <a:tcPr/>
                </a:tc>
                <a:extLst>
                  <a:ext uri="{0D108BD9-81ED-4DB2-BD59-A6C34878D82A}">
                    <a16:rowId xmlns:a16="http://schemas.microsoft.com/office/drawing/2014/main" val="3029290304"/>
                  </a:ext>
                </a:extLst>
              </a:tr>
              <a:tr h="239246">
                <a:tc>
                  <a:txBody>
                    <a:bodyPr/>
                    <a:lstStyle/>
                    <a:p>
                      <a:pPr algn="l" fontAlgn="b"/>
                      <a:r>
                        <a:rPr lang="en-GB" sz="1100" b="0" i="0" u="none" strike="noStrike" dirty="0">
                          <a:solidFill>
                            <a:srgbClr val="000000"/>
                          </a:solidFill>
                          <a:effectLst/>
                          <a:latin typeface="+mn-lt"/>
                        </a:rPr>
                        <a:t>Chandigarh</a:t>
                      </a:r>
                    </a:p>
                  </a:txBody>
                  <a:tcPr marL="7620" marR="7620" marT="7620" marB="0" anchor="b"/>
                </a:tc>
                <a:tc>
                  <a:txBody>
                    <a:bodyPr/>
                    <a:lstStyle/>
                    <a:p>
                      <a:r>
                        <a:rPr lang="en-GB" sz="1100" dirty="0">
                          <a:latin typeface="+mn-lt"/>
                        </a:rPr>
                        <a:t>February</a:t>
                      </a:r>
                      <a:endParaRPr lang="en-AE" sz="1100" dirty="0">
                        <a:latin typeface="+mn-lt"/>
                      </a:endParaRPr>
                    </a:p>
                  </a:txBody>
                  <a:tcPr/>
                </a:tc>
                <a:tc>
                  <a:txBody>
                    <a:bodyPr/>
                    <a:lstStyle/>
                    <a:p>
                      <a:r>
                        <a:rPr lang="en-GB" sz="1100" dirty="0">
                          <a:latin typeface="+mn-lt"/>
                        </a:rPr>
                        <a:t>April</a:t>
                      </a:r>
                      <a:endParaRPr lang="en-AE" sz="1100" dirty="0">
                        <a:latin typeface="+mn-lt"/>
                      </a:endParaRPr>
                    </a:p>
                  </a:txBody>
                  <a:tcPr/>
                </a:tc>
                <a:extLst>
                  <a:ext uri="{0D108BD9-81ED-4DB2-BD59-A6C34878D82A}">
                    <a16:rowId xmlns:a16="http://schemas.microsoft.com/office/drawing/2014/main" val="2796154188"/>
                  </a:ext>
                </a:extLst>
              </a:tr>
              <a:tr h="239246">
                <a:tc>
                  <a:txBody>
                    <a:bodyPr/>
                    <a:lstStyle/>
                    <a:p>
                      <a:pPr algn="l" fontAlgn="b"/>
                      <a:r>
                        <a:rPr lang="en-GB" sz="1100" b="0" i="0" u="none" strike="noStrike" dirty="0">
                          <a:solidFill>
                            <a:srgbClr val="000000"/>
                          </a:solidFill>
                          <a:effectLst/>
                          <a:latin typeface="+mn-lt"/>
                        </a:rPr>
                        <a:t>Vadodara</a:t>
                      </a:r>
                    </a:p>
                  </a:txBody>
                  <a:tcPr marL="7620" marR="7620" marT="7620" marB="0" anchor="b"/>
                </a:tc>
                <a:tc>
                  <a:txBody>
                    <a:bodyPr/>
                    <a:lstStyle/>
                    <a:p>
                      <a:r>
                        <a:rPr lang="en-GB" sz="1100" dirty="0">
                          <a:latin typeface="+mn-lt"/>
                        </a:rPr>
                        <a:t>April</a:t>
                      </a:r>
                      <a:endParaRPr lang="en-AE" sz="1100" dirty="0">
                        <a:latin typeface="+mn-lt"/>
                      </a:endParaRPr>
                    </a:p>
                  </a:txBody>
                  <a:tcPr/>
                </a:tc>
                <a:tc>
                  <a:txBody>
                    <a:bodyPr/>
                    <a:lstStyle/>
                    <a:p>
                      <a:r>
                        <a:rPr lang="en-GB" sz="1100" dirty="0">
                          <a:latin typeface="+mn-lt"/>
                        </a:rPr>
                        <a:t>June</a:t>
                      </a:r>
                      <a:endParaRPr lang="en-AE" sz="1100" dirty="0">
                        <a:latin typeface="+mn-lt"/>
                      </a:endParaRPr>
                    </a:p>
                  </a:txBody>
                  <a:tcPr/>
                </a:tc>
                <a:extLst>
                  <a:ext uri="{0D108BD9-81ED-4DB2-BD59-A6C34878D82A}">
                    <a16:rowId xmlns:a16="http://schemas.microsoft.com/office/drawing/2014/main" val="3333207336"/>
                  </a:ext>
                </a:extLst>
              </a:tr>
              <a:tr h="239246">
                <a:tc>
                  <a:txBody>
                    <a:bodyPr/>
                    <a:lstStyle/>
                    <a:p>
                      <a:pPr algn="l" fontAlgn="b"/>
                      <a:r>
                        <a:rPr lang="en-GB" sz="1100" b="0" i="0" u="none" strike="noStrike" dirty="0">
                          <a:solidFill>
                            <a:srgbClr val="000000"/>
                          </a:solidFill>
                          <a:effectLst/>
                          <a:latin typeface="+mn-lt"/>
                        </a:rPr>
                        <a:t>Visakhapatnam</a:t>
                      </a:r>
                    </a:p>
                  </a:txBody>
                  <a:tcPr marL="7620" marR="7620" marT="7620" marB="0" anchor="b"/>
                </a:tc>
                <a:tc>
                  <a:txBody>
                    <a:bodyPr/>
                    <a:lstStyle/>
                    <a:p>
                      <a:r>
                        <a:rPr lang="en-GB" sz="1100" dirty="0">
                          <a:latin typeface="+mn-lt"/>
                        </a:rPr>
                        <a:t>April</a:t>
                      </a:r>
                      <a:endParaRPr lang="en-AE" sz="1100" dirty="0">
                        <a:latin typeface="+mn-lt"/>
                      </a:endParaRPr>
                    </a:p>
                  </a:txBody>
                  <a:tcPr/>
                </a:tc>
                <a:tc>
                  <a:txBody>
                    <a:bodyPr/>
                    <a:lstStyle/>
                    <a:p>
                      <a:r>
                        <a:rPr lang="en-GB" sz="1100" dirty="0">
                          <a:latin typeface="+mn-lt"/>
                        </a:rPr>
                        <a:t>January</a:t>
                      </a:r>
                      <a:endParaRPr lang="en-AE" sz="1100" dirty="0">
                        <a:latin typeface="+mn-lt"/>
                      </a:endParaRPr>
                    </a:p>
                  </a:txBody>
                  <a:tcPr/>
                </a:tc>
                <a:extLst>
                  <a:ext uri="{0D108BD9-81ED-4DB2-BD59-A6C34878D82A}">
                    <a16:rowId xmlns:a16="http://schemas.microsoft.com/office/drawing/2014/main" val="3633363081"/>
                  </a:ext>
                </a:extLst>
              </a:tr>
              <a:tr h="239246">
                <a:tc>
                  <a:txBody>
                    <a:bodyPr/>
                    <a:lstStyle/>
                    <a:p>
                      <a:pPr algn="l" fontAlgn="b"/>
                      <a:r>
                        <a:rPr lang="en-GB" sz="1100" b="0" i="0" u="none" strike="noStrike" dirty="0">
                          <a:solidFill>
                            <a:srgbClr val="000000"/>
                          </a:solidFill>
                          <a:effectLst/>
                          <a:latin typeface="+mn-lt"/>
                        </a:rPr>
                        <a:t>Coimbatore</a:t>
                      </a:r>
                    </a:p>
                  </a:txBody>
                  <a:tcPr marL="7620" marR="7620" marT="7620" marB="0" anchor="b"/>
                </a:tc>
                <a:tc>
                  <a:txBody>
                    <a:bodyPr/>
                    <a:lstStyle/>
                    <a:p>
                      <a:r>
                        <a:rPr lang="en-GB" sz="1100" dirty="0">
                          <a:latin typeface="+mn-lt"/>
                        </a:rPr>
                        <a:t>March</a:t>
                      </a:r>
                      <a:endParaRPr lang="en-AE" sz="1100" dirty="0">
                        <a:latin typeface="+mn-lt"/>
                      </a:endParaRPr>
                    </a:p>
                  </a:txBody>
                  <a:tcPr/>
                </a:tc>
                <a:tc>
                  <a:txBody>
                    <a:bodyPr/>
                    <a:lstStyle/>
                    <a:p>
                      <a:r>
                        <a:rPr lang="en-GB" sz="1100" dirty="0">
                          <a:latin typeface="+mn-lt"/>
                        </a:rPr>
                        <a:t>June</a:t>
                      </a:r>
                      <a:endParaRPr lang="en-AE" sz="1100" dirty="0">
                        <a:latin typeface="+mn-lt"/>
                      </a:endParaRPr>
                    </a:p>
                  </a:txBody>
                  <a:tcPr/>
                </a:tc>
                <a:extLst>
                  <a:ext uri="{0D108BD9-81ED-4DB2-BD59-A6C34878D82A}">
                    <a16:rowId xmlns:a16="http://schemas.microsoft.com/office/drawing/2014/main" val="2979006335"/>
                  </a:ext>
                </a:extLst>
              </a:tr>
              <a:tr h="239246">
                <a:tc>
                  <a:txBody>
                    <a:bodyPr/>
                    <a:lstStyle/>
                    <a:p>
                      <a:pPr algn="l" fontAlgn="b"/>
                      <a:r>
                        <a:rPr lang="en-GB" sz="1100" b="0" i="0" u="none" strike="noStrike" dirty="0">
                          <a:solidFill>
                            <a:srgbClr val="000000"/>
                          </a:solidFill>
                          <a:effectLst/>
                          <a:latin typeface="+mn-lt"/>
                        </a:rPr>
                        <a:t>Mysore</a:t>
                      </a:r>
                    </a:p>
                  </a:txBody>
                  <a:tcPr marL="7620" marR="7620" marT="7620" marB="0" anchor="b"/>
                </a:tc>
                <a:tc>
                  <a:txBody>
                    <a:bodyPr/>
                    <a:lstStyle/>
                    <a:p>
                      <a:r>
                        <a:rPr lang="en-GB" sz="1100" dirty="0">
                          <a:latin typeface="+mn-lt"/>
                        </a:rPr>
                        <a:t>May</a:t>
                      </a:r>
                      <a:endParaRPr lang="en-AE" sz="1100" dirty="0">
                        <a:latin typeface="+mn-lt"/>
                      </a:endParaRPr>
                    </a:p>
                  </a:txBody>
                  <a:tcPr/>
                </a:tc>
                <a:tc>
                  <a:txBody>
                    <a:bodyPr/>
                    <a:lstStyle/>
                    <a:p>
                      <a:r>
                        <a:rPr lang="en-GB" sz="1100" dirty="0">
                          <a:latin typeface="+mn-lt"/>
                        </a:rPr>
                        <a:t>January</a:t>
                      </a:r>
                      <a:endParaRPr lang="en-AE" sz="1100" dirty="0">
                        <a:latin typeface="+mn-lt"/>
                      </a:endParaRPr>
                    </a:p>
                  </a:txBody>
                  <a:tcPr/>
                </a:tc>
                <a:extLst>
                  <a:ext uri="{0D108BD9-81ED-4DB2-BD59-A6C34878D82A}">
                    <a16:rowId xmlns:a16="http://schemas.microsoft.com/office/drawing/2014/main" val="2752526548"/>
                  </a:ext>
                </a:extLst>
              </a:tr>
            </a:tbl>
          </a:graphicData>
        </a:graphic>
      </p:graphicFrame>
      <p:sp>
        <p:nvSpPr>
          <p:cNvPr id="16" name="TextBox 15">
            <a:extLst>
              <a:ext uri="{FF2B5EF4-FFF2-40B4-BE49-F238E27FC236}">
                <a16:creationId xmlns:a16="http://schemas.microsoft.com/office/drawing/2014/main" id="{6869405D-E4FC-4190-BD39-CF1F112ABBBA}"/>
              </a:ext>
            </a:extLst>
          </p:cNvPr>
          <p:cNvSpPr txBox="1"/>
          <p:nvPr/>
        </p:nvSpPr>
        <p:spPr>
          <a:xfrm>
            <a:off x="301451" y="5848141"/>
            <a:ext cx="11553091" cy="830997"/>
          </a:xfrm>
          <a:prstGeom prst="rect">
            <a:avLst/>
          </a:prstGeom>
          <a:noFill/>
        </p:spPr>
        <p:txBody>
          <a:bodyPr wrap="square">
            <a:spAutoFit/>
          </a:bodyPr>
          <a:lstStyle/>
          <a:p>
            <a:r>
              <a:rPr lang="en-GB" sz="1600" b="1" dirty="0">
                <a:solidFill>
                  <a:schemeClr val="bg1"/>
                </a:solidFill>
              </a:rPr>
              <a:t>Recommendations:</a:t>
            </a:r>
          </a:p>
          <a:p>
            <a:pPr marL="285750" indent="-285750">
              <a:buFont typeface="Arial" panose="020B0604020202020204" pitchFamily="34" charset="0"/>
              <a:buChar char="•"/>
            </a:pPr>
            <a:r>
              <a:rPr lang="en-GB" sz="1600" dirty="0">
                <a:solidFill>
                  <a:schemeClr val="bg1"/>
                </a:solidFill>
              </a:rPr>
              <a:t>Sufficient fleet availability, driver availability and optimized routing to handle the increased demand. </a:t>
            </a:r>
          </a:p>
          <a:p>
            <a:pPr marL="285750" indent="-285750">
              <a:buFont typeface="Arial" panose="020B0604020202020204" pitchFamily="34" charset="0"/>
              <a:buChar char="•"/>
            </a:pPr>
            <a:r>
              <a:rPr lang="en-GB" sz="1600" dirty="0">
                <a:solidFill>
                  <a:schemeClr val="bg1"/>
                </a:solidFill>
              </a:rPr>
              <a:t>During low-demand periods, introduce targeted marketing campaigns, discounts, or loyalty programs to increase trips count. </a:t>
            </a:r>
            <a:endParaRPr kumimoji="0" lang="en-US" altLang="en-US" sz="1600" i="0" u="none" strike="noStrike" cap="none" normalizeH="0" baseline="0" dirty="0">
              <a:ln>
                <a:noFill/>
              </a:ln>
              <a:solidFill>
                <a:schemeClr val="bg1"/>
              </a:solidFill>
              <a:effectLst/>
            </a:endParaRPr>
          </a:p>
        </p:txBody>
      </p:sp>
      <p:pic>
        <p:nvPicPr>
          <p:cNvPr id="4" name="Picture 3">
            <a:extLst>
              <a:ext uri="{FF2B5EF4-FFF2-40B4-BE49-F238E27FC236}">
                <a16:creationId xmlns:a16="http://schemas.microsoft.com/office/drawing/2014/main" id="{8732424A-A558-41FC-A9E8-B537DE5C754D}"/>
              </a:ext>
            </a:extLst>
          </p:cNvPr>
          <p:cNvPicPr>
            <a:picLocks noChangeAspect="1"/>
          </p:cNvPicPr>
          <p:nvPr/>
        </p:nvPicPr>
        <p:blipFill>
          <a:blip r:embed="rId3"/>
          <a:stretch>
            <a:fillRect/>
          </a:stretch>
        </p:blipFill>
        <p:spPr>
          <a:xfrm>
            <a:off x="860351" y="247492"/>
            <a:ext cx="8973802" cy="1407138"/>
          </a:xfrm>
          <a:prstGeom prst="rect">
            <a:avLst/>
          </a:prstGeom>
        </p:spPr>
      </p:pic>
      <p:sp>
        <p:nvSpPr>
          <p:cNvPr id="7" name="TextBox 6">
            <a:extLst>
              <a:ext uri="{FF2B5EF4-FFF2-40B4-BE49-F238E27FC236}">
                <a16:creationId xmlns:a16="http://schemas.microsoft.com/office/drawing/2014/main" id="{D1AFFE7C-EA68-4E88-923A-7AD596798860}"/>
              </a:ext>
            </a:extLst>
          </p:cNvPr>
          <p:cNvSpPr txBox="1"/>
          <p:nvPr/>
        </p:nvSpPr>
        <p:spPr>
          <a:xfrm>
            <a:off x="301451" y="4930621"/>
            <a:ext cx="10384972" cy="830997"/>
          </a:xfrm>
          <a:prstGeom prst="rect">
            <a:avLst/>
          </a:prstGeom>
          <a:noFill/>
        </p:spPr>
        <p:txBody>
          <a:bodyPr wrap="square">
            <a:spAutoFit/>
          </a:bodyPr>
          <a:lstStyle/>
          <a:p>
            <a:r>
              <a:rPr lang="en-GB" sz="1600" b="1" dirty="0">
                <a:solidFill>
                  <a:schemeClr val="bg1"/>
                </a:solidFill>
              </a:rPr>
              <a:t>Insights</a:t>
            </a:r>
            <a:r>
              <a:rPr lang="en-GB" sz="1600" dirty="0">
                <a:solidFill>
                  <a:schemeClr val="bg1"/>
                </a:solidFill>
              </a:rPr>
              <a:t>:</a:t>
            </a:r>
          </a:p>
          <a:p>
            <a:pPr marL="285750" indent="-285750">
              <a:buFont typeface="Arial" panose="020B0604020202020204" pitchFamily="34" charset="0"/>
              <a:buChar char="•"/>
            </a:pPr>
            <a:r>
              <a:rPr lang="en-GB" sz="1600" dirty="0">
                <a:solidFill>
                  <a:schemeClr val="bg1"/>
                </a:solidFill>
              </a:rPr>
              <a:t>Seasonal factors, such as weather, holidays, or festivals, heavily influence ride demand across the cities</a:t>
            </a:r>
          </a:p>
          <a:p>
            <a:pPr marL="285750" indent="-285750">
              <a:buFont typeface="Arial" panose="020B0604020202020204" pitchFamily="34" charset="0"/>
              <a:buChar char="•"/>
            </a:pPr>
            <a:r>
              <a:rPr lang="en-GB" sz="1600" dirty="0">
                <a:solidFill>
                  <a:schemeClr val="bg1"/>
                </a:solidFill>
              </a:rPr>
              <a:t>Local factors such as festivals, weather conditions, or work-related travel can create unique patterns for each city.</a:t>
            </a:r>
            <a:endParaRPr lang="en-AE" sz="1600" dirty="0"/>
          </a:p>
        </p:txBody>
      </p:sp>
    </p:spTree>
    <p:extLst>
      <p:ext uri="{BB962C8B-B14F-4D97-AF65-F5344CB8AC3E}">
        <p14:creationId xmlns:p14="http://schemas.microsoft.com/office/powerpoint/2010/main" val="1677492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9400</TotalTime>
  <Words>1105</Words>
  <Application>Microsoft Office PowerPoint</Application>
  <PresentationFormat>Widescreen</PresentationFormat>
  <Paragraphs>279</Paragraphs>
  <Slides>27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Franklin Gothic Heavy</vt:lpstr>
      <vt:lpstr>Office Theme</vt:lpstr>
      <vt:lpstr>PowerPoint Presentation</vt:lpstr>
      <vt:lpstr>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Janaki Patel</dc:creator>
  <cp:lastModifiedBy>Janaki Patel</cp:lastModifiedBy>
  <cp:revision>291</cp:revision>
  <dcterms:created xsi:type="dcterms:W3CDTF">2024-11-30T12:40:52Z</dcterms:created>
  <dcterms:modified xsi:type="dcterms:W3CDTF">2024-12-24T16:00:46Z</dcterms:modified>
</cp:coreProperties>
</file>