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sldIdLst>
    <p:sldId id="285" r:id="rId2"/>
    <p:sldId id="286" r:id="rId3"/>
    <p:sldId id="287" r:id="rId4"/>
    <p:sldId id="289" r:id="rId5"/>
    <p:sldId id="284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DD9A8-177A-480D-9C49-F3CD4B9C65F0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1F5D-8644-4460-AC92-86259DA6AEC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670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51F5D-8644-4460-AC92-86259DA6AEC7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106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340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78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39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5643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6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0981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086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81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68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087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0508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527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07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762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43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227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2CD3-99F8-4216-BCD7-DB8B99F74219}" type="datetimeFigureOut">
              <a:rPr lang="en-AE" smtClean="0"/>
              <a:t>11/11/2024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E1A4D2-CC47-4D12-A872-B1F9C119073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7770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972-3FB9-4CAE-9ABA-7BBEA1D1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551" y="635942"/>
            <a:ext cx="6724650" cy="1116658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Shield Insurance</a:t>
            </a:r>
            <a:endParaRPr lang="en-AE" sz="7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216EB-F24A-4563-AF7C-697E5E631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74" y="386140"/>
            <a:ext cx="1647574" cy="16475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7B50F4-094C-48DF-A6D4-3AE4A02D56B4}"/>
              </a:ext>
            </a:extLst>
          </p:cNvPr>
          <p:cNvSpPr txBox="1">
            <a:spLocks/>
          </p:cNvSpPr>
          <p:nvPr/>
        </p:nvSpPr>
        <p:spPr>
          <a:xfrm>
            <a:off x="6238876" y="5353050"/>
            <a:ext cx="3781424" cy="474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000" dirty="0">
                <a:solidFill>
                  <a:srgbClr val="C00000"/>
                </a:solidFill>
              </a:rPr>
              <a:t>Presented by: Janaki Patel</a:t>
            </a:r>
            <a:endParaRPr lang="en-AE" sz="20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B826E-EAC0-4E98-B5B5-30A4D6D34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219324"/>
            <a:ext cx="3562351" cy="22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3777-1054-44CE-B341-51DCC930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5" y="547364"/>
            <a:ext cx="8596668" cy="73851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en-A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CD45-5157-42E2-BB22-42EE0E7A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631" y="1542222"/>
            <a:ext cx="8596668" cy="4519936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the age group which generates low 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evenue and also has low customer base.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the reasons behind the decline in revenue for the offline direct sales mode to identify potential areas for improvement.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the online app and website, as revenue from these channels has shown growth. Improving user experience on these platforms could significantly drive further sales.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Allocate more resources to marketing and promoting POL1048HEL and POL2005HEL policies. Highlighting the unique features and benefits of these policies in targeted advertising campaigns will help attract new customers.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targeted marketing strategies or customize policies for cities with low customer acquisition and revenue generation to drive growth in these regions.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AE" sz="18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8888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652EA-86E6-45CD-94B7-1449C7CB0323}"/>
              </a:ext>
            </a:extLst>
          </p:cNvPr>
          <p:cNvSpPr txBox="1"/>
          <p:nvPr/>
        </p:nvSpPr>
        <p:spPr>
          <a:xfrm>
            <a:off x="1779104" y="1977887"/>
            <a:ext cx="6390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i="1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AE" sz="66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BBA-C3FB-4F87-81B0-89F4891BB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75" y="685800"/>
            <a:ext cx="8677275" cy="964096"/>
          </a:xfrm>
        </p:spPr>
        <p:txBody>
          <a:bodyPr>
            <a:noAutofit/>
          </a:bodyPr>
          <a:lstStyle/>
          <a:p>
            <a:pPr algn="ctr"/>
            <a:r>
              <a:rPr lang="en-GB" b="1" cap="none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About Company</a:t>
            </a:r>
            <a:endParaRPr lang="en-AE" b="1" cap="non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FEFF-5F7B-4AC1-9E91-4F2672578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51" y="2124398"/>
            <a:ext cx="9040400" cy="298100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leading provider of insurance to Individuals and Business.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in major cities like Delhi, Chennai, Ahmedabad, Indore and Mumbai.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Offering nine different types of insurance policies.</a:t>
            </a:r>
          </a:p>
        </p:txBody>
      </p:sp>
    </p:spTree>
    <p:extLst>
      <p:ext uri="{BB962C8B-B14F-4D97-AF65-F5344CB8AC3E}">
        <p14:creationId xmlns:p14="http://schemas.microsoft.com/office/powerpoint/2010/main" val="6539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BBA-C3FB-4F87-81B0-89F4891BB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3" y="685800"/>
            <a:ext cx="8278467" cy="964096"/>
          </a:xfrm>
        </p:spPr>
        <p:txBody>
          <a:bodyPr>
            <a:noAutofit/>
          </a:bodyPr>
          <a:lstStyle/>
          <a:p>
            <a:pPr algn="ctr"/>
            <a:r>
              <a:rPr lang="en-GB" sz="6600" b="1" cap="none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  <a:endParaRPr lang="en-AE" sz="6600" b="1" cap="non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4A7C8-7A6D-4628-A6F9-E510C95C0566}"/>
              </a:ext>
            </a:extLst>
          </p:cNvPr>
          <p:cNvSpPr txBox="1"/>
          <p:nvPr/>
        </p:nvSpPr>
        <p:spPr>
          <a:xfrm>
            <a:off x="1113184" y="1888434"/>
            <a:ext cx="9088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AE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AE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Revenue and Customer growth and its trends over time.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impact of age groups on Business.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different </a:t>
            </a:r>
            <a:r>
              <a:rPr lang="en-AE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mode.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Settlement amount statistic.</a:t>
            </a:r>
            <a:endParaRPr lang="en-AE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">
              <a:buFont typeface="Arial" panose="020B0604020202020204" pitchFamily="34" charset="0"/>
              <a:buChar char="•"/>
            </a:pPr>
            <a:endParaRPr lang="en-AE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insights will provide a clearer understanding of the company's strengths and areas for improvement, guiding strategic decision-making.</a:t>
            </a:r>
            <a:endParaRPr lang="en-AE" sz="200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1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82BF-F39B-4E5C-A42D-B10759DA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31" y="471244"/>
            <a:ext cx="9094319" cy="786056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Key Insights – Revenue and Customer Analysis</a:t>
            </a:r>
            <a:endParaRPr lang="en-AE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BEFA5-CFF2-4F42-85C3-59881E63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83" y="1499238"/>
            <a:ext cx="4856190" cy="161864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09C5D8-4045-4EBA-9220-4A575977C2A7}"/>
              </a:ext>
            </a:extLst>
          </p:cNvPr>
          <p:cNvSpPr txBox="1"/>
          <p:nvPr/>
        </p:nvSpPr>
        <p:spPr>
          <a:xfrm>
            <a:off x="763278" y="3740114"/>
            <a:ext cx="9533248" cy="160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Revenue and Customers from Nov-22 to Feb-23 has been pretty much same.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AE" sz="20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 in the month of Mar-23 the revenue increased by 85% to 264 M but drooped by 41% to 154M in following month.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increased by 83% in Mar-23 but dropped by 40% in Apr-23.</a:t>
            </a:r>
            <a:endParaRPr lang="en-A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BEF8B72-79C3-4818-A868-F0CBDE0D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9237"/>
            <a:ext cx="4495546" cy="161864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30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84DF3-5054-43D2-9495-9A2DAE80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30" y="1490522"/>
            <a:ext cx="3553321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35673-46C2-4558-A5C3-8C9724FE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69" y="1490522"/>
            <a:ext cx="3362794" cy="2010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62BF6-1B86-4B7C-94DF-9A699BA2E6BB}"/>
              </a:ext>
            </a:extLst>
          </p:cNvPr>
          <p:cNvSpPr txBox="1"/>
          <p:nvPr/>
        </p:nvSpPr>
        <p:spPr>
          <a:xfrm>
            <a:off x="1001438" y="3957319"/>
            <a:ext cx="7952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base and Total Revenue are highest among 31-40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 NCR shows Highest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Customer and Total Revenue count while Indore shows the least.</a:t>
            </a:r>
            <a:endParaRPr lang="en-A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AAF38C-731B-4951-BCFE-143DB53CD0A5}"/>
              </a:ext>
            </a:extLst>
          </p:cNvPr>
          <p:cNvSpPr txBox="1">
            <a:spLocks/>
          </p:cNvSpPr>
          <p:nvPr/>
        </p:nvSpPr>
        <p:spPr>
          <a:xfrm>
            <a:off x="491195" y="332776"/>
            <a:ext cx="8972548" cy="701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 Group and City analysis for Revenue and Customer</a:t>
            </a:r>
            <a:endParaRPr lang="en-AE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62BF6-1B86-4B7C-94DF-9A699BA2E6BB}"/>
              </a:ext>
            </a:extLst>
          </p:cNvPr>
          <p:cNvSpPr txBox="1"/>
          <p:nvPr/>
        </p:nvSpPr>
        <p:spPr>
          <a:xfrm>
            <a:off x="733118" y="4766944"/>
            <a:ext cx="939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Offline – Agent Sales mode attracted more Customer and generated highest Revenue compared to other Sales Mode.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2D8622-253E-4D1A-B91F-BA640F640B88}"/>
              </a:ext>
            </a:extLst>
          </p:cNvPr>
          <p:cNvSpPr txBox="1">
            <a:spLocks/>
          </p:cNvSpPr>
          <p:nvPr/>
        </p:nvSpPr>
        <p:spPr>
          <a:xfrm>
            <a:off x="585482" y="332776"/>
            <a:ext cx="8739493" cy="714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Mode Analysis</a:t>
            </a:r>
            <a:endParaRPr lang="en-AE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0E80D8-DE5F-45C0-9368-B8EFD12F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8" y="1444725"/>
            <a:ext cx="4110343" cy="26391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27624F-EEF2-4BC7-9C75-BA09C8FD3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52" y="1430357"/>
            <a:ext cx="4128177" cy="26391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4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62BF6-1B86-4B7C-94DF-9A699BA2E6BB}"/>
              </a:ext>
            </a:extLst>
          </p:cNvPr>
          <p:cNvSpPr txBox="1"/>
          <p:nvPr/>
        </p:nvSpPr>
        <p:spPr>
          <a:xfrm>
            <a:off x="657228" y="4119244"/>
            <a:ext cx="9639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Jan-2023, Offline Direct Sales Mode shows decline in both Revenue and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App and Website shows increase in Revenue and Customer post Jan 2023, indicating customer preference shift to Digital Platforms.</a:t>
            </a:r>
            <a:endParaRPr lang="en-A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2D8622-253E-4D1A-B91F-BA640F640B88}"/>
              </a:ext>
            </a:extLst>
          </p:cNvPr>
          <p:cNvSpPr txBox="1">
            <a:spLocks/>
          </p:cNvSpPr>
          <p:nvPr/>
        </p:nvSpPr>
        <p:spPr>
          <a:xfrm>
            <a:off x="877130" y="332775"/>
            <a:ext cx="10125488" cy="78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Mode Analysis</a:t>
            </a:r>
            <a:endParaRPr lang="en-AE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BE1008-1BF7-44ED-BEF0-84D8C320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9" y="1447599"/>
            <a:ext cx="4734842" cy="21528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AB5F96-5680-4431-A12D-9E39966F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74" y="1447598"/>
            <a:ext cx="4811406" cy="21528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32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62BF6-1B86-4B7C-94DF-9A699BA2E6BB}"/>
              </a:ext>
            </a:extLst>
          </p:cNvPr>
          <p:cNvSpPr txBox="1"/>
          <p:nvPr/>
        </p:nvSpPr>
        <p:spPr>
          <a:xfrm>
            <a:off x="780743" y="4493899"/>
            <a:ext cx="9591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POL4321HEL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policy is preferred most by Customers but generates less revenue due to less base premium of </a:t>
            </a:r>
            <a:r>
              <a:rPr lang="en-AE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5,000 and coverage of </a:t>
            </a:r>
            <a:r>
              <a:rPr lang="en-AE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A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2,00,000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POL1048HEL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policy is preferred low by customer but generates more revenue due to high base premium amount of </a:t>
            </a:r>
            <a:r>
              <a:rPr lang="en-AE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A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76,500 and coverage of </a:t>
            </a:r>
            <a:r>
              <a:rPr lang="en-AE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A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50,00,000.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POL2005HEL</a:t>
            </a:r>
            <a:r>
              <a:rPr lang="en-A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policy generates highest revenue with low customers with premium amount of </a:t>
            </a:r>
            <a:r>
              <a:rPr lang="en-AE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A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1,20,000</a:t>
            </a:r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coverage of </a:t>
            </a:r>
            <a:r>
              <a:rPr lang="en-AE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A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1,00,00,000.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Preference is highest among 31-40 Age Group.</a:t>
            </a:r>
            <a:endParaRPr lang="en-A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2D8622-253E-4D1A-B91F-BA640F640B88}"/>
              </a:ext>
            </a:extLst>
          </p:cNvPr>
          <p:cNvSpPr txBox="1">
            <a:spLocks/>
          </p:cNvSpPr>
          <p:nvPr/>
        </p:nvSpPr>
        <p:spPr>
          <a:xfrm>
            <a:off x="877130" y="332776"/>
            <a:ext cx="8464315" cy="581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Policy Analysis</a:t>
            </a:r>
            <a:endParaRPr lang="en-AE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95A58B-FBB5-4A4C-B14C-22171C3E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289489"/>
            <a:ext cx="3664545" cy="28293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B6296-4DFE-4214-99E8-7228154F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08" y="1163036"/>
            <a:ext cx="4415762" cy="31623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07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62BF6-1B86-4B7C-94DF-9A699BA2E6BB}"/>
              </a:ext>
            </a:extLst>
          </p:cNvPr>
          <p:cNvSpPr txBox="1"/>
          <p:nvPr/>
        </p:nvSpPr>
        <p:spPr>
          <a:xfrm>
            <a:off x="1258389" y="3981201"/>
            <a:ext cx="8725207" cy="221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– Agent Sales mode attracted more Customer major with age group between 31-40 years.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Age-group of 31-40 has the highest settlement amount and Revenue followed by age-group of 41-50 and 65+.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Age-group 18-24 has the lowest settlement amount and Revenue.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is lowest with 65+ Age group but it generate</a:t>
            </a:r>
            <a:r>
              <a:rPr lang="en-AE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good Revenue.</a:t>
            </a:r>
            <a:endParaRPr lang="en-A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2D8622-253E-4D1A-B91F-BA640F640B88}"/>
              </a:ext>
            </a:extLst>
          </p:cNvPr>
          <p:cNvSpPr txBox="1">
            <a:spLocks/>
          </p:cNvSpPr>
          <p:nvPr/>
        </p:nvSpPr>
        <p:spPr>
          <a:xfrm>
            <a:off x="877130" y="332776"/>
            <a:ext cx="8428795" cy="581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Age-Group Analysis</a:t>
            </a:r>
            <a:endParaRPr lang="en-AE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1B6B0-3113-40AA-AF0F-9B3220B2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6" y="1390401"/>
            <a:ext cx="4601217" cy="17814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2A96F-BC57-44CA-8C17-50F9A1B6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7456"/>
            <a:ext cx="3315163" cy="260068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703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4639</TotalTime>
  <Words>525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Facet</vt:lpstr>
      <vt:lpstr>Shield Insurance</vt:lpstr>
      <vt:lpstr>About Company</vt:lpstr>
      <vt:lpstr>Objective</vt:lpstr>
      <vt:lpstr>Key Insights – Revenue and Customer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Janaki Patel</dc:creator>
  <cp:lastModifiedBy>Janaki Patel</cp:lastModifiedBy>
  <cp:revision>81</cp:revision>
  <dcterms:created xsi:type="dcterms:W3CDTF">2024-11-05T11:31:30Z</dcterms:created>
  <dcterms:modified xsi:type="dcterms:W3CDTF">2024-11-11T12:48:58Z</dcterms:modified>
</cp:coreProperties>
</file>