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70" r:id="rId3"/>
    <p:sldId id="284" r:id="rId4"/>
    <p:sldId id="257" r:id="rId5"/>
    <p:sldId id="258" r:id="rId6"/>
    <p:sldId id="259" r:id="rId7"/>
    <p:sldId id="269" r:id="rId8"/>
    <p:sldId id="267" r:id="rId9"/>
    <p:sldId id="260" r:id="rId10"/>
    <p:sldId id="261" r:id="rId11"/>
    <p:sldId id="272" r:id="rId12"/>
    <p:sldId id="262" r:id="rId13"/>
    <p:sldId id="263" r:id="rId14"/>
    <p:sldId id="264" r:id="rId15"/>
    <p:sldId id="276" r:id="rId16"/>
    <p:sldId id="279" r:id="rId17"/>
    <p:sldId id="275" r:id="rId18"/>
    <p:sldId id="280" r:id="rId19"/>
    <p:sldId id="281" r:id="rId20"/>
    <p:sldId id="282" r:id="rId21"/>
    <p:sldId id="277" r:id="rId22"/>
    <p:sldId id="278" r:id="rId23"/>
    <p:sldId id="265" r:id="rId24"/>
    <p:sldId id="268" r:id="rId25"/>
    <p:sldId id="274" r:id="rId26"/>
    <p:sldId id="273" r:id="rId27"/>
    <p:sldId id="266"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Namburu" userId="4dc5a6f2cc524a69" providerId="LiveId" clId="{AD8C1FA1-3515-4716-A86A-4112215963A7}"/>
    <pc:docChg chg="undo redo custSel addSld modSld sldOrd">
      <pc:chgData name="Ramya Namburu" userId="4dc5a6f2cc524a69" providerId="LiveId" clId="{AD8C1FA1-3515-4716-A86A-4112215963A7}" dt="2024-04-24T14:59:01.632" v="2894" actId="1076"/>
      <pc:docMkLst>
        <pc:docMk/>
      </pc:docMkLst>
      <pc:sldChg chg="addSp modSp mod modTransition">
        <pc:chgData name="Ramya Namburu" userId="4dc5a6f2cc524a69" providerId="LiveId" clId="{AD8C1FA1-3515-4716-A86A-4112215963A7}" dt="2024-04-24T14:44:49.162" v="2862"/>
        <pc:sldMkLst>
          <pc:docMk/>
          <pc:sldMk cId="3762667079" sldId="256"/>
        </pc:sldMkLst>
      </pc:sldChg>
      <pc:sldChg chg="addSp delSp modSp mod modTransition modAnim">
        <pc:chgData name="Ramya Namburu" userId="4dc5a6f2cc524a69" providerId="LiveId" clId="{AD8C1FA1-3515-4716-A86A-4112215963A7}" dt="2024-04-24T14:45:14.862" v="2866"/>
        <pc:sldMkLst>
          <pc:docMk/>
          <pc:sldMk cId="2395651516" sldId="257"/>
        </pc:sldMkLst>
      </pc:sldChg>
      <pc:sldChg chg="addSp modSp mod modTransition modAnim">
        <pc:chgData name="Ramya Namburu" userId="4dc5a6f2cc524a69" providerId="LiveId" clId="{AD8C1FA1-3515-4716-A86A-4112215963A7}" dt="2024-04-24T14:45:18.332" v="2867"/>
        <pc:sldMkLst>
          <pc:docMk/>
          <pc:sldMk cId="574992085" sldId="258"/>
        </pc:sldMkLst>
      </pc:sldChg>
      <pc:sldChg chg="addSp modSp mod modTransition">
        <pc:chgData name="Ramya Namburu" userId="4dc5a6f2cc524a69" providerId="LiveId" clId="{AD8C1FA1-3515-4716-A86A-4112215963A7}" dt="2024-04-24T14:45:21.318" v="2868"/>
        <pc:sldMkLst>
          <pc:docMk/>
          <pc:sldMk cId="169828969" sldId="259"/>
        </pc:sldMkLst>
      </pc:sldChg>
      <pc:sldChg chg="addSp delSp modSp mod modTransition modAnim">
        <pc:chgData name="Ramya Namburu" userId="4dc5a6f2cc524a69" providerId="LiveId" clId="{AD8C1FA1-3515-4716-A86A-4112215963A7}" dt="2024-04-24T14:45:34.745" v="2871"/>
        <pc:sldMkLst>
          <pc:docMk/>
          <pc:sldMk cId="594006571" sldId="260"/>
        </pc:sldMkLst>
      </pc:sldChg>
      <pc:sldChg chg="modSp mod modTransition">
        <pc:chgData name="Ramya Namburu" userId="4dc5a6f2cc524a69" providerId="LiveId" clId="{AD8C1FA1-3515-4716-A86A-4112215963A7}" dt="2024-04-24T14:59:01.632" v="2894" actId="1076"/>
        <pc:sldMkLst>
          <pc:docMk/>
          <pc:sldMk cId="2224260699" sldId="261"/>
        </pc:sldMkLst>
      </pc:sldChg>
      <pc:sldChg chg="addSp delSp modSp mod modTransition">
        <pc:chgData name="Ramya Namburu" userId="4dc5a6f2cc524a69" providerId="LiveId" clId="{AD8C1FA1-3515-4716-A86A-4112215963A7}" dt="2024-04-24T14:45:58.570" v="2876"/>
        <pc:sldMkLst>
          <pc:docMk/>
          <pc:sldMk cId="468351269" sldId="262"/>
        </pc:sldMkLst>
      </pc:sldChg>
      <pc:sldChg chg="modSp mod modTransition">
        <pc:chgData name="Ramya Namburu" userId="4dc5a6f2cc524a69" providerId="LiveId" clId="{AD8C1FA1-3515-4716-A86A-4112215963A7}" dt="2024-04-24T14:46:02.302" v="2877"/>
        <pc:sldMkLst>
          <pc:docMk/>
          <pc:sldMk cId="1315027122" sldId="263"/>
        </pc:sldMkLst>
      </pc:sldChg>
      <pc:sldChg chg="modSp mod">
        <pc:chgData name="Ramya Namburu" userId="4dc5a6f2cc524a69" providerId="LiveId" clId="{AD8C1FA1-3515-4716-A86A-4112215963A7}" dt="2024-04-24T05:22:11.993" v="2111" actId="20577"/>
        <pc:sldMkLst>
          <pc:docMk/>
          <pc:sldMk cId="1993003650" sldId="264"/>
        </pc:sldMkLst>
      </pc:sldChg>
      <pc:sldChg chg="addSp delSp modSp mod">
        <pc:chgData name="Ramya Namburu" userId="4dc5a6f2cc524a69" providerId="LiveId" clId="{AD8C1FA1-3515-4716-A86A-4112215963A7}" dt="2024-04-24T03:28:33.383" v="1677" actId="14100"/>
        <pc:sldMkLst>
          <pc:docMk/>
          <pc:sldMk cId="2595677581" sldId="265"/>
        </pc:sldMkLst>
      </pc:sldChg>
      <pc:sldChg chg="modSp mod">
        <pc:chgData name="Ramya Namburu" userId="4dc5a6f2cc524a69" providerId="LiveId" clId="{AD8C1FA1-3515-4716-A86A-4112215963A7}" dt="2024-04-24T06:15:45.586" v="2731" actId="20577"/>
        <pc:sldMkLst>
          <pc:docMk/>
          <pc:sldMk cId="2806321986" sldId="266"/>
        </pc:sldMkLst>
      </pc:sldChg>
      <pc:sldChg chg="addSp delSp modSp mod modTransition">
        <pc:chgData name="Ramya Namburu" userId="4dc5a6f2cc524a69" providerId="LiveId" clId="{AD8C1FA1-3515-4716-A86A-4112215963A7}" dt="2024-04-24T14:45:31.452" v="2870"/>
        <pc:sldMkLst>
          <pc:docMk/>
          <pc:sldMk cId="4022120234" sldId="267"/>
        </pc:sldMkLst>
      </pc:sldChg>
      <pc:sldChg chg="modSp mod">
        <pc:chgData name="Ramya Namburu" userId="4dc5a6f2cc524a69" providerId="LiveId" clId="{AD8C1FA1-3515-4716-A86A-4112215963A7}" dt="2024-04-24T03:11:36.252" v="1448" actId="20577"/>
        <pc:sldMkLst>
          <pc:docMk/>
          <pc:sldMk cId="3576738809" sldId="268"/>
        </pc:sldMkLst>
      </pc:sldChg>
      <pc:sldChg chg="addSp delSp modSp new mod modTransition">
        <pc:chgData name="Ramya Namburu" userId="4dc5a6f2cc524a69" providerId="LiveId" clId="{AD8C1FA1-3515-4716-A86A-4112215963A7}" dt="2024-04-24T14:45:25.554" v="2869"/>
        <pc:sldMkLst>
          <pc:docMk/>
          <pc:sldMk cId="2365889658" sldId="269"/>
        </pc:sldMkLst>
      </pc:sldChg>
      <pc:sldChg chg="addSp delSp modSp new mod modTransition">
        <pc:chgData name="Ramya Namburu" userId="4dc5a6f2cc524a69" providerId="LiveId" clId="{AD8C1FA1-3515-4716-A86A-4112215963A7}" dt="2024-04-24T14:45:04.526" v="2864"/>
        <pc:sldMkLst>
          <pc:docMk/>
          <pc:sldMk cId="85896228" sldId="270"/>
        </pc:sldMkLst>
      </pc:sldChg>
      <pc:sldChg chg="addSp delSp modSp new mod ord">
        <pc:chgData name="Ramya Namburu" userId="4dc5a6f2cc524a69" providerId="LiveId" clId="{AD8C1FA1-3515-4716-A86A-4112215963A7}" dt="2024-04-24T04:20:41.326" v="2030" actId="403"/>
        <pc:sldMkLst>
          <pc:docMk/>
          <pc:sldMk cId="3770748111" sldId="271"/>
        </pc:sldMkLst>
      </pc:sldChg>
      <pc:sldChg chg="delSp modSp new mod modTransition">
        <pc:chgData name="Ramya Namburu" userId="4dc5a6f2cc524a69" providerId="LiveId" clId="{AD8C1FA1-3515-4716-A86A-4112215963A7}" dt="2024-04-24T14:45:50.340" v="2874"/>
        <pc:sldMkLst>
          <pc:docMk/>
          <pc:sldMk cId="1867031324" sldId="272"/>
        </pc:sldMkLst>
      </pc:sldChg>
      <pc:sldChg chg="addSp delSp modSp new mod">
        <pc:chgData name="Ramya Namburu" userId="4dc5a6f2cc524a69" providerId="LiveId" clId="{AD8C1FA1-3515-4716-A86A-4112215963A7}" dt="2024-04-24T06:10:33.421" v="2622" actId="1076"/>
        <pc:sldMkLst>
          <pc:docMk/>
          <pc:sldMk cId="3428248834" sldId="273"/>
        </pc:sldMkLst>
      </pc:sldChg>
      <pc:sldChg chg="delSp modSp new mod">
        <pc:chgData name="Ramya Namburu" userId="4dc5a6f2cc524a69" providerId="LiveId" clId="{AD8C1FA1-3515-4716-A86A-4112215963A7}" dt="2024-04-24T06:10:14.094" v="2619" actId="20577"/>
        <pc:sldMkLst>
          <pc:docMk/>
          <pc:sldMk cId="2851973860" sldId="274"/>
        </pc:sldMkLst>
      </pc:sldChg>
      <pc:sldChg chg="addSp delSp modSp new mod">
        <pc:chgData name="Ramya Namburu" userId="4dc5a6f2cc524a69" providerId="LiveId" clId="{AD8C1FA1-3515-4716-A86A-4112215963A7}" dt="2024-04-24T05:52:11.011" v="2261" actId="20577"/>
        <pc:sldMkLst>
          <pc:docMk/>
          <pc:sldMk cId="1802368936" sldId="275"/>
        </pc:sldMkLst>
      </pc:sldChg>
      <pc:sldChg chg="addSp delSp modSp new mod ord">
        <pc:chgData name="Ramya Namburu" userId="4dc5a6f2cc524a69" providerId="LiveId" clId="{AD8C1FA1-3515-4716-A86A-4112215963A7}" dt="2024-04-24T05:22:53.568" v="2118" actId="14100"/>
        <pc:sldMkLst>
          <pc:docMk/>
          <pc:sldMk cId="960942723" sldId="276"/>
        </pc:sldMkLst>
      </pc:sldChg>
      <pc:sldChg chg="addSp delSp modSp new mod">
        <pc:chgData name="Ramya Namburu" userId="4dc5a6f2cc524a69" providerId="LiveId" clId="{AD8C1FA1-3515-4716-A86A-4112215963A7}" dt="2024-04-24T06:06:05.441" v="2476" actId="27636"/>
        <pc:sldMkLst>
          <pc:docMk/>
          <pc:sldMk cId="1244190007" sldId="277"/>
        </pc:sldMkLst>
      </pc:sldChg>
      <pc:sldChg chg="addSp delSp modSp new mod">
        <pc:chgData name="Ramya Namburu" userId="4dc5a6f2cc524a69" providerId="LiveId" clId="{AD8C1FA1-3515-4716-A86A-4112215963A7}" dt="2024-04-24T03:28:25.524" v="1676" actId="1038"/>
        <pc:sldMkLst>
          <pc:docMk/>
          <pc:sldMk cId="3655895237" sldId="278"/>
        </pc:sldMkLst>
      </pc:sldChg>
      <pc:sldChg chg="addSp delSp modSp new mod">
        <pc:chgData name="Ramya Namburu" userId="4dc5a6f2cc524a69" providerId="LiveId" clId="{AD8C1FA1-3515-4716-A86A-4112215963A7}" dt="2024-04-24T06:00:50.974" v="2313" actId="1076"/>
        <pc:sldMkLst>
          <pc:docMk/>
          <pc:sldMk cId="2057457847" sldId="279"/>
        </pc:sldMkLst>
      </pc:sldChg>
      <pc:sldChg chg="addSp delSp modSp new mod">
        <pc:chgData name="Ramya Namburu" userId="4dc5a6f2cc524a69" providerId="LiveId" clId="{AD8C1FA1-3515-4716-A86A-4112215963A7}" dt="2024-04-24T06:03:18.358" v="2341" actId="20577"/>
        <pc:sldMkLst>
          <pc:docMk/>
          <pc:sldMk cId="3277054161" sldId="280"/>
        </pc:sldMkLst>
      </pc:sldChg>
      <pc:sldChg chg="addSp delSp modSp new mod">
        <pc:chgData name="Ramya Namburu" userId="4dc5a6f2cc524a69" providerId="LiveId" clId="{AD8C1FA1-3515-4716-A86A-4112215963A7}" dt="2024-04-24T05:48:38.294" v="2180" actId="1076"/>
        <pc:sldMkLst>
          <pc:docMk/>
          <pc:sldMk cId="2447067216" sldId="281"/>
        </pc:sldMkLst>
      </pc:sldChg>
      <pc:sldChg chg="addSp delSp modSp new mod">
        <pc:chgData name="Ramya Namburu" userId="4dc5a6f2cc524a69" providerId="LiveId" clId="{AD8C1FA1-3515-4716-A86A-4112215963A7}" dt="2024-04-24T06:05:09.579" v="2400" actId="1076"/>
        <pc:sldMkLst>
          <pc:docMk/>
          <pc:sldMk cId="2587795359" sldId="282"/>
        </pc:sldMkLst>
      </pc:sldChg>
      <pc:sldChg chg="addSp modSp new">
        <pc:chgData name="Ramya Namburu" userId="4dc5a6f2cc524a69" providerId="LiveId" clId="{AD8C1FA1-3515-4716-A86A-4112215963A7}" dt="2024-04-24T06:12:53.725" v="2628"/>
        <pc:sldMkLst>
          <pc:docMk/>
          <pc:sldMk cId="566030435" sldId="283"/>
        </pc:sldMkLst>
      </pc:sldChg>
      <pc:sldChg chg="addSp delSp modSp new mod modTransition">
        <pc:chgData name="Ramya Namburu" userId="4dc5a6f2cc524a69" providerId="LiveId" clId="{AD8C1FA1-3515-4716-A86A-4112215963A7}" dt="2024-04-24T14:45:10.027" v="2865"/>
        <pc:sldMkLst>
          <pc:docMk/>
          <pc:sldMk cId="3651069007" sldId="284"/>
        </pc:sldMkLst>
      </pc:sldChg>
    </pc:docChg>
  </pc:docChgLst>
  <pc:docChgLst>
    <pc:chgData name="Janaki Ramya Namburu" userId="37482d0c-5fdd-40b9-9fa1-c79d48a3574d" providerId="ADAL" clId="{D923985D-1E0E-4C26-A240-21870D0C4ACC}"/>
    <pc:docChg chg="delSld">
      <pc:chgData name="Janaki Ramya Namburu" userId="37482d0c-5fdd-40b9-9fa1-c79d48a3574d" providerId="ADAL" clId="{D923985D-1E0E-4C26-A240-21870D0C4ACC}" dt="2025-03-01T22:38:52.887" v="0" actId="47"/>
      <pc:docMkLst>
        <pc:docMk/>
      </pc:docMkLst>
      <pc:sldChg chg="del">
        <pc:chgData name="Janaki Ramya Namburu" userId="37482d0c-5fdd-40b9-9fa1-c79d48a3574d" providerId="ADAL" clId="{D923985D-1E0E-4C26-A240-21870D0C4ACC}" dt="2025-03-01T22:38:52.887" v="0" actId="47"/>
        <pc:sldMkLst>
          <pc:docMk/>
          <pc:sldMk cId="3770748111" sldId="27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7E37F0-0DCA-4D3A-A8A4-2C294F2ABBA5}" type="doc">
      <dgm:prSet loTypeId="urn:microsoft.com/office/officeart/2005/8/layout/list1" loCatId="list" qsTypeId="urn:microsoft.com/office/officeart/2005/8/quickstyle/3d1" qsCatId="3D" csTypeId="urn:microsoft.com/office/officeart/2005/8/colors/colorful4" csCatId="colorful" phldr="1"/>
      <dgm:spPr/>
      <dgm:t>
        <a:bodyPr/>
        <a:lstStyle/>
        <a:p>
          <a:endParaRPr lang="en-IN"/>
        </a:p>
      </dgm:t>
    </dgm:pt>
    <dgm:pt modelId="{E50A1496-7BEB-4BCC-8FC6-0CAB88159D9B}">
      <dgm:prSet phldrT="[Text]" custT="1"/>
      <dgm:spPr/>
      <dgm:t>
        <a:bodyPr/>
        <a:lstStyle/>
        <a:p>
          <a:r>
            <a:rPr lang="en-IN" sz="2000" b="1" dirty="0">
              <a:latin typeface="Lucida Calligraphy" panose="03010101010101010101" pitchFamily="66" charset="0"/>
            </a:rPr>
            <a:t>Introduction</a:t>
          </a:r>
        </a:p>
      </dgm:t>
    </dgm:pt>
    <dgm:pt modelId="{6453991C-4936-4DEE-8734-05ED5B25706B}" type="parTrans" cxnId="{3ABCE699-FCA1-42F0-96B5-6A9EC330AF3A}">
      <dgm:prSet/>
      <dgm:spPr/>
      <dgm:t>
        <a:bodyPr/>
        <a:lstStyle/>
        <a:p>
          <a:endParaRPr lang="en-IN" sz="2000" b="1">
            <a:latin typeface="Lucida Calligraphy" panose="03010101010101010101" pitchFamily="66" charset="0"/>
          </a:endParaRPr>
        </a:p>
      </dgm:t>
    </dgm:pt>
    <dgm:pt modelId="{BCB10F9D-6F8E-4A79-B794-CAB6F2B4AFBD}" type="sibTrans" cxnId="{3ABCE699-FCA1-42F0-96B5-6A9EC330AF3A}">
      <dgm:prSet/>
      <dgm:spPr/>
      <dgm:t>
        <a:bodyPr/>
        <a:lstStyle/>
        <a:p>
          <a:endParaRPr lang="en-IN" sz="2000" b="1">
            <a:latin typeface="Lucida Calligraphy" panose="03010101010101010101" pitchFamily="66" charset="0"/>
          </a:endParaRPr>
        </a:p>
      </dgm:t>
    </dgm:pt>
    <dgm:pt modelId="{5B1C719D-67B3-4EE4-B37B-DC1F78E2A277}">
      <dgm:prSet phldrT="[Text]" custT="1"/>
      <dgm:spPr/>
      <dgm:t>
        <a:bodyPr/>
        <a:lstStyle/>
        <a:p>
          <a:r>
            <a:rPr lang="en-IN" sz="2000" b="1" dirty="0">
              <a:latin typeface="Lucida Calligraphy" panose="03010101010101010101" pitchFamily="66" charset="0"/>
            </a:rPr>
            <a:t>Objectives</a:t>
          </a:r>
        </a:p>
      </dgm:t>
    </dgm:pt>
    <dgm:pt modelId="{1B0E5F11-FBA5-4794-A696-69798138A29C}" type="parTrans" cxnId="{8EBC2017-1758-4785-B0C2-1512E98B2DA3}">
      <dgm:prSet/>
      <dgm:spPr/>
      <dgm:t>
        <a:bodyPr/>
        <a:lstStyle/>
        <a:p>
          <a:endParaRPr lang="en-IN" sz="2000" b="1">
            <a:latin typeface="Lucida Calligraphy" panose="03010101010101010101" pitchFamily="66" charset="0"/>
          </a:endParaRPr>
        </a:p>
      </dgm:t>
    </dgm:pt>
    <dgm:pt modelId="{73A967DF-15DB-490A-BA34-445A9E8F8F0C}" type="sibTrans" cxnId="{8EBC2017-1758-4785-B0C2-1512E98B2DA3}">
      <dgm:prSet/>
      <dgm:spPr/>
      <dgm:t>
        <a:bodyPr/>
        <a:lstStyle/>
        <a:p>
          <a:endParaRPr lang="en-IN" sz="2000" b="1">
            <a:latin typeface="Lucida Calligraphy" panose="03010101010101010101" pitchFamily="66" charset="0"/>
          </a:endParaRPr>
        </a:p>
      </dgm:t>
    </dgm:pt>
    <dgm:pt modelId="{B7BFB5A4-EB45-44F0-A50A-B92BB2650AAA}">
      <dgm:prSet phldrT="[Text]" custT="1"/>
      <dgm:spPr/>
      <dgm:t>
        <a:bodyPr/>
        <a:lstStyle/>
        <a:p>
          <a:r>
            <a:rPr lang="en-IN" sz="2000" b="1" dirty="0">
              <a:latin typeface="Lucida Calligraphy" panose="03010101010101010101" pitchFamily="66" charset="0"/>
            </a:rPr>
            <a:t>Methodology</a:t>
          </a:r>
        </a:p>
      </dgm:t>
    </dgm:pt>
    <dgm:pt modelId="{9F86868F-7CE0-4026-BB74-F80F5FF7B5FC}" type="parTrans" cxnId="{4D58EF71-5162-408A-ABE9-74F19A994CB5}">
      <dgm:prSet/>
      <dgm:spPr/>
      <dgm:t>
        <a:bodyPr/>
        <a:lstStyle/>
        <a:p>
          <a:endParaRPr lang="en-IN" sz="2000" b="1">
            <a:latin typeface="Lucida Calligraphy" panose="03010101010101010101" pitchFamily="66" charset="0"/>
          </a:endParaRPr>
        </a:p>
      </dgm:t>
    </dgm:pt>
    <dgm:pt modelId="{B2F01C85-1158-44CB-AE08-5B8382D0AD2A}" type="sibTrans" cxnId="{4D58EF71-5162-408A-ABE9-74F19A994CB5}">
      <dgm:prSet/>
      <dgm:spPr/>
      <dgm:t>
        <a:bodyPr/>
        <a:lstStyle/>
        <a:p>
          <a:endParaRPr lang="en-IN" sz="2000" b="1">
            <a:latin typeface="Lucida Calligraphy" panose="03010101010101010101" pitchFamily="66" charset="0"/>
          </a:endParaRPr>
        </a:p>
      </dgm:t>
    </dgm:pt>
    <dgm:pt modelId="{2F6F7C82-9E16-4C24-B1B3-5D67FCDD0C6F}">
      <dgm:prSet phldrT="[Text]" custT="1"/>
      <dgm:spPr/>
      <dgm:t>
        <a:bodyPr/>
        <a:lstStyle/>
        <a:p>
          <a:r>
            <a:rPr lang="en-IN" sz="2000" b="1" dirty="0">
              <a:latin typeface="Lucida Calligraphy" panose="03010101010101010101" pitchFamily="66" charset="0"/>
            </a:rPr>
            <a:t>Results</a:t>
          </a:r>
        </a:p>
      </dgm:t>
    </dgm:pt>
    <dgm:pt modelId="{32EBD884-EE74-4AAC-BB38-8152E7F53669}" type="parTrans" cxnId="{E44B6A97-3424-47FD-B599-1E6D5D6DE241}">
      <dgm:prSet/>
      <dgm:spPr/>
      <dgm:t>
        <a:bodyPr/>
        <a:lstStyle/>
        <a:p>
          <a:endParaRPr lang="en-IN" sz="2000" b="1">
            <a:latin typeface="Lucida Calligraphy" panose="03010101010101010101" pitchFamily="66" charset="0"/>
          </a:endParaRPr>
        </a:p>
      </dgm:t>
    </dgm:pt>
    <dgm:pt modelId="{EDE40C99-D057-4789-86E7-FE83C6CC82D4}" type="sibTrans" cxnId="{E44B6A97-3424-47FD-B599-1E6D5D6DE241}">
      <dgm:prSet/>
      <dgm:spPr/>
      <dgm:t>
        <a:bodyPr/>
        <a:lstStyle/>
        <a:p>
          <a:endParaRPr lang="en-IN" sz="2000" b="1">
            <a:latin typeface="Lucida Calligraphy" panose="03010101010101010101" pitchFamily="66" charset="0"/>
          </a:endParaRPr>
        </a:p>
      </dgm:t>
    </dgm:pt>
    <dgm:pt modelId="{0FCB6E98-50B7-48D1-9FBE-680C93DADC14}">
      <dgm:prSet phldrT="[Text]" custT="1"/>
      <dgm:spPr/>
      <dgm:t>
        <a:bodyPr/>
        <a:lstStyle/>
        <a:p>
          <a:r>
            <a:rPr lang="en-IN" sz="2000" b="1" dirty="0">
              <a:latin typeface="Lucida Calligraphy" panose="03010101010101010101" pitchFamily="66" charset="0"/>
            </a:rPr>
            <a:t>Discussion</a:t>
          </a:r>
        </a:p>
      </dgm:t>
    </dgm:pt>
    <dgm:pt modelId="{C5DA86D9-5422-4318-A37C-8F5BF6AF5100}" type="parTrans" cxnId="{6705577F-E42A-4819-8F1C-1B47C25C9180}">
      <dgm:prSet/>
      <dgm:spPr/>
      <dgm:t>
        <a:bodyPr/>
        <a:lstStyle/>
        <a:p>
          <a:endParaRPr lang="en-IN" sz="2000" b="1">
            <a:latin typeface="Lucida Calligraphy" panose="03010101010101010101" pitchFamily="66" charset="0"/>
          </a:endParaRPr>
        </a:p>
      </dgm:t>
    </dgm:pt>
    <dgm:pt modelId="{E4EE8578-2133-4D3A-92D9-A6FEB90F6C51}" type="sibTrans" cxnId="{6705577F-E42A-4819-8F1C-1B47C25C9180}">
      <dgm:prSet/>
      <dgm:spPr/>
      <dgm:t>
        <a:bodyPr/>
        <a:lstStyle/>
        <a:p>
          <a:endParaRPr lang="en-IN" sz="2000" b="1">
            <a:latin typeface="Lucida Calligraphy" panose="03010101010101010101" pitchFamily="66" charset="0"/>
          </a:endParaRPr>
        </a:p>
      </dgm:t>
    </dgm:pt>
    <dgm:pt modelId="{1B896D61-178B-437D-932E-D9263138805C}">
      <dgm:prSet phldrT="[Text]" custT="1"/>
      <dgm:spPr/>
      <dgm:t>
        <a:bodyPr/>
        <a:lstStyle/>
        <a:p>
          <a:r>
            <a:rPr lang="en-IN" sz="2000" b="1" dirty="0">
              <a:latin typeface="Lucida Calligraphy" panose="03010101010101010101" pitchFamily="66" charset="0"/>
            </a:rPr>
            <a:t>Conclusion</a:t>
          </a:r>
        </a:p>
      </dgm:t>
    </dgm:pt>
    <dgm:pt modelId="{8F101945-88E0-433C-99DF-25BBD181E369}" type="parTrans" cxnId="{2DE475A5-DAE7-4BBA-84DF-E672183FA246}">
      <dgm:prSet/>
      <dgm:spPr/>
      <dgm:t>
        <a:bodyPr/>
        <a:lstStyle/>
        <a:p>
          <a:endParaRPr lang="en-IN" sz="2000" b="1">
            <a:latin typeface="Lucida Calligraphy" panose="03010101010101010101" pitchFamily="66" charset="0"/>
          </a:endParaRPr>
        </a:p>
      </dgm:t>
    </dgm:pt>
    <dgm:pt modelId="{6CECC4E8-F3F1-4D7E-9267-B4E08D447E1D}" type="sibTrans" cxnId="{2DE475A5-DAE7-4BBA-84DF-E672183FA246}">
      <dgm:prSet/>
      <dgm:spPr/>
      <dgm:t>
        <a:bodyPr/>
        <a:lstStyle/>
        <a:p>
          <a:endParaRPr lang="en-IN" sz="2000" b="1">
            <a:latin typeface="Lucida Calligraphy" panose="03010101010101010101" pitchFamily="66" charset="0"/>
          </a:endParaRPr>
        </a:p>
      </dgm:t>
    </dgm:pt>
    <dgm:pt modelId="{3C6A4F5B-599E-4586-AEDD-668380DA781A}">
      <dgm:prSet phldrT="[Text]" custT="1"/>
      <dgm:spPr/>
      <dgm:t>
        <a:bodyPr/>
        <a:lstStyle/>
        <a:p>
          <a:r>
            <a:rPr lang="en-IN" sz="2000" b="1" dirty="0">
              <a:latin typeface="Lucida Calligraphy" panose="03010101010101010101" pitchFamily="66" charset="0"/>
            </a:rPr>
            <a:t>References</a:t>
          </a:r>
        </a:p>
      </dgm:t>
    </dgm:pt>
    <dgm:pt modelId="{E3ECA4C3-07F0-436D-B02E-9964F912B913}" type="parTrans" cxnId="{002552F9-ADCB-43EC-98BA-5D3353DF5DFF}">
      <dgm:prSet/>
      <dgm:spPr/>
      <dgm:t>
        <a:bodyPr/>
        <a:lstStyle/>
        <a:p>
          <a:endParaRPr lang="en-IN" sz="2000" b="1">
            <a:latin typeface="Lucida Calligraphy" panose="03010101010101010101" pitchFamily="66" charset="0"/>
          </a:endParaRPr>
        </a:p>
      </dgm:t>
    </dgm:pt>
    <dgm:pt modelId="{55B1B443-C191-43B7-A7CE-FFB71DA4FD95}" type="sibTrans" cxnId="{002552F9-ADCB-43EC-98BA-5D3353DF5DFF}">
      <dgm:prSet/>
      <dgm:spPr/>
      <dgm:t>
        <a:bodyPr/>
        <a:lstStyle/>
        <a:p>
          <a:endParaRPr lang="en-IN" sz="2000" b="1">
            <a:latin typeface="Lucida Calligraphy" panose="03010101010101010101" pitchFamily="66" charset="0"/>
          </a:endParaRPr>
        </a:p>
      </dgm:t>
    </dgm:pt>
    <dgm:pt modelId="{A1CF2C7F-DE8E-4FA0-B02D-DDFC8D628E2B}" type="pres">
      <dgm:prSet presAssocID="{7C7E37F0-0DCA-4D3A-A8A4-2C294F2ABBA5}" presName="linear" presStyleCnt="0">
        <dgm:presLayoutVars>
          <dgm:dir/>
          <dgm:animLvl val="lvl"/>
          <dgm:resizeHandles val="exact"/>
        </dgm:presLayoutVars>
      </dgm:prSet>
      <dgm:spPr/>
    </dgm:pt>
    <dgm:pt modelId="{FE347E86-5702-48FA-9775-D4BF8E49CC73}" type="pres">
      <dgm:prSet presAssocID="{E50A1496-7BEB-4BCC-8FC6-0CAB88159D9B}" presName="parentLin" presStyleCnt="0"/>
      <dgm:spPr/>
    </dgm:pt>
    <dgm:pt modelId="{5791D49E-429F-4DAE-8C2F-9944244FFA94}" type="pres">
      <dgm:prSet presAssocID="{E50A1496-7BEB-4BCC-8FC6-0CAB88159D9B}" presName="parentLeftMargin" presStyleLbl="node1" presStyleIdx="0" presStyleCnt="7"/>
      <dgm:spPr/>
    </dgm:pt>
    <dgm:pt modelId="{520C3B90-A1AA-4699-BB68-F464A7F63C94}" type="pres">
      <dgm:prSet presAssocID="{E50A1496-7BEB-4BCC-8FC6-0CAB88159D9B}" presName="parentText" presStyleLbl="node1" presStyleIdx="0" presStyleCnt="7">
        <dgm:presLayoutVars>
          <dgm:chMax val="0"/>
          <dgm:bulletEnabled val="1"/>
        </dgm:presLayoutVars>
      </dgm:prSet>
      <dgm:spPr/>
    </dgm:pt>
    <dgm:pt modelId="{B2041DCB-7CEF-4607-9990-FD213C2CE3B0}" type="pres">
      <dgm:prSet presAssocID="{E50A1496-7BEB-4BCC-8FC6-0CAB88159D9B}" presName="negativeSpace" presStyleCnt="0"/>
      <dgm:spPr/>
    </dgm:pt>
    <dgm:pt modelId="{36515CB1-0921-4AF9-BC0B-75CA8203424E}" type="pres">
      <dgm:prSet presAssocID="{E50A1496-7BEB-4BCC-8FC6-0CAB88159D9B}" presName="childText" presStyleLbl="conFgAcc1" presStyleIdx="0" presStyleCnt="7">
        <dgm:presLayoutVars>
          <dgm:bulletEnabled val="1"/>
        </dgm:presLayoutVars>
      </dgm:prSet>
      <dgm:spPr/>
    </dgm:pt>
    <dgm:pt modelId="{F30F7C38-DFE6-4ECA-AED6-634C05E42EE4}" type="pres">
      <dgm:prSet presAssocID="{BCB10F9D-6F8E-4A79-B794-CAB6F2B4AFBD}" presName="spaceBetweenRectangles" presStyleCnt="0"/>
      <dgm:spPr/>
    </dgm:pt>
    <dgm:pt modelId="{E111ED59-5C91-485D-909A-77F486C7D226}" type="pres">
      <dgm:prSet presAssocID="{5B1C719D-67B3-4EE4-B37B-DC1F78E2A277}" presName="parentLin" presStyleCnt="0"/>
      <dgm:spPr/>
    </dgm:pt>
    <dgm:pt modelId="{5826D954-4C51-4F51-A8FC-3387D6C9FFED}" type="pres">
      <dgm:prSet presAssocID="{5B1C719D-67B3-4EE4-B37B-DC1F78E2A277}" presName="parentLeftMargin" presStyleLbl="node1" presStyleIdx="0" presStyleCnt="7"/>
      <dgm:spPr/>
    </dgm:pt>
    <dgm:pt modelId="{F3A6FD63-3982-4BCA-A339-D0B3CF07E328}" type="pres">
      <dgm:prSet presAssocID="{5B1C719D-67B3-4EE4-B37B-DC1F78E2A277}" presName="parentText" presStyleLbl="node1" presStyleIdx="1" presStyleCnt="7">
        <dgm:presLayoutVars>
          <dgm:chMax val="0"/>
          <dgm:bulletEnabled val="1"/>
        </dgm:presLayoutVars>
      </dgm:prSet>
      <dgm:spPr/>
    </dgm:pt>
    <dgm:pt modelId="{6DCF222C-EC9B-4133-B048-D5E04BB98139}" type="pres">
      <dgm:prSet presAssocID="{5B1C719D-67B3-4EE4-B37B-DC1F78E2A277}" presName="negativeSpace" presStyleCnt="0"/>
      <dgm:spPr/>
    </dgm:pt>
    <dgm:pt modelId="{B835CE54-E223-4804-90B5-F780729E7A57}" type="pres">
      <dgm:prSet presAssocID="{5B1C719D-67B3-4EE4-B37B-DC1F78E2A277}" presName="childText" presStyleLbl="conFgAcc1" presStyleIdx="1" presStyleCnt="7">
        <dgm:presLayoutVars>
          <dgm:bulletEnabled val="1"/>
        </dgm:presLayoutVars>
      </dgm:prSet>
      <dgm:spPr/>
    </dgm:pt>
    <dgm:pt modelId="{E10FA9F0-18EF-4B4F-8B95-B9A75441F8C2}" type="pres">
      <dgm:prSet presAssocID="{73A967DF-15DB-490A-BA34-445A9E8F8F0C}" presName="spaceBetweenRectangles" presStyleCnt="0"/>
      <dgm:spPr/>
    </dgm:pt>
    <dgm:pt modelId="{307F5A7D-32DD-4DCE-97A6-5C3381DE5045}" type="pres">
      <dgm:prSet presAssocID="{B7BFB5A4-EB45-44F0-A50A-B92BB2650AAA}" presName="parentLin" presStyleCnt="0"/>
      <dgm:spPr/>
    </dgm:pt>
    <dgm:pt modelId="{AA2BABD7-FCBF-43C0-8851-498BD99B586E}" type="pres">
      <dgm:prSet presAssocID="{B7BFB5A4-EB45-44F0-A50A-B92BB2650AAA}" presName="parentLeftMargin" presStyleLbl="node1" presStyleIdx="1" presStyleCnt="7"/>
      <dgm:spPr/>
    </dgm:pt>
    <dgm:pt modelId="{F3A386AD-1D39-4E80-ACC3-E600218CC159}" type="pres">
      <dgm:prSet presAssocID="{B7BFB5A4-EB45-44F0-A50A-B92BB2650AAA}" presName="parentText" presStyleLbl="node1" presStyleIdx="2" presStyleCnt="7">
        <dgm:presLayoutVars>
          <dgm:chMax val="0"/>
          <dgm:bulletEnabled val="1"/>
        </dgm:presLayoutVars>
      </dgm:prSet>
      <dgm:spPr/>
    </dgm:pt>
    <dgm:pt modelId="{FFD19506-A9A3-429F-9C49-204F8BA76A8B}" type="pres">
      <dgm:prSet presAssocID="{B7BFB5A4-EB45-44F0-A50A-B92BB2650AAA}" presName="negativeSpace" presStyleCnt="0"/>
      <dgm:spPr/>
    </dgm:pt>
    <dgm:pt modelId="{9FF46CC1-7E88-4EA6-A60D-44BD5054A476}" type="pres">
      <dgm:prSet presAssocID="{B7BFB5A4-EB45-44F0-A50A-B92BB2650AAA}" presName="childText" presStyleLbl="conFgAcc1" presStyleIdx="2" presStyleCnt="7">
        <dgm:presLayoutVars>
          <dgm:bulletEnabled val="1"/>
        </dgm:presLayoutVars>
      </dgm:prSet>
      <dgm:spPr/>
    </dgm:pt>
    <dgm:pt modelId="{61294A60-5247-4732-9933-D11E0DE90283}" type="pres">
      <dgm:prSet presAssocID="{B2F01C85-1158-44CB-AE08-5B8382D0AD2A}" presName="spaceBetweenRectangles" presStyleCnt="0"/>
      <dgm:spPr/>
    </dgm:pt>
    <dgm:pt modelId="{E7EFDD8C-DD7F-4F55-BA39-F78B93702164}" type="pres">
      <dgm:prSet presAssocID="{2F6F7C82-9E16-4C24-B1B3-5D67FCDD0C6F}" presName="parentLin" presStyleCnt="0"/>
      <dgm:spPr/>
    </dgm:pt>
    <dgm:pt modelId="{E4B5A713-7F57-4E2C-84B0-1C3F630C25E8}" type="pres">
      <dgm:prSet presAssocID="{2F6F7C82-9E16-4C24-B1B3-5D67FCDD0C6F}" presName="parentLeftMargin" presStyleLbl="node1" presStyleIdx="2" presStyleCnt="7"/>
      <dgm:spPr/>
    </dgm:pt>
    <dgm:pt modelId="{4B59BA76-F80A-42D6-A815-39583CECADFB}" type="pres">
      <dgm:prSet presAssocID="{2F6F7C82-9E16-4C24-B1B3-5D67FCDD0C6F}" presName="parentText" presStyleLbl="node1" presStyleIdx="3" presStyleCnt="7">
        <dgm:presLayoutVars>
          <dgm:chMax val="0"/>
          <dgm:bulletEnabled val="1"/>
        </dgm:presLayoutVars>
      </dgm:prSet>
      <dgm:spPr/>
    </dgm:pt>
    <dgm:pt modelId="{0C9723D3-54A4-4756-AD6C-455ACC05749B}" type="pres">
      <dgm:prSet presAssocID="{2F6F7C82-9E16-4C24-B1B3-5D67FCDD0C6F}" presName="negativeSpace" presStyleCnt="0"/>
      <dgm:spPr/>
    </dgm:pt>
    <dgm:pt modelId="{FC514D77-B781-4CDF-8908-8147ED3053F3}" type="pres">
      <dgm:prSet presAssocID="{2F6F7C82-9E16-4C24-B1B3-5D67FCDD0C6F}" presName="childText" presStyleLbl="conFgAcc1" presStyleIdx="3" presStyleCnt="7">
        <dgm:presLayoutVars>
          <dgm:bulletEnabled val="1"/>
        </dgm:presLayoutVars>
      </dgm:prSet>
      <dgm:spPr/>
    </dgm:pt>
    <dgm:pt modelId="{D775E454-DF97-4482-976C-39B1E3AFBD63}" type="pres">
      <dgm:prSet presAssocID="{EDE40C99-D057-4789-86E7-FE83C6CC82D4}" presName="spaceBetweenRectangles" presStyleCnt="0"/>
      <dgm:spPr/>
    </dgm:pt>
    <dgm:pt modelId="{E896788C-0D36-4643-B3F8-DBE62E42531B}" type="pres">
      <dgm:prSet presAssocID="{0FCB6E98-50B7-48D1-9FBE-680C93DADC14}" presName="parentLin" presStyleCnt="0"/>
      <dgm:spPr/>
    </dgm:pt>
    <dgm:pt modelId="{D701C39C-1B75-49C0-B71B-7C5E8AFC400D}" type="pres">
      <dgm:prSet presAssocID="{0FCB6E98-50B7-48D1-9FBE-680C93DADC14}" presName="parentLeftMargin" presStyleLbl="node1" presStyleIdx="3" presStyleCnt="7"/>
      <dgm:spPr/>
    </dgm:pt>
    <dgm:pt modelId="{3D7104B7-59F4-40D7-8C2D-7E0FFF046B1A}" type="pres">
      <dgm:prSet presAssocID="{0FCB6E98-50B7-48D1-9FBE-680C93DADC14}" presName="parentText" presStyleLbl="node1" presStyleIdx="4" presStyleCnt="7">
        <dgm:presLayoutVars>
          <dgm:chMax val="0"/>
          <dgm:bulletEnabled val="1"/>
        </dgm:presLayoutVars>
      </dgm:prSet>
      <dgm:spPr/>
    </dgm:pt>
    <dgm:pt modelId="{92AD8226-4366-46B7-814D-A0A0222311C9}" type="pres">
      <dgm:prSet presAssocID="{0FCB6E98-50B7-48D1-9FBE-680C93DADC14}" presName="negativeSpace" presStyleCnt="0"/>
      <dgm:spPr/>
    </dgm:pt>
    <dgm:pt modelId="{BD3F08D3-163C-4292-9D8C-2E6C24F3F4F6}" type="pres">
      <dgm:prSet presAssocID="{0FCB6E98-50B7-48D1-9FBE-680C93DADC14}" presName="childText" presStyleLbl="conFgAcc1" presStyleIdx="4" presStyleCnt="7">
        <dgm:presLayoutVars>
          <dgm:bulletEnabled val="1"/>
        </dgm:presLayoutVars>
      </dgm:prSet>
      <dgm:spPr/>
    </dgm:pt>
    <dgm:pt modelId="{CD2F5D23-9C7D-435B-B65C-8E97809AD1E0}" type="pres">
      <dgm:prSet presAssocID="{E4EE8578-2133-4D3A-92D9-A6FEB90F6C51}" presName="spaceBetweenRectangles" presStyleCnt="0"/>
      <dgm:spPr/>
    </dgm:pt>
    <dgm:pt modelId="{26DBD0D7-0E26-4A5A-8C44-6984EE91FA7C}" type="pres">
      <dgm:prSet presAssocID="{1B896D61-178B-437D-932E-D9263138805C}" presName="parentLin" presStyleCnt="0"/>
      <dgm:spPr/>
    </dgm:pt>
    <dgm:pt modelId="{3BE80119-F8AD-43BB-9ECF-0A19700AD9F1}" type="pres">
      <dgm:prSet presAssocID="{1B896D61-178B-437D-932E-D9263138805C}" presName="parentLeftMargin" presStyleLbl="node1" presStyleIdx="4" presStyleCnt="7"/>
      <dgm:spPr/>
    </dgm:pt>
    <dgm:pt modelId="{D599128E-C0CB-4F38-A1BB-4F1F2512C400}" type="pres">
      <dgm:prSet presAssocID="{1B896D61-178B-437D-932E-D9263138805C}" presName="parentText" presStyleLbl="node1" presStyleIdx="5" presStyleCnt="7">
        <dgm:presLayoutVars>
          <dgm:chMax val="0"/>
          <dgm:bulletEnabled val="1"/>
        </dgm:presLayoutVars>
      </dgm:prSet>
      <dgm:spPr/>
    </dgm:pt>
    <dgm:pt modelId="{824B0B6C-5510-4AD1-B585-32425FFE3C12}" type="pres">
      <dgm:prSet presAssocID="{1B896D61-178B-437D-932E-D9263138805C}" presName="negativeSpace" presStyleCnt="0"/>
      <dgm:spPr/>
    </dgm:pt>
    <dgm:pt modelId="{284BC7E0-AFEF-4FDB-8798-BE39166F8FF6}" type="pres">
      <dgm:prSet presAssocID="{1B896D61-178B-437D-932E-D9263138805C}" presName="childText" presStyleLbl="conFgAcc1" presStyleIdx="5" presStyleCnt="7">
        <dgm:presLayoutVars>
          <dgm:bulletEnabled val="1"/>
        </dgm:presLayoutVars>
      </dgm:prSet>
      <dgm:spPr/>
    </dgm:pt>
    <dgm:pt modelId="{9B91E2CA-B8C0-41A7-9CEA-30522DC0D49B}" type="pres">
      <dgm:prSet presAssocID="{6CECC4E8-F3F1-4D7E-9267-B4E08D447E1D}" presName="spaceBetweenRectangles" presStyleCnt="0"/>
      <dgm:spPr/>
    </dgm:pt>
    <dgm:pt modelId="{3800C5E0-32C0-4895-92B8-68A4A7B96963}" type="pres">
      <dgm:prSet presAssocID="{3C6A4F5B-599E-4586-AEDD-668380DA781A}" presName="parentLin" presStyleCnt="0"/>
      <dgm:spPr/>
    </dgm:pt>
    <dgm:pt modelId="{975D6333-480E-426B-8856-127914455A72}" type="pres">
      <dgm:prSet presAssocID="{3C6A4F5B-599E-4586-AEDD-668380DA781A}" presName="parentLeftMargin" presStyleLbl="node1" presStyleIdx="5" presStyleCnt="7"/>
      <dgm:spPr/>
    </dgm:pt>
    <dgm:pt modelId="{CDD35088-AA33-4693-8F08-0B24EC40B575}" type="pres">
      <dgm:prSet presAssocID="{3C6A4F5B-599E-4586-AEDD-668380DA781A}" presName="parentText" presStyleLbl="node1" presStyleIdx="6" presStyleCnt="7">
        <dgm:presLayoutVars>
          <dgm:chMax val="0"/>
          <dgm:bulletEnabled val="1"/>
        </dgm:presLayoutVars>
      </dgm:prSet>
      <dgm:spPr/>
    </dgm:pt>
    <dgm:pt modelId="{C359CB67-3C21-4897-A5F1-95AA3C8BC1A4}" type="pres">
      <dgm:prSet presAssocID="{3C6A4F5B-599E-4586-AEDD-668380DA781A}" presName="negativeSpace" presStyleCnt="0"/>
      <dgm:spPr/>
    </dgm:pt>
    <dgm:pt modelId="{E4F77C68-0147-4C20-9282-C3A841236E83}" type="pres">
      <dgm:prSet presAssocID="{3C6A4F5B-599E-4586-AEDD-668380DA781A}" presName="childText" presStyleLbl="conFgAcc1" presStyleIdx="6" presStyleCnt="7">
        <dgm:presLayoutVars>
          <dgm:bulletEnabled val="1"/>
        </dgm:presLayoutVars>
      </dgm:prSet>
      <dgm:spPr/>
    </dgm:pt>
  </dgm:ptLst>
  <dgm:cxnLst>
    <dgm:cxn modelId="{8EBC2017-1758-4785-B0C2-1512E98B2DA3}" srcId="{7C7E37F0-0DCA-4D3A-A8A4-2C294F2ABBA5}" destId="{5B1C719D-67B3-4EE4-B37B-DC1F78E2A277}" srcOrd="1" destOrd="0" parTransId="{1B0E5F11-FBA5-4794-A696-69798138A29C}" sibTransId="{73A967DF-15DB-490A-BA34-445A9E8F8F0C}"/>
    <dgm:cxn modelId="{4629F848-42DE-47A5-8316-6BE836161E23}" type="presOf" srcId="{5B1C719D-67B3-4EE4-B37B-DC1F78E2A277}" destId="{F3A6FD63-3982-4BCA-A339-D0B3CF07E328}" srcOrd="1" destOrd="0" presId="urn:microsoft.com/office/officeart/2005/8/layout/list1"/>
    <dgm:cxn modelId="{F2A1054B-E74F-465E-B52B-79D9FE5983A3}" type="presOf" srcId="{0FCB6E98-50B7-48D1-9FBE-680C93DADC14}" destId="{D701C39C-1B75-49C0-B71B-7C5E8AFC400D}" srcOrd="0" destOrd="0" presId="urn:microsoft.com/office/officeart/2005/8/layout/list1"/>
    <dgm:cxn modelId="{FBD57C6D-8987-4AEC-A930-21C921299858}" type="presOf" srcId="{1B896D61-178B-437D-932E-D9263138805C}" destId="{D599128E-C0CB-4F38-A1BB-4F1F2512C400}" srcOrd="1" destOrd="0" presId="urn:microsoft.com/office/officeart/2005/8/layout/list1"/>
    <dgm:cxn modelId="{4D58EF71-5162-408A-ABE9-74F19A994CB5}" srcId="{7C7E37F0-0DCA-4D3A-A8A4-2C294F2ABBA5}" destId="{B7BFB5A4-EB45-44F0-A50A-B92BB2650AAA}" srcOrd="2" destOrd="0" parTransId="{9F86868F-7CE0-4026-BB74-F80F5FF7B5FC}" sibTransId="{B2F01C85-1158-44CB-AE08-5B8382D0AD2A}"/>
    <dgm:cxn modelId="{6705577F-E42A-4819-8F1C-1B47C25C9180}" srcId="{7C7E37F0-0DCA-4D3A-A8A4-2C294F2ABBA5}" destId="{0FCB6E98-50B7-48D1-9FBE-680C93DADC14}" srcOrd="4" destOrd="0" parTransId="{C5DA86D9-5422-4318-A37C-8F5BF6AF5100}" sibTransId="{E4EE8578-2133-4D3A-92D9-A6FEB90F6C51}"/>
    <dgm:cxn modelId="{F01A048E-9CCC-40A7-B13D-562ABDF329AB}" type="presOf" srcId="{2F6F7C82-9E16-4C24-B1B3-5D67FCDD0C6F}" destId="{E4B5A713-7F57-4E2C-84B0-1C3F630C25E8}" srcOrd="0" destOrd="0" presId="urn:microsoft.com/office/officeart/2005/8/layout/list1"/>
    <dgm:cxn modelId="{E44B6A97-3424-47FD-B599-1E6D5D6DE241}" srcId="{7C7E37F0-0DCA-4D3A-A8A4-2C294F2ABBA5}" destId="{2F6F7C82-9E16-4C24-B1B3-5D67FCDD0C6F}" srcOrd="3" destOrd="0" parTransId="{32EBD884-EE74-4AAC-BB38-8152E7F53669}" sibTransId="{EDE40C99-D057-4789-86E7-FE83C6CC82D4}"/>
    <dgm:cxn modelId="{3ABCE699-FCA1-42F0-96B5-6A9EC330AF3A}" srcId="{7C7E37F0-0DCA-4D3A-A8A4-2C294F2ABBA5}" destId="{E50A1496-7BEB-4BCC-8FC6-0CAB88159D9B}" srcOrd="0" destOrd="0" parTransId="{6453991C-4936-4DEE-8734-05ED5B25706B}" sibTransId="{BCB10F9D-6F8E-4A79-B794-CAB6F2B4AFBD}"/>
    <dgm:cxn modelId="{760B7AA0-97F2-4132-AED3-0A61E5EB755F}" type="presOf" srcId="{3C6A4F5B-599E-4586-AEDD-668380DA781A}" destId="{CDD35088-AA33-4693-8F08-0B24EC40B575}" srcOrd="1" destOrd="0" presId="urn:microsoft.com/office/officeart/2005/8/layout/list1"/>
    <dgm:cxn modelId="{606B07A5-8AF1-4E05-921D-8BD4A9584716}" type="presOf" srcId="{0FCB6E98-50B7-48D1-9FBE-680C93DADC14}" destId="{3D7104B7-59F4-40D7-8C2D-7E0FFF046B1A}" srcOrd="1" destOrd="0" presId="urn:microsoft.com/office/officeart/2005/8/layout/list1"/>
    <dgm:cxn modelId="{D13E1FA5-8287-40AA-894A-D4E844643550}" type="presOf" srcId="{1B896D61-178B-437D-932E-D9263138805C}" destId="{3BE80119-F8AD-43BB-9ECF-0A19700AD9F1}" srcOrd="0" destOrd="0" presId="urn:microsoft.com/office/officeart/2005/8/layout/list1"/>
    <dgm:cxn modelId="{2DE475A5-DAE7-4BBA-84DF-E672183FA246}" srcId="{7C7E37F0-0DCA-4D3A-A8A4-2C294F2ABBA5}" destId="{1B896D61-178B-437D-932E-D9263138805C}" srcOrd="5" destOrd="0" parTransId="{8F101945-88E0-433C-99DF-25BBD181E369}" sibTransId="{6CECC4E8-F3F1-4D7E-9267-B4E08D447E1D}"/>
    <dgm:cxn modelId="{91F604A9-2D31-4908-9D96-19A49B94BE6A}" type="presOf" srcId="{2F6F7C82-9E16-4C24-B1B3-5D67FCDD0C6F}" destId="{4B59BA76-F80A-42D6-A815-39583CECADFB}" srcOrd="1" destOrd="0" presId="urn:microsoft.com/office/officeart/2005/8/layout/list1"/>
    <dgm:cxn modelId="{5B647DA9-3988-4289-94E5-2C798BFFF17B}" type="presOf" srcId="{7C7E37F0-0DCA-4D3A-A8A4-2C294F2ABBA5}" destId="{A1CF2C7F-DE8E-4FA0-B02D-DDFC8D628E2B}" srcOrd="0" destOrd="0" presId="urn:microsoft.com/office/officeart/2005/8/layout/list1"/>
    <dgm:cxn modelId="{B1585CB0-CFB0-4A51-BB4D-03077B248A3D}" type="presOf" srcId="{5B1C719D-67B3-4EE4-B37B-DC1F78E2A277}" destId="{5826D954-4C51-4F51-A8FC-3387D6C9FFED}" srcOrd="0" destOrd="0" presId="urn:microsoft.com/office/officeart/2005/8/layout/list1"/>
    <dgm:cxn modelId="{84D8B8C2-517D-49CE-A4EC-6F179FF7EE9F}" type="presOf" srcId="{E50A1496-7BEB-4BCC-8FC6-0CAB88159D9B}" destId="{5791D49E-429F-4DAE-8C2F-9944244FFA94}" srcOrd="0" destOrd="0" presId="urn:microsoft.com/office/officeart/2005/8/layout/list1"/>
    <dgm:cxn modelId="{2CC960CF-23BA-4914-AAF3-0EB3A13FB347}" type="presOf" srcId="{E50A1496-7BEB-4BCC-8FC6-0CAB88159D9B}" destId="{520C3B90-A1AA-4699-BB68-F464A7F63C94}" srcOrd="1" destOrd="0" presId="urn:microsoft.com/office/officeart/2005/8/layout/list1"/>
    <dgm:cxn modelId="{E9B018E2-42E6-42A4-8130-066D1EA8C814}" type="presOf" srcId="{3C6A4F5B-599E-4586-AEDD-668380DA781A}" destId="{975D6333-480E-426B-8856-127914455A72}" srcOrd="0" destOrd="0" presId="urn:microsoft.com/office/officeart/2005/8/layout/list1"/>
    <dgm:cxn modelId="{03200CF4-9041-4ABE-A966-375D8192BC48}" type="presOf" srcId="{B7BFB5A4-EB45-44F0-A50A-B92BB2650AAA}" destId="{AA2BABD7-FCBF-43C0-8851-498BD99B586E}" srcOrd="0" destOrd="0" presId="urn:microsoft.com/office/officeart/2005/8/layout/list1"/>
    <dgm:cxn modelId="{002552F9-ADCB-43EC-98BA-5D3353DF5DFF}" srcId="{7C7E37F0-0DCA-4D3A-A8A4-2C294F2ABBA5}" destId="{3C6A4F5B-599E-4586-AEDD-668380DA781A}" srcOrd="6" destOrd="0" parTransId="{E3ECA4C3-07F0-436D-B02E-9964F912B913}" sibTransId="{55B1B443-C191-43B7-A7CE-FFB71DA4FD95}"/>
    <dgm:cxn modelId="{28B2EBFB-0C2C-4D60-98DA-8BE645FE21BA}" type="presOf" srcId="{B7BFB5A4-EB45-44F0-A50A-B92BB2650AAA}" destId="{F3A386AD-1D39-4E80-ACC3-E600218CC159}" srcOrd="1" destOrd="0" presId="urn:microsoft.com/office/officeart/2005/8/layout/list1"/>
    <dgm:cxn modelId="{39511EF8-9207-4491-BE59-241B1EFB7A3E}" type="presParOf" srcId="{A1CF2C7F-DE8E-4FA0-B02D-DDFC8D628E2B}" destId="{FE347E86-5702-48FA-9775-D4BF8E49CC73}" srcOrd="0" destOrd="0" presId="urn:microsoft.com/office/officeart/2005/8/layout/list1"/>
    <dgm:cxn modelId="{EED2E059-3550-481A-8B32-EA84ECE5F6C3}" type="presParOf" srcId="{FE347E86-5702-48FA-9775-D4BF8E49CC73}" destId="{5791D49E-429F-4DAE-8C2F-9944244FFA94}" srcOrd="0" destOrd="0" presId="urn:microsoft.com/office/officeart/2005/8/layout/list1"/>
    <dgm:cxn modelId="{BFD0C9EB-506F-4FAA-8816-C4D51178A36A}" type="presParOf" srcId="{FE347E86-5702-48FA-9775-D4BF8E49CC73}" destId="{520C3B90-A1AA-4699-BB68-F464A7F63C94}" srcOrd="1" destOrd="0" presId="urn:microsoft.com/office/officeart/2005/8/layout/list1"/>
    <dgm:cxn modelId="{4169094C-99C9-4E34-B292-4452F2C8E7BB}" type="presParOf" srcId="{A1CF2C7F-DE8E-4FA0-B02D-DDFC8D628E2B}" destId="{B2041DCB-7CEF-4607-9990-FD213C2CE3B0}" srcOrd="1" destOrd="0" presId="urn:microsoft.com/office/officeart/2005/8/layout/list1"/>
    <dgm:cxn modelId="{24D82279-CCB1-497C-B4FA-47BF175901B3}" type="presParOf" srcId="{A1CF2C7F-DE8E-4FA0-B02D-DDFC8D628E2B}" destId="{36515CB1-0921-4AF9-BC0B-75CA8203424E}" srcOrd="2" destOrd="0" presId="urn:microsoft.com/office/officeart/2005/8/layout/list1"/>
    <dgm:cxn modelId="{98796B74-C588-44D9-96CA-E2D2343C3146}" type="presParOf" srcId="{A1CF2C7F-DE8E-4FA0-B02D-DDFC8D628E2B}" destId="{F30F7C38-DFE6-4ECA-AED6-634C05E42EE4}" srcOrd="3" destOrd="0" presId="urn:microsoft.com/office/officeart/2005/8/layout/list1"/>
    <dgm:cxn modelId="{F2B6AED6-A336-464F-B9DE-EB0C10B99590}" type="presParOf" srcId="{A1CF2C7F-DE8E-4FA0-B02D-DDFC8D628E2B}" destId="{E111ED59-5C91-485D-909A-77F486C7D226}" srcOrd="4" destOrd="0" presId="urn:microsoft.com/office/officeart/2005/8/layout/list1"/>
    <dgm:cxn modelId="{9AF29212-CB25-44DA-A837-52961CE72C35}" type="presParOf" srcId="{E111ED59-5C91-485D-909A-77F486C7D226}" destId="{5826D954-4C51-4F51-A8FC-3387D6C9FFED}" srcOrd="0" destOrd="0" presId="urn:microsoft.com/office/officeart/2005/8/layout/list1"/>
    <dgm:cxn modelId="{BEB6D640-2939-4DA0-B278-9B7A10B929AA}" type="presParOf" srcId="{E111ED59-5C91-485D-909A-77F486C7D226}" destId="{F3A6FD63-3982-4BCA-A339-D0B3CF07E328}" srcOrd="1" destOrd="0" presId="urn:microsoft.com/office/officeart/2005/8/layout/list1"/>
    <dgm:cxn modelId="{DE0265B7-0559-4EDF-81CD-25CEB88765C2}" type="presParOf" srcId="{A1CF2C7F-DE8E-4FA0-B02D-DDFC8D628E2B}" destId="{6DCF222C-EC9B-4133-B048-D5E04BB98139}" srcOrd="5" destOrd="0" presId="urn:microsoft.com/office/officeart/2005/8/layout/list1"/>
    <dgm:cxn modelId="{2F822D73-9B83-4ABB-B297-7B8485D278C3}" type="presParOf" srcId="{A1CF2C7F-DE8E-4FA0-B02D-DDFC8D628E2B}" destId="{B835CE54-E223-4804-90B5-F780729E7A57}" srcOrd="6" destOrd="0" presId="urn:microsoft.com/office/officeart/2005/8/layout/list1"/>
    <dgm:cxn modelId="{E029C4E6-26AD-4B44-89F9-301B794DD9FD}" type="presParOf" srcId="{A1CF2C7F-DE8E-4FA0-B02D-DDFC8D628E2B}" destId="{E10FA9F0-18EF-4B4F-8B95-B9A75441F8C2}" srcOrd="7" destOrd="0" presId="urn:microsoft.com/office/officeart/2005/8/layout/list1"/>
    <dgm:cxn modelId="{79F1E5AF-BC4F-46AB-9546-C039EE4E2B3C}" type="presParOf" srcId="{A1CF2C7F-DE8E-4FA0-B02D-DDFC8D628E2B}" destId="{307F5A7D-32DD-4DCE-97A6-5C3381DE5045}" srcOrd="8" destOrd="0" presId="urn:microsoft.com/office/officeart/2005/8/layout/list1"/>
    <dgm:cxn modelId="{AAF6C077-FF5D-44A7-A9F0-7615FC86A26A}" type="presParOf" srcId="{307F5A7D-32DD-4DCE-97A6-5C3381DE5045}" destId="{AA2BABD7-FCBF-43C0-8851-498BD99B586E}" srcOrd="0" destOrd="0" presId="urn:microsoft.com/office/officeart/2005/8/layout/list1"/>
    <dgm:cxn modelId="{C082FF2F-6F27-425E-9555-A88598E34E74}" type="presParOf" srcId="{307F5A7D-32DD-4DCE-97A6-5C3381DE5045}" destId="{F3A386AD-1D39-4E80-ACC3-E600218CC159}" srcOrd="1" destOrd="0" presId="urn:microsoft.com/office/officeart/2005/8/layout/list1"/>
    <dgm:cxn modelId="{D77B3B47-4B8D-4EA5-9792-3DD2C96CA23C}" type="presParOf" srcId="{A1CF2C7F-DE8E-4FA0-B02D-DDFC8D628E2B}" destId="{FFD19506-A9A3-429F-9C49-204F8BA76A8B}" srcOrd="9" destOrd="0" presId="urn:microsoft.com/office/officeart/2005/8/layout/list1"/>
    <dgm:cxn modelId="{2E621CC6-2308-4BB0-A28E-4C6980E4AC0D}" type="presParOf" srcId="{A1CF2C7F-DE8E-4FA0-B02D-DDFC8D628E2B}" destId="{9FF46CC1-7E88-4EA6-A60D-44BD5054A476}" srcOrd="10" destOrd="0" presId="urn:microsoft.com/office/officeart/2005/8/layout/list1"/>
    <dgm:cxn modelId="{D36A954F-C60A-4063-B244-2A092E28C617}" type="presParOf" srcId="{A1CF2C7F-DE8E-4FA0-B02D-DDFC8D628E2B}" destId="{61294A60-5247-4732-9933-D11E0DE90283}" srcOrd="11" destOrd="0" presId="urn:microsoft.com/office/officeart/2005/8/layout/list1"/>
    <dgm:cxn modelId="{63DD3140-3DF5-46C3-8A37-E51161DC0DE6}" type="presParOf" srcId="{A1CF2C7F-DE8E-4FA0-B02D-DDFC8D628E2B}" destId="{E7EFDD8C-DD7F-4F55-BA39-F78B93702164}" srcOrd="12" destOrd="0" presId="urn:microsoft.com/office/officeart/2005/8/layout/list1"/>
    <dgm:cxn modelId="{08480DA0-C643-44A0-A968-E32AAEBA7FC6}" type="presParOf" srcId="{E7EFDD8C-DD7F-4F55-BA39-F78B93702164}" destId="{E4B5A713-7F57-4E2C-84B0-1C3F630C25E8}" srcOrd="0" destOrd="0" presId="urn:microsoft.com/office/officeart/2005/8/layout/list1"/>
    <dgm:cxn modelId="{9FEEAC0F-A976-4BF1-89DA-7138C95DB195}" type="presParOf" srcId="{E7EFDD8C-DD7F-4F55-BA39-F78B93702164}" destId="{4B59BA76-F80A-42D6-A815-39583CECADFB}" srcOrd="1" destOrd="0" presId="urn:microsoft.com/office/officeart/2005/8/layout/list1"/>
    <dgm:cxn modelId="{30D13296-DC3E-4951-9157-BD20E007824A}" type="presParOf" srcId="{A1CF2C7F-DE8E-4FA0-B02D-DDFC8D628E2B}" destId="{0C9723D3-54A4-4756-AD6C-455ACC05749B}" srcOrd="13" destOrd="0" presId="urn:microsoft.com/office/officeart/2005/8/layout/list1"/>
    <dgm:cxn modelId="{177006EC-99D2-479D-89A9-710C0B4F1F22}" type="presParOf" srcId="{A1CF2C7F-DE8E-4FA0-B02D-DDFC8D628E2B}" destId="{FC514D77-B781-4CDF-8908-8147ED3053F3}" srcOrd="14" destOrd="0" presId="urn:microsoft.com/office/officeart/2005/8/layout/list1"/>
    <dgm:cxn modelId="{419ED735-2E0C-48C1-90D7-2E8F6129434C}" type="presParOf" srcId="{A1CF2C7F-DE8E-4FA0-B02D-DDFC8D628E2B}" destId="{D775E454-DF97-4482-976C-39B1E3AFBD63}" srcOrd="15" destOrd="0" presId="urn:microsoft.com/office/officeart/2005/8/layout/list1"/>
    <dgm:cxn modelId="{1EA09220-7C23-40CC-A96F-3187800119D3}" type="presParOf" srcId="{A1CF2C7F-DE8E-4FA0-B02D-DDFC8D628E2B}" destId="{E896788C-0D36-4643-B3F8-DBE62E42531B}" srcOrd="16" destOrd="0" presId="urn:microsoft.com/office/officeart/2005/8/layout/list1"/>
    <dgm:cxn modelId="{E622FDF6-FBD0-4AEF-BF1C-7A86E82DA1C4}" type="presParOf" srcId="{E896788C-0D36-4643-B3F8-DBE62E42531B}" destId="{D701C39C-1B75-49C0-B71B-7C5E8AFC400D}" srcOrd="0" destOrd="0" presId="urn:microsoft.com/office/officeart/2005/8/layout/list1"/>
    <dgm:cxn modelId="{C04E8D61-A8DE-403F-9808-F7861E27DE8E}" type="presParOf" srcId="{E896788C-0D36-4643-B3F8-DBE62E42531B}" destId="{3D7104B7-59F4-40D7-8C2D-7E0FFF046B1A}" srcOrd="1" destOrd="0" presId="urn:microsoft.com/office/officeart/2005/8/layout/list1"/>
    <dgm:cxn modelId="{A344C998-40FD-4557-A627-102CBEB49848}" type="presParOf" srcId="{A1CF2C7F-DE8E-4FA0-B02D-DDFC8D628E2B}" destId="{92AD8226-4366-46B7-814D-A0A0222311C9}" srcOrd="17" destOrd="0" presId="urn:microsoft.com/office/officeart/2005/8/layout/list1"/>
    <dgm:cxn modelId="{DF2B9CFD-A199-40C4-BF70-7FA8C1E4C9F9}" type="presParOf" srcId="{A1CF2C7F-DE8E-4FA0-B02D-DDFC8D628E2B}" destId="{BD3F08D3-163C-4292-9D8C-2E6C24F3F4F6}" srcOrd="18" destOrd="0" presId="urn:microsoft.com/office/officeart/2005/8/layout/list1"/>
    <dgm:cxn modelId="{6DB7CB7B-B74A-4CBD-8EFF-268D7BDF860B}" type="presParOf" srcId="{A1CF2C7F-DE8E-4FA0-B02D-DDFC8D628E2B}" destId="{CD2F5D23-9C7D-435B-B65C-8E97809AD1E0}" srcOrd="19" destOrd="0" presId="urn:microsoft.com/office/officeart/2005/8/layout/list1"/>
    <dgm:cxn modelId="{3CF81DE8-756B-4FD3-B9F1-01AFB02AF05B}" type="presParOf" srcId="{A1CF2C7F-DE8E-4FA0-B02D-DDFC8D628E2B}" destId="{26DBD0D7-0E26-4A5A-8C44-6984EE91FA7C}" srcOrd="20" destOrd="0" presId="urn:microsoft.com/office/officeart/2005/8/layout/list1"/>
    <dgm:cxn modelId="{7F23E680-CE9D-4829-AC8A-15D579834BD5}" type="presParOf" srcId="{26DBD0D7-0E26-4A5A-8C44-6984EE91FA7C}" destId="{3BE80119-F8AD-43BB-9ECF-0A19700AD9F1}" srcOrd="0" destOrd="0" presId="urn:microsoft.com/office/officeart/2005/8/layout/list1"/>
    <dgm:cxn modelId="{D9BE7104-D223-49A8-A67B-3D42E978A62E}" type="presParOf" srcId="{26DBD0D7-0E26-4A5A-8C44-6984EE91FA7C}" destId="{D599128E-C0CB-4F38-A1BB-4F1F2512C400}" srcOrd="1" destOrd="0" presId="urn:microsoft.com/office/officeart/2005/8/layout/list1"/>
    <dgm:cxn modelId="{8096E850-D1E7-46B8-9418-4567ED9312BA}" type="presParOf" srcId="{A1CF2C7F-DE8E-4FA0-B02D-DDFC8D628E2B}" destId="{824B0B6C-5510-4AD1-B585-32425FFE3C12}" srcOrd="21" destOrd="0" presId="urn:microsoft.com/office/officeart/2005/8/layout/list1"/>
    <dgm:cxn modelId="{A8144699-F0BA-48B8-BA4E-0FCD80F98E22}" type="presParOf" srcId="{A1CF2C7F-DE8E-4FA0-B02D-DDFC8D628E2B}" destId="{284BC7E0-AFEF-4FDB-8798-BE39166F8FF6}" srcOrd="22" destOrd="0" presId="urn:microsoft.com/office/officeart/2005/8/layout/list1"/>
    <dgm:cxn modelId="{A72A0A2E-582E-47DF-A9EF-84C28C0A78CC}" type="presParOf" srcId="{A1CF2C7F-DE8E-4FA0-B02D-DDFC8D628E2B}" destId="{9B91E2CA-B8C0-41A7-9CEA-30522DC0D49B}" srcOrd="23" destOrd="0" presId="urn:microsoft.com/office/officeart/2005/8/layout/list1"/>
    <dgm:cxn modelId="{2FD6EDC8-FC10-456F-B4D1-944A8CB63EBA}" type="presParOf" srcId="{A1CF2C7F-DE8E-4FA0-B02D-DDFC8D628E2B}" destId="{3800C5E0-32C0-4895-92B8-68A4A7B96963}" srcOrd="24" destOrd="0" presId="urn:microsoft.com/office/officeart/2005/8/layout/list1"/>
    <dgm:cxn modelId="{491B123D-1AF3-42E6-BB4F-56FA64EE2214}" type="presParOf" srcId="{3800C5E0-32C0-4895-92B8-68A4A7B96963}" destId="{975D6333-480E-426B-8856-127914455A72}" srcOrd="0" destOrd="0" presId="urn:microsoft.com/office/officeart/2005/8/layout/list1"/>
    <dgm:cxn modelId="{B60ACFCA-6897-4784-892C-C9B47670F80D}" type="presParOf" srcId="{3800C5E0-32C0-4895-92B8-68A4A7B96963}" destId="{CDD35088-AA33-4693-8F08-0B24EC40B575}" srcOrd="1" destOrd="0" presId="urn:microsoft.com/office/officeart/2005/8/layout/list1"/>
    <dgm:cxn modelId="{7F7E4A08-5833-4A9D-8ABA-22814EA445B6}" type="presParOf" srcId="{A1CF2C7F-DE8E-4FA0-B02D-DDFC8D628E2B}" destId="{C359CB67-3C21-4897-A5F1-95AA3C8BC1A4}" srcOrd="25" destOrd="0" presId="urn:microsoft.com/office/officeart/2005/8/layout/list1"/>
    <dgm:cxn modelId="{685C3E52-FEEC-47D9-8220-0706F7ECD95C}" type="presParOf" srcId="{A1CF2C7F-DE8E-4FA0-B02D-DDFC8D628E2B}" destId="{E4F77C68-0147-4C20-9282-C3A841236E83}"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515CB1-0921-4AF9-BC0B-75CA8203424E}">
      <dsp:nvSpPr>
        <dsp:cNvPr id="0" name=""/>
        <dsp:cNvSpPr/>
      </dsp:nvSpPr>
      <dsp:spPr>
        <a:xfrm>
          <a:off x="0" y="317470"/>
          <a:ext cx="6781800" cy="428400"/>
        </a:xfrm>
        <a:prstGeom prst="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520C3B90-A1AA-4699-BB68-F464A7F63C94}">
      <dsp:nvSpPr>
        <dsp:cNvPr id="0" name=""/>
        <dsp:cNvSpPr/>
      </dsp:nvSpPr>
      <dsp:spPr>
        <a:xfrm>
          <a:off x="339090" y="66550"/>
          <a:ext cx="4747260" cy="501840"/>
        </a:xfrm>
        <a:prstGeom prst="roundRect">
          <a:avLst/>
        </a:prstGeom>
        <a:gradFill rotWithShape="0">
          <a:gsLst>
            <a:gs pos="0">
              <a:schemeClr val="accent4">
                <a:hueOff val="0"/>
                <a:satOff val="0"/>
                <a:lumOff val="0"/>
                <a:alphaOff val="0"/>
                <a:tint val="60000"/>
                <a:satMod val="160000"/>
              </a:schemeClr>
            </a:gs>
            <a:gs pos="46000">
              <a:schemeClr val="accent4">
                <a:hueOff val="0"/>
                <a:satOff val="0"/>
                <a:lumOff val="0"/>
                <a:alphaOff val="0"/>
                <a:tint val="86000"/>
                <a:satMod val="160000"/>
              </a:schemeClr>
            </a:gs>
            <a:gs pos="100000">
              <a:schemeClr val="accent4">
                <a:hueOff val="0"/>
                <a:satOff val="0"/>
                <a:lumOff val="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Lucida Calligraphy" panose="03010101010101010101" pitchFamily="66" charset="0"/>
            </a:rPr>
            <a:t>Introduction</a:t>
          </a:r>
        </a:p>
      </dsp:txBody>
      <dsp:txXfrm>
        <a:off x="363588" y="91048"/>
        <a:ext cx="4698264" cy="452844"/>
      </dsp:txXfrm>
    </dsp:sp>
    <dsp:sp modelId="{B835CE54-E223-4804-90B5-F780729E7A57}">
      <dsp:nvSpPr>
        <dsp:cNvPr id="0" name=""/>
        <dsp:cNvSpPr/>
      </dsp:nvSpPr>
      <dsp:spPr>
        <a:xfrm>
          <a:off x="0" y="1088590"/>
          <a:ext cx="6781800" cy="428400"/>
        </a:xfrm>
        <a:prstGeom prst="rect">
          <a:avLst/>
        </a:prstGeom>
        <a:solidFill>
          <a:schemeClr val="lt1">
            <a:alpha val="90000"/>
            <a:hueOff val="0"/>
            <a:satOff val="0"/>
            <a:lumOff val="0"/>
            <a:alphaOff val="0"/>
          </a:schemeClr>
        </a:solidFill>
        <a:ln w="9525" cap="flat" cmpd="sng" algn="ctr">
          <a:solidFill>
            <a:schemeClr val="accent4">
              <a:hueOff val="-750108"/>
              <a:satOff val="0"/>
              <a:lumOff val="2745"/>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3A6FD63-3982-4BCA-A339-D0B3CF07E328}">
      <dsp:nvSpPr>
        <dsp:cNvPr id="0" name=""/>
        <dsp:cNvSpPr/>
      </dsp:nvSpPr>
      <dsp:spPr>
        <a:xfrm>
          <a:off x="339090" y="837670"/>
          <a:ext cx="4747260" cy="501840"/>
        </a:xfrm>
        <a:prstGeom prst="roundRect">
          <a:avLst/>
        </a:prstGeom>
        <a:gradFill rotWithShape="0">
          <a:gsLst>
            <a:gs pos="0">
              <a:schemeClr val="accent4">
                <a:hueOff val="-750108"/>
                <a:satOff val="0"/>
                <a:lumOff val="2745"/>
                <a:alphaOff val="0"/>
                <a:tint val="60000"/>
                <a:satMod val="160000"/>
              </a:schemeClr>
            </a:gs>
            <a:gs pos="46000">
              <a:schemeClr val="accent4">
                <a:hueOff val="-750108"/>
                <a:satOff val="0"/>
                <a:lumOff val="2745"/>
                <a:alphaOff val="0"/>
                <a:tint val="86000"/>
                <a:satMod val="160000"/>
              </a:schemeClr>
            </a:gs>
            <a:gs pos="100000">
              <a:schemeClr val="accent4">
                <a:hueOff val="-750108"/>
                <a:satOff val="0"/>
                <a:lumOff val="2745"/>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Lucida Calligraphy" panose="03010101010101010101" pitchFamily="66" charset="0"/>
            </a:rPr>
            <a:t>Objectives</a:t>
          </a:r>
        </a:p>
      </dsp:txBody>
      <dsp:txXfrm>
        <a:off x="363588" y="862168"/>
        <a:ext cx="4698264" cy="452844"/>
      </dsp:txXfrm>
    </dsp:sp>
    <dsp:sp modelId="{9FF46CC1-7E88-4EA6-A60D-44BD5054A476}">
      <dsp:nvSpPr>
        <dsp:cNvPr id="0" name=""/>
        <dsp:cNvSpPr/>
      </dsp:nvSpPr>
      <dsp:spPr>
        <a:xfrm>
          <a:off x="0" y="1859711"/>
          <a:ext cx="6781800" cy="428400"/>
        </a:xfrm>
        <a:prstGeom prst="rect">
          <a:avLst/>
        </a:prstGeom>
        <a:solidFill>
          <a:schemeClr val="lt1">
            <a:alpha val="90000"/>
            <a:hueOff val="0"/>
            <a:satOff val="0"/>
            <a:lumOff val="0"/>
            <a:alphaOff val="0"/>
          </a:schemeClr>
        </a:solidFill>
        <a:ln w="9525" cap="flat" cmpd="sng" algn="ctr">
          <a:solidFill>
            <a:schemeClr val="accent4">
              <a:hueOff val="-1500215"/>
              <a:satOff val="0"/>
              <a:lumOff val="5490"/>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F3A386AD-1D39-4E80-ACC3-E600218CC159}">
      <dsp:nvSpPr>
        <dsp:cNvPr id="0" name=""/>
        <dsp:cNvSpPr/>
      </dsp:nvSpPr>
      <dsp:spPr>
        <a:xfrm>
          <a:off x="339090" y="1608790"/>
          <a:ext cx="4747260" cy="501840"/>
        </a:xfrm>
        <a:prstGeom prst="roundRect">
          <a:avLst/>
        </a:prstGeom>
        <a:gradFill rotWithShape="0">
          <a:gsLst>
            <a:gs pos="0">
              <a:schemeClr val="accent4">
                <a:hueOff val="-1500215"/>
                <a:satOff val="0"/>
                <a:lumOff val="5490"/>
                <a:alphaOff val="0"/>
                <a:tint val="60000"/>
                <a:satMod val="160000"/>
              </a:schemeClr>
            </a:gs>
            <a:gs pos="46000">
              <a:schemeClr val="accent4">
                <a:hueOff val="-1500215"/>
                <a:satOff val="0"/>
                <a:lumOff val="5490"/>
                <a:alphaOff val="0"/>
                <a:tint val="86000"/>
                <a:satMod val="160000"/>
              </a:schemeClr>
            </a:gs>
            <a:gs pos="100000">
              <a:schemeClr val="accent4">
                <a:hueOff val="-1500215"/>
                <a:satOff val="0"/>
                <a:lumOff val="5490"/>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Lucida Calligraphy" panose="03010101010101010101" pitchFamily="66" charset="0"/>
            </a:rPr>
            <a:t>Methodology</a:t>
          </a:r>
        </a:p>
      </dsp:txBody>
      <dsp:txXfrm>
        <a:off x="363588" y="1633288"/>
        <a:ext cx="4698264" cy="452844"/>
      </dsp:txXfrm>
    </dsp:sp>
    <dsp:sp modelId="{FC514D77-B781-4CDF-8908-8147ED3053F3}">
      <dsp:nvSpPr>
        <dsp:cNvPr id="0" name=""/>
        <dsp:cNvSpPr/>
      </dsp:nvSpPr>
      <dsp:spPr>
        <a:xfrm>
          <a:off x="0" y="2630831"/>
          <a:ext cx="6781800" cy="428400"/>
        </a:xfrm>
        <a:prstGeom prst="rect">
          <a:avLst/>
        </a:prstGeom>
        <a:solidFill>
          <a:schemeClr val="lt1">
            <a:alpha val="90000"/>
            <a:hueOff val="0"/>
            <a:satOff val="0"/>
            <a:lumOff val="0"/>
            <a:alphaOff val="0"/>
          </a:schemeClr>
        </a:solidFill>
        <a:ln w="9525" cap="flat" cmpd="sng" algn="ctr">
          <a:solidFill>
            <a:schemeClr val="accent4">
              <a:hueOff val="-2250323"/>
              <a:satOff val="0"/>
              <a:lumOff val="8236"/>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4B59BA76-F80A-42D6-A815-39583CECADFB}">
      <dsp:nvSpPr>
        <dsp:cNvPr id="0" name=""/>
        <dsp:cNvSpPr/>
      </dsp:nvSpPr>
      <dsp:spPr>
        <a:xfrm>
          <a:off x="339090" y="2379911"/>
          <a:ext cx="4747260" cy="501840"/>
        </a:xfrm>
        <a:prstGeom prst="roundRect">
          <a:avLst/>
        </a:prstGeom>
        <a:gradFill rotWithShape="0">
          <a:gsLst>
            <a:gs pos="0">
              <a:schemeClr val="accent4">
                <a:hueOff val="-2250323"/>
                <a:satOff val="0"/>
                <a:lumOff val="8236"/>
                <a:alphaOff val="0"/>
                <a:tint val="60000"/>
                <a:satMod val="160000"/>
              </a:schemeClr>
            </a:gs>
            <a:gs pos="46000">
              <a:schemeClr val="accent4">
                <a:hueOff val="-2250323"/>
                <a:satOff val="0"/>
                <a:lumOff val="8236"/>
                <a:alphaOff val="0"/>
                <a:tint val="86000"/>
                <a:satMod val="160000"/>
              </a:schemeClr>
            </a:gs>
            <a:gs pos="100000">
              <a:schemeClr val="accent4">
                <a:hueOff val="-2250323"/>
                <a:satOff val="0"/>
                <a:lumOff val="8236"/>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Lucida Calligraphy" panose="03010101010101010101" pitchFamily="66" charset="0"/>
            </a:rPr>
            <a:t>Results</a:t>
          </a:r>
        </a:p>
      </dsp:txBody>
      <dsp:txXfrm>
        <a:off x="363588" y="2404409"/>
        <a:ext cx="4698264" cy="452844"/>
      </dsp:txXfrm>
    </dsp:sp>
    <dsp:sp modelId="{BD3F08D3-163C-4292-9D8C-2E6C24F3F4F6}">
      <dsp:nvSpPr>
        <dsp:cNvPr id="0" name=""/>
        <dsp:cNvSpPr/>
      </dsp:nvSpPr>
      <dsp:spPr>
        <a:xfrm>
          <a:off x="0" y="3401951"/>
          <a:ext cx="6781800" cy="428400"/>
        </a:xfrm>
        <a:prstGeom prst="rect">
          <a:avLst/>
        </a:prstGeom>
        <a:solidFill>
          <a:schemeClr val="lt1">
            <a:alpha val="90000"/>
            <a:hueOff val="0"/>
            <a:satOff val="0"/>
            <a:lumOff val="0"/>
            <a:alphaOff val="0"/>
          </a:schemeClr>
        </a:solidFill>
        <a:ln w="9525" cap="flat" cmpd="sng" algn="ctr">
          <a:solidFill>
            <a:schemeClr val="accent4">
              <a:hueOff val="-3000431"/>
              <a:satOff val="0"/>
              <a:lumOff val="10981"/>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3D7104B7-59F4-40D7-8C2D-7E0FFF046B1A}">
      <dsp:nvSpPr>
        <dsp:cNvPr id="0" name=""/>
        <dsp:cNvSpPr/>
      </dsp:nvSpPr>
      <dsp:spPr>
        <a:xfrm>
          <a:off x="339090" y="3151031"/>
          <a:ext cx="4747260" cy="501840"/>
        </a:xfrm>
        <a:prstGeom prst="roundRect">
          <a:avLst/>
        </a:prstGeom>
        <a:gradFill rotWithShape="0">
          <a:gsLst>
            <a:gs pos="0">
              <a:schemeClr val="accent4">
                <a:hueOff val="-3000431"/>
                <a:satOff val="0"/>
                <a:lumOff val="10981"/>
                <a:alphaOff val="0"/>
                <a:tint val="60000"/>
                <a:satMod val="160000"/>
              </a:schemeClr>
            </a:gs>
            <a:gs pos="46000">
              <a:schemeClr val="accent4">
                <a:hueOff val="-3000431"/>
                <a:satOff val="0"/>
                <a:lumOff val="10981"/>
                <a:alphaOff val="0"/>
                <a:tint val="86000"/>
                <a:satMod val="160000"/>
              </a:schemeClr>
            </a:gs>
            <a:gs pos="100000">
              <a:schemeClr val="accent4">
                <a:hueOff val="-3000431"/>
                <a:satOff val="0"/>
                <a:lumOff val="10981"/>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Lucida Calligraphy" panose="03010101010101010101" pitchFamily="66" charset="0"/>
            </a:rPr>
            <a:t>Discussion</a:t>
          </a:r>
        </a:p>
      </dsp:txBody>
      <dsp:txXfrm>
        <a:off x="363588" y="3175529"/>
        <a:ext cx="4698264" cy="452844"/>
      </dsp:txXfrm>
    </dsp:sp>
    <dsp:sp modelId="{284BC7E0-AFEF-4FDB-8798-BE39166F8FF6}">
      <dsp:nvSpPr>
        <dsp:cNvPr id="0" name=""/>
        <dsp:cNvSpPr/>
      </dsp:nvSpPr>
      <dsp:spPr>
        <a:xfrm>
          <a:off x="0" y="4173071"/>
          <a:ext cx="6781800" cy="428400"/>
        </a:xfrm>
        <a:prstGeom prst="rect">
          <a:avLst/>
        </a:prstGeom>
        <a:solidFill>
          <a:schemeClr val="lt1">
            <a:alpha val="90000"/>
            <a:hueOff val="0"/>
            <a:satOff val="0"/>
            <a:lumOff val="0"/>
            <a:alphaOff val="0"/>
          </a:schemeClr>
        </a:solidFill>
        <a:ln w="9525" cap="flat" cmpd="sng" algn="ctr">
          <a:solidFill>
            <a:schemeClr val="accent4">
              <a:hueOff val="-3750539"/>
              <a:satOff val="0"/>
              <a:lumOff val="13726"/>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D599128E-C0CB-4F38-A1BB-4F1F2512C400}">
      <dsp:nvSpPr>
        <dsp:cNvPr id="0" name=""/>
        <dsp:cNvSpPr/>
      </dsp:nvSpPr>
      <dsp:spPr>
        <a:xfrm>
          <a:off x="339090" y="3922151"/>
          <a:ext cx="4747260" cy="501840"/>
        </a:xfrm>
        <a:prstGeom prst="roundRect">
          <a:avLst/>
        </a:prstGeom>
        <a:gradFill rotWithShape="0">
          <a:gsLst>
            <a:gs pos="0">
              <a:schemeClr val="accent4">
                <a:hueOff val="-3750539"/>
                <a:satOff val="0"/>
                <a:lumOff val="13726"/>
                <a:alphaOff val="0"/>
                <a:tint val="60000"/>
                <a:satMod val="160000"/>
              </a:schemeClr>
            </a:gs>
            <a:gs pos="46000">
              <a:schemeClr val="accent4">
                <a:hueOff val="-3750539"/>
                <a:satOff val="0"/>
                <a:lumOff val="13726"/>
                <a:alphaOff val="0"/>
                <a:tint val="86000"/>
                <a:satMod val="160000"/>
              </a:schemeClr>
            </a:gs>
            <a:gs pos="100000">
              <a:schemeClr val="accent4">
                <a:hueOff val="-3750539"/>
                <a:satOff val="0"/>
                <a:lumOff val="13726"/>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Lucida Calligraphy" panose="03010101010101010101" pitchFamily="66" charset="0"/>
            </a:rPr>
            <a:t>Conclusion</a:t>
          </a:r>
        </a:p>
      </dsp:txBody>
      <dsp:txXfrm>
        <a:off x="363588" y="3946649"/>
        <a:ext cx="4698264" cy="452844"/>
      </dsp:txXfrm>
    </dsp:sp>
    <dsp:sp modelId="{E4F77C68-0147-4C20-9282-C3A841236E83}">
      <dsp:nvSpPr>
        <dsp:cNvPr id="0" name=""/>
        <dsp:cNvSpPr/>
      </dsp:nvSpPr>
      <dsp:spPr>
        <a:xfrm>
          <a:off x="0" y="4944191"/>
          <a:ext cx="6781800" cy="428400"/>
        </a:xfrm>
        <a:prstGeom prst="rect">
          <a:avLst/>
        </a:prstGeom>
        <a:solidFill>
          <a:schemeClr val="lt1">
            <a:alpha val="90000"/>
            <a:hueOff val="0"/>
            <a:satOff val="0"/>
            <a:lumOff val="0"/>
            <a:alphaOff val="0"/>
          </a:schemeClr>
        </a:solidFill>
        <a:ln w="9525" cap="flat" cmpd="sng" algn="ctr">
          <a:solidFill>
            <a:schemeClr val="accent4">
              <a:hueOff val="-4500646"/>
              <a:satOff val="0"/>
              <a:lumOff val="16471"/>
              <a:alphaOff val="0"/>
            </a:schemeClr>
          </a:solidFill>
          <a:prstDash val="solid"/>
        </a:ln>
        <a:effectLst>
          <a:outerShdw blurRad="50800" dist="38100" dir="14700000" algn="t" rotWithShape="0">
            <a:srgbClr val="000000">
              <a:alpha val="60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sp>
    <dsp:sp modelId="{CDD35088-AA33-4693-8F08-0B24EC40B575}">
      <dsp:nvSpPr>
        <dsp:cNvPr id="0" name=""/>
        <dsp:cNvSpPr/>
      </dsp:nvSpPr>
      <dsp:spPr>
        <a:xfrm>
          <a:off x="339090" y="4693271"/>
          <a:ext cx="4747260" cy="501840"/>
        </a:xfrm>
        <a:prstGeom prst="roundRect">
          <a:avLst/>
        </a:prstGeom>
        <a:gradFill rotWithShape="0">
          <a:gsLst>
            <a:gs pos="0">
              <a:schemeClr val="accent4">
                <a:hueOff val="-4500646"/>
                <a:satOff val="0"/>
                <a:lumOff val="16471"/>
                <a:alphaOff val="0"/>
                <a:tint val="60000"/>
                <a:satMod val="160000"/>
              </a:schemeClr>
            </a:gs>
            <a:gs pos="46000">
              <a:schemeClr val="accent4">
                <a:hueOff val="-4500646"/>
                <a:satOff val="0"/>
                <a:lumOff val="16471"/>
                <a:alphaOff val="0"/>
                <a:tint val="86000"/>
                <a:satMod val="160000"/>
              </a:schemeClr>
            </a:gs>
            <a:gs pos="100000">
              <a:schemeClr val="accent4">
                <a:hueOff val="-4500646"/>
                <a:satOff val="0"/>
                <a:lumOff val="16471"/>
                <a:alphaOff val="0"/>
                <a:shade val="40000"/>
                <a:satMod val="160000"/>
              </a:schemeClr>
            </a:gs>
          </a:gsLst>
          <a:path path="circle">
            <a:fillToRect l="50000" t="155000" r="50000" b="-55000"/>
          </a:path>
        </a:gradFill>
        <a:ln>
          <a:noFill/>
        </a:ln>
        <a:effectLst>
          <a:outerShdw blurRad="50800" dist="38100" dir="14700000" algn="t"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9435" tIns="0" rIns="179435" bIns="0" numCol="1" spcCol="1270" anchor="ctr" anchorCtr="0">
          <a:noAutofit/>
        </a:bodyPr>
        <a:lstStyle/>
        <a:p>
          <a:pPr marL="0" lvl="0" indent="0" algn="l" defTabSz="889000">
            <a:lnSpc>
              <a:spcPct val="90000"/>
            </a:lnSpc>
            <a:spcBef>
              <a:spcPct val="0"/>
            </a:spcBef>
            <a:spcAft>
              <a:spcPct val="35000"/>
            </a:spcAft>
            <a:buNone/>
          </a:pPr>
          <a:r>
            <a:rPr lang="en-IN" sz="2000" b="1" kern="1200" dirty="0">
              <a:latin typeface="Lucida Calligraphy" panose="03010101010101010101" pitchFamily="66" charset="0"/>
            </a:rPr>
            <a:t>References</a:t>
          </a:r>
        </a:p>
      </dsp:txBody>
      <dsp:txXfrm>
        <a:off x="363588" y="4717769"/>
        <a:ext cx="469826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70B7B-FBCD-49FB-AF72-C3CA024DCD4E}" type="datetimeFigureOut">
              <a:rPr lang="en-IN" smtClean="0"/>
              <a:t>01-03-2025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55F48-5F66-4170-B08A-42B62099CA6E}" type="slidenum">
              <a:rPr lang="en-IN" smtClean="0"/>
              <a:t>‹#›</a:t>
            </a:fld>
            <a:endParaRPr lang="en-IN"/>
          </a:p>
        </p:txBody>
      </p:sp>
    </p:spTree>
    <p:extLst>
      <p:ext uri="{BB962C8B-B14F-4D97-AF65-F5344CB8AC3E}">
        <p14:creationId xmlns:p14="http://schemas.microsoft.com/office/powerpoint/2010/main" val="2396470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955F48-5F66-4170-B08A-42B62099CA6E}" type="slidenum">
              <a:rPr lang="en-IN" smtClean="0"/>
              <a:t>7</a:t>
            </a:fld>
            <a:endParaRPr lang="en-IN"/>
          </a:p>
        </p:txBody>
      </p:sp>
    </p:spTree>
    <p:extLst>
      <p:ext uri="{BB962C8B-B14F-4D97-AF65-F5344CB8AC3E}">
        <p14:creationId xmlns:p14="http://schemas.microsoft.com/office/powerpoint/2010/main" val="296544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955F48-5F66-4170-B08A-42B62099CA6E}" type="slidenum">
              <a:rPr lang="en-IN" smtClean="0"/>
              <a:t>8</a:t>
            </a:fld>
            <a:endParaRPr lang="en-IN"/>
          </a:p>
        </p:txBody>
      </p:sp>
    </p:spTree>
    <p:extLst>
      <p:ext uri="{BB962C8B-B14F-4D97-AF65-F5344CB8AC3E}">
        <p14:creationId xmlns:p14="http://schemas.microsoft.com/office/powerpoint/2010/main" val="270524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955F48-5F66-4170-B08A-42B62099CA6E}" type="slidenum">
              <a:rPr lang="en-IN" smtClean="0"/>
              <a:t>27</a:t>
            </a:fld>
            <a:endParaRPr lang="en-IN"/>
          </a:p>
        </p:txBody>
      </p:sp>
    </p:spTree>
    <p:extLst>
      <p:ext uri="{BB962C8B-B14F-4D97-AF65-F5344CB8AC3E}">
        <p14:creationId xmlns:p14="http://schemas.microsoft.com/office/powerpoint/2010/main" val="384577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3/1/2025</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3/1/2025</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3/1/2025</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3/1/2025</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3/1/2025</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3/1/2025</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3/1/2025</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3/1/2025</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doi.org/10.1197/jamia.M2440" TargetMode="External"/><Relationship Id="rId3" Type="http://schemas.openxmlformats.org/officeDocument/2006/relationships/hyperlink" Target="https://doi.org/10.1093/jamia/ocy173" TargetMode="External"/><Relationship Id="rId7" Type="http://schemas.openxmlformats.org/officeDocument/2006/relationships/hyperlink" Target="https://portal.dbmi.hms.harvard.edu/projects/n2c2-nl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i.org/10.1111/j.1440-1843.2005.00656.x" TargetMode="External"/><Relationship Id="rId5" Type="http://schemas.openxmlformats.org/officeDocument/2006/relationships/hyperlink" Target="https://doi.org/10.2196/23898" TargetMode="External"/><Relationship Id="rId4" Type="http://schemas.openxmlformats.org/officeDocument/2006/relationships/hyperlink" Target="https://doi.org/10.2196/12239" TargetMode="External"/><Relationship Id="rId9" Type="http://schemas.openxmlformats.org/officeDocument/2006/relationships/hyperlink" Target="https://doi.org/10.1197/jamia.M2408"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i.org/10.1093/jamia/ocy17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ortal.dbmi.hms.harvard.edu/projects/n2c2-nl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143000"/>
            <a:ext cx="8229600" cy="3581400"/>
          </a:xfrm>
          <a:prstGeom prst="roundRect">
            <a:avLst/>
          </a:prstGeom>
          <a:ln w="38100">
            <a:solidFill>
              <a:schemeClr val="tx1"/>
            </a:solid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a:contourClr>
              <a:srgbClr val="FFFFFF"/>
            </a:contourClr>
          </a:sp3d>
        </p:spPr>
        <p:style>
          <a:lnRef idx="0">
            <a:schemeClr val="accent5"/>
          </a:lnRef>
          <a:fillRef idx="3">
            <a:schemeClr val="accent5"/>
          </a:fillRef>
          <a:effectRef idx="3">
            <a:schemeClr val="accent5"/>
          </a:effectRef>
          <a:fontRef idx="minor">
            <a:schemeClr val="lt1"/>
          </a:fontRef>
        </p:style>
        <p:txBody>
          <a:bodyPr>
            <a:normAutofit fontScale="90000"/>
          </a:bodyPr>
          <a:lstStyle/>
          <a:p>
            <a:pPr algn="ctr"/>
            <a:br>
              <a:rPr lang="en-IN"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br>
              <a:rPr lang="en-IN"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r>
              <a:rPr lang="en-IN"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t>Enhancing Clinical Analysis </a:t>
            </a:r>
            <a:br>
              <a:rPr lang="en-IN"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r>
              <a:rPr lang="en-IN"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t>through </a:t>
            </a:r>
            <a:br>
              <a:rPr lang="en-IN"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r>
              <a:rPr lang="en-IN" sz="4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t>NLP Integration</a:t>
            </a:r>
            <a:br>
              <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rPr>
            </a:br>
            <a:endParaRPr lang="en-US"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ooper Black" panose="0208090404030B020404" pitchFamily="18" charset="0"/>
            </a:endParaRPr>
          </a:p>
        </p:txBody>
      </p:sp>
      <p:sp>
        <p:nvSpPr>
          <p:cNvPr id="3" name="TextBox 2">
            <a:extLst>
              <a:ext uri="{FF2B5EF4-FFF2-40B4-BE49-F238E27FC236}">
                <a16:creationId xmlns:a16="http://schemas.microsoft.com/office/drawing/2014/main" id="{13CE03D1-1217-CE09-EC5A-1D8C236B48E5}"/>
              </a:ext>
            </a:extLst>
          </p:cNvPr>
          <p:cNvSpPr txBox="1"/>
          <p:nvPr/>
        </p:nvSpPr>
        <p:spPr>
          <a:xfrm>
            <a:off x="5638800" y="5867400"/>
            <a:ext cx="3358215" cy="715089"/>
          </a:xfrm>
          <a:prstGeom prst="roundRect">
            <a:avLst/>
          </a:prstGeom>
          <a:blipFill>
            <a:blip r:embed="rId2"/>
            <a:tile tx="0" ty="0" sx="100000" sy="100000" flip="none" algn="tl"/>
          </a:blipFill>
        </p:spPr>
        <p:txBody>
          <a:bodyPr wrap="none" rtlCol="0">
            <a:spAutoFit/>
          </a:bodyPr>
          <a:lstStyle/>
          <a:p>
            <a:r>
              <a:rPr lang="en-IN" b="1" dirty="0">
                <a:solidFill>
                  <a:schemeClr val="bg1"/>
                </a:solidFill>
                <a:latin typeface="Lucida Calligraphy" panose="03010101010101010101" pitchFamily="66" charset="0"/>
              </a:rPr>
              <a:t>By </a:t>
            </a:r>
          </a:p>
          <a:p>
            <a:r>
              <a:rPr lang="en-IN" b="1" dirty="0">
                <a:solidFill>
                  <a:schemeClr val="bg1"/>
                </a:solidFill>
                <a:latin typeface="Lucida Calligraphy" panose="03010101010101010101" pitchFamily="66" charset="0"/>
              </a:rPr>
              <a:t>Janaki Ramya Namburu</a:t>
            </a:r>
          </a:p>
        </p:txBody>
      </p:sp>
    </p:spTree>
    <p:extLst>
      <p:ext uri="{BB962C8B-B14F-4D97-AF65-F5344CB8AC3E}">
        <p14:creationId xmlns:p14="http://schemas.microsoft.com/office/powerpoint/2010/main" val="37626670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685800"/>
            <a:ext cx="8077200" cy="4990277"/>
          </a:xfrm>
          <a:prstGeom prst="rect">
            <a:avLst/>
          </a:prstGeom>
        </p:spPr>
        <p:txBody>
          <a:bodyPr wrap="square">
            <a:spAutoFit/>
          </a:bodyPr>
          <a:lstStyle/>
          <a:p>
            <a:pPr marL="285750" indent="-285750" algn="just">
              <a:lnSpc>
                <a:spcPct val="200000"/>
              </a:lnSpc>
              <a:buFont typeface="Arial" pitchFamily="34" charset="0"/>
              <a:buChar char="•"/>
            </a:pPr>
            <a:r>
              <a:rPr lang="en-IN" dirty="0">
                <a:latin typeface="Arial Rounded MT Bold" pitchFamily="34" charset="0"/>
              </a:rPr>
              <a:t> Text preprocessing steps like removal of null values, duplicates, punctuations, special characters, stop words, lower casing of text, and lemmatization and POS tagging were done to improve the outcome. </a:t>
            </a:r>
          </a:p>
          <a:p>
            <a:pPr marL="285750" indent="-285750" algn="just">
              <a:lnSpc>
                <a:spcPct val="200000"/>
              </a:lnSpc>
              <a:buFont typeface="Arial" pitchFamily="34" charset="0"/>
              <a:buChar char="•"/>
            </a:pPr>
            <a:r>
              <a:rPr lang="en-IN" dirty="0">
                <a:latin typeface="Arial Rounded MT Bold" pitchFamily="34" charset="0"/>
              </a:rPr>
              <a:t>Performing stemming on the processed texts was avoided since it might change the meaning of words. </a:t>
            </a:r>
          </a:p>
          <a:p>
            <a:pPr marL="285750" indent="-285750" algn="just">
              <a:lnSpc>
                <a:spcPct val="200000"/>
              </a:lnSpc>
              <a:buFont typeface="Arial" pitchFamily="34" charset="0"/>
              <a:buChar char="•"/>
            </a:pPr>
            <a:r>
              <a:rPr lang="en-IN" dirty="0">
                <a:latin typeface="Arial Rounded MT Bold" pitchFamily="34" charset="0"/>
              </a:rPr>
              <a:t>The dataset was split for the training and testing phase </a:t>
            </a:r>
            <a:r>
              <a:rPr lang="en-IN" dirty="0">
                <a:solidFill>
                  <a:srgbClr val="FFFF00"/>
                </a:solidFill>
                <a:latin typeface="Arial Rounded MT Bold" pitchFamily="34" charset="0"/>
              </a:rPr>
              <a:t>(0.80, 0.20).</a:t>
            </a:r>
            <a:endParaRPr lang="en-IN" dirty="0">
              <a:latin typeface="Arial Rounded MT Bold" pitchFamily="34" charset="0"/>
            </a:endParaRPr>
          </a:p>
          <a:p>
            <a:pPr marL="285750" indent="-285750" algn="just">
              <a:lnSpc>
                <a:spcPct val="200000"/>
              </a:lnSpc>
              <a:buFont typeface="Arial" pitchFamily="34" charset="0"/>
              <a:buChar char="•"/>
            </a:pPr>
            <a:r>
              <a:rPr lang="en-IN" dirty="0">
                <a:latin typeface="Arial Rounded MT Bold" pitchFamily="34" charset="0"/>
              </a:rPr>
              <a:t>For </a:t>
            </a:r>
            <a:r>
              <a:rPr lang="en-IN" dirty="0">
                <a:solidFill>
                  <a:srgbClr val="FFFF00"/>
                </a:solidFill>
                <a:latin typeface="Arial Rounded MT Bold" pitchFamily="34" charset="0"/>
              </a:rPr>
              <a:t>Text classification</a:t>
            </a:r>
            <a:r>
              <a:rPr lang="en-IN" dirty="0">
                <a:latin typeface="Arial Rounded MT Bold" pitchFamily="34" charset="0"/>
              </a:rPr>
              <a:t>, A</a:t>
            </a:r>
            <a:r>
              <a:rPr lang="en-IN" dirty="0">
                <a:solidFill>
                  <a:srgbClr val="FFFF00"/>
                </a:solidFill>
                <a:latin typeface="Arial Rounded MT Bold" pitchFamily="34" charset="0"/>
              </a:rPr>
              <a:t> </a:t>
            </a:r>
            <a:r>
              <a:rPr lang="en-IN" dirty="0">
                <a:latin typeface="Arial Rounded MT Bold" pitchFamily="34" charset="0"/>
              </a:rPr>
              <a:t>Naïve Bayes classifier was used which is trained on features extracted from unigrams, bigrams, and trigrams.</a:t>
            </a:r>
            <a:endParaRPr lang="en-US" dirty="0">
              <a:latin typeface="Arial Rounded MT Bold" pitchFamily="34" charset="0"/>
            </a:endParaRPr>
          </a:p>
        </p:txBody>
      </p:sp>
    </p:spTree>
    <p:extLst>
      <p:ext uri="{BB962C8B-B14F-4D97-AF65-F5344CB8AC3E}">
        <p14:creationId xmlns:p14="http://schemas.microsoft.com/office/powerpoint/2010/main" val="222426069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1CB57-6120-7AF5-07DE-BE56CEB9A1D9}"/>
              </a:ext>
            </a:extLst>
          </p:cNvPr>
          <p:cNvSpPr>
            <a:spLocks noGrp="1"/>
          </p:cNvSpPr>
          <p:nvPr>
            <p:ph idx="1"/>
          </p:nvPr>
        </p:nvSpPr>
        <p:spPr>
          <a:xfrm>
            <a:off x="114300" y="280219"/>
            <a:ext cx="8915400" cy="6553200"/>
          </a:xfrm>
        </p:spPr>
        <p:txBody>
          <a:bodyPr>
            <a:normAutofit fontScale="92500" lnSpcReduction="20000"/>
          </a:bodyPr>
          <a:lstStyle/>
          <a:p>
            <a:pPr>
              <a:lnSpc>
                <a:spcPct val="200000"/>
              </a:lnSpc>
              <a:buClr>
                <a:schemeClr val="tx1"/>
              </a:buClr>
              <a:buFont typeface="Arial" panose="020B0604020202020204" pitchFamily="34" charset="0"/>
              <a:buChar char="•"/>
            </a:pPr>
            <a:r>
              <a:rPr lang="en-IN" sz="1800" dirty="0">
                <a:latin typeface="Arial Rounded MT Bold" panose="020F0704030504030204" pitchFamily="34" charset="0"/>
              </a:rPr>
              <a:t>For </a:t>
            </a:r>
            <a:r>
              <a:rPr lang="en-IN" sz="1800" dirty="0">
                <a:solidFill>
                  <a:srgbClr val="FFFF00"/>
                </a:solidFill>
                <a:latin typeface="Arial Rounded MT Bold" panose="020F0704030504030204" pitchFamily="34" charset="0"/>
              </a:rPr>
              <a:t>Named Entity Recognition (NER) and relation extraction </a:t>
            </a:r>
            <a:r>
              <a:rPr lang="en-IN" sz="1800" dirty="0">
                <a:latin typeface="Arial Rounded MT Bold" panose="020F0704030504030204" pitchFamily="34" charset="0"/>
              </a:rPr>
              <a:t>between alkaline phosphatase (ALP) and bone, a Spacy-based system was devised. </a:t>
            </a:r>
          </a:p>
          <a:p>
            <a:pPr>
              <a:lnSpc>
                <a:spcPct val="200000"/>
              </a:lnSpc>
              <a:buClr>
                <a:schemeClr val="tx1"/>
              </a:buClr>
              <a:buFont typeface="Arial" panose="020B0604020202020204" pitchFamily="34" charset="0"/>
              <a:buChar char="•"/>
            </a:pPr>
            <a:r>
              <a:rPr lang="en-IN" sz="1800" dirty="0">
                <a:latin typeface="Arial Rounded MT Bold" panose="020F0704030504030204" pitchFamily="34" charset="0"/>
              </a:rPr>
              <a:t>The system utilized the </a:t>
            </a:r>
            <a:r>
              <a:rPr lang="en-IN" sz="1800" dirty="0" err="1">
                <a:latin typeface="Arial Rounded MT Bold" panose="020F0704030504030204" pitchFamily="34" charset="0"/>
              </a:rPr>
              <a:t>PhraseMatcher</a:t>
            </a:r>
            <a:r>
              <a:rPr lang="en-IN" sz="1800" dirty="0">
                <a:latin typeface="Arial Rounded MT Bold" panose="020F0704030504030204" pitchFamily="34" charset="0"/>
              </a:rPr>
              <a:t> for information retrieval of ALP and bone mentions in the medical text and </a:t>
            </a:r>
            <a:r>
              <a:rPr lang="en-IN" sz="1800" dirty="0" err="1">
                <a:latin typeface="Arial Rounded MT Bold" panose="020F0704030504030204" pitchFamily="34" charset="0"/>
              </a:rPr>
              <a:t>DependencyMatcher</a:t>
            </a:r>
            <a:r>
              <a:rPr lang="en-IN" sz="1800" dirty="0">
                <a:latin typeface="Arial Rounded MT Bold" panose="020F0704030504030204" pitchFamily="34" charset="0"/>
              </a:rPr>
              <a:t> for relation extraction.</a:t>
            </a:r>
          </a:p>
          <a:p>
            <a:pPr>
              <a:lnSpc>
                <a:spcPct val="200000"/>
              </a:lnSpc>
              <a:buClr>
                <a:schemeClr val="tx1"/>
              </a:buClr>
              <a:buFont typeface="Arial" panose="020B0604020202020204" pitchFamily="34" charset="0"/>
              <a:buChar char="•"/>
            </a:pPr>
            <a:r>
              <a:rPr lang="en-IN" sz="1800" dirty="0">
                <a:latin typeface="Arial Rounded MT Bold" panose="020F0704030504030204" pitchFamily="34" charset="0"/>
              </a:rPr>
              <a:t>Furthermore, a rule-based function was applied to each text to verify the existence of a relation between ALP and bone, serving as a complementary method to the automated extraction process.</a:t>
            </a:r>
          </a:p>
          <a:p>
            <a:pPr>
              <a:lnSpc>
                <a:spcPct val="200000"/>
              </a:lnSpc>
              <a:buClr>
                <a:schemeClr val="tx1"/>
              </a:buClr>
              <a:buFont typeface="Arial" panose="020B0604020202020204" pitchFamily="34" charset="0"/>
              <a:buChar char="•"/>
            </a:pPr>
            <a:r>
              <a:rPr lang="en-IN" sz="1800" dirty="0">
                <a:latin typeface="Arial Rounded MT Bold" panose="020F0704030504030204" pitchFamily="34" charset="0"/>
              </a:rPr>
              <a:t>Additionally, another rule-based function was implemented to extract the values of ALP mentioned in the context, providing quantitative information for further analysis. </a:t>
            </a:r>
          </a:p>
          <a:p>
            <a:pPr>
              <a:lnSpc>
                <a:spcPct val="200000"/>
              </a:lnSpc>
              <a:buClr>
                <a:schemeClr val="tx1"/>
              </a:buClr>
              <a:buFont typeface="Arial" panose="020B0604020202020204" pitchFamily="34" charset="0"/>
              <a:buChar char="•"/>
            </a:pPr>
            <a:r>
              <a:rPr lang="en-IN" sz="1800" dirty="0">
                <a:latin typeface="Arial Rounded MT Bold" panose="020F0704030504030204" pitchFamily="34" charset="0"/>
              </a:rPr>
              <a:t>Lastly, context windows surrounding occurrences of ALP and bone were extracted.</a:t>
            </a:r>
          </a:p>
        </p:txBody>
      </p:sp>
    </p:spTree>
    <p:extLst>
      <p:ext uri="{BB962C8B-B14F-4D97-AF65-F5344CB8AC3E}">
        <p14:creationId xmlns:p14="http://schemas.microsoft.com/office/powerpoint/2010/main" val="186703132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657600" y="94238"/>
            <a:ext cx="5415951" cy="3029961"/>
          </a:xfrm>
          <a:prstGeom prst="rect">
            <a:avLst/>
          </a:prstGeom>
        </p:spPr>
      </p:pic>
      <p:sp>
        <p:nvSpPr>
          <p:cNvPr id="6" name="Rectangle 5"/>
          <p:cNvSpPr/>
          <p:nvPr/>
        </p:nvSpPr>
        <p:spPr>
          <a:xfrm>
            <a:off x="228600" y="1828800"/>
            <a:ext cx="8328804" cy="5163401"/>
          </a:xfrm>
          <a:prstGeom prst="rect">
            <a:avLst/>
          </a:prstGeom>
        </p:spPr>
        <p:txBody>
          <a:bodyPr wrap="square">
            <a:spAutoFit/>
          </a:bodyPr>
          <a:lstStyle/>
          <a:p>
            <a:pPr algn="just"/>
            <a:r>
              <a:rPr lang="en-IN" b="1" u="sng" dirty="0">
                <a:solidFill>
                  <a:srgbClr val="00B0F0"/>
                </a:solidFill>
                <a:latin typeface="Arial Rounded MT Bold" pitchFamily="34" charset="0"/>
              </a:rPr>
              <a:t>TEXT CLASSIFICATION</a:t>
            </a:r>
          </a:p>
          <a:p>
            <a:pPr algn="just"/>
            <a:endParaRPr lang="en-IN" b="1" dirty="0">
              <a:solidFill>
                <a:srgbClr val="FFFF00"/>
              </a:solidFill>
              <a:latin typeface="Arial Rounded MT Bold" pitchFamily="34" charset="0"/>
            </a:endParaRPr>
          </a:p>
          <a:p>
            <a:pPr algn="just"/>
            <a:endParaRPr lang="en-IN" b="1" dirty="0">
              <a:solidFill>
                <a:srgbClr val="FFFF00"/>
              </a:solidFill>
              <a:latin typeface="Arial Rounded MT Bold" pitchFamily="34" charset="0"/>
            </a:endParaRPr>
          </a:p>
          <a:p>
            <a:pPr algn="just"/>
            <a:endParaRPr lang="en-IN" b="1" dirty="0">
              <a:solidFill>
                <a:srgbClr val="FFFF00"/>
              </a:solidFill>
              <a:latin typeface="Arial Rounded MT Bold" pitchFamily="34" charset="0"/>
            </a:endParaRPr>
          </a:p>
          <a:p>
            <a:pPr algn="just"/>
            <a:r>
              <a:rPr lang="en-IN" b="1" dirty="0">
                <a:solidFill>
                  <a:srgbClr val="FFFF00"/>
                </a:solidFill>
                <a:latin typeface="Arial Rounded MT Bold" pitchFamily="34" charset="0"/>
              </a:rPr>
              <a:t>Unigram-based Classifier:</a:t>
            </a:r>
            <a:endParaRPr lang="en-US" b="1" dirty="0">
              <a:solidFill>
                <a:srgbClr val="FFFF00"/>
              </a:solidFill>
              <a:latin typeface="Arial Rounded MT Bold" pitchFamily="34" charset="0"/>
            </a:endParaRPr>
          </a:p>
          <a:p>
            <a:pPr marL="285750" indent="-285750" algn="just">
              <a:lnSpc>
                <a:spcPct val="150000"/>
              </a:lnSpc>
              <a:buFont typeface="Wingdings" pitchFamily="2" charset="2"/>
              <a:buChar char="ü"/>
            </a:pPr>
            <a:r>
              <a:rPr lang="en-IN" dirty="0">
                <a:latin typeface="Arial Rounded MT Bold" pitchFamily="34" charset="0"/>
              </a:rPr>
              <a:t>This classifier yielded an overall accuracy of 20%. </a:t>
            </a:r>
          </a:p>
          <a:p>
            <a:pPr marL="285750" indent="-285750" algn="just">
              <a:lnSpc>
                <a:spcPct val="150000"/>
              </a:lnSpc>
              <a:buFont typeface="Wingdings" pitchFamily="2" charset="2"/>
              <a:buChar char="ü"/>
            </a:pPr>
            <a:r>
              <a:rPr lang="en-IN" dirty="0">
                <a:latin typeface="Arial Rounded MT Bold" pitchFamily="34" charset="0"/>
              </a:rPr>
              <a:t>Despite its relatively low accuracy, it demonstrated notable recall for the "</a:t>
            </a:r>
            <a:r>
              <a:rPr lang="en-IN" dirty="0">
                <a:solidFill>
                  <a:srgbClr val="FFFF00"/>
                </a:solidFill>
                <a:latin typeface="Arial Rounded MT Bold" pitchFamily="34" charset="0"/>
              </a:rPr>
              <a:t>Past Smoker" category </a:t>
            </a:r>
            <a:r>
              <a:rPr lang="en-IN" dirty="0">
                <a:latin typeface="Arial Rounded MT Bold" pitchFamily="34" charset="0"/>
              </a:rPr>
              <a:t>(83%).</a:t>
            </a:r>
          </a:p>
          <a:p>
            <a:pPr marL="285750" indent="-285750" algn="just">
              <a:lnSpc>
                <a:spcPct val="150000"/>
              </a:lnSpc>
              <a:buFont typeface="Wingdings" pitchFamily="2" charset="2"/>
              <a:buChar char="ü"/>
            </a:pPr>
            <a:r>
              <a:rPr lang="en-IN" dirty="0">
                <a:latin typeface="Arial Rounded MT Bold" pitchFamily="34" charset="0"/>
              </a:rPr>
              <a:t> However, precision and recall for other categories, such as "Current Smoker" and "Unknown," were suboptimal, suggesting challenges in accurately identifying these groups based on individual words.</a:t>
            </a:r>
          </a:p>
          <a:p>
            <a:pPr marL="285750" indent="-285750" algn="just">
              <a:lnSpc>
                <a:spcPct val="150000"/>
              </a:lnSpc>
              <a:buFont typeface="Wingdings" pitchFamily="2" charset="2"/>
              <a:buChar char="ü"/>
            </a:pPr>
            <a:r>
              <a:rPr lang="en-IN" dirty="0">
                <a:latin typeface="Arial Rounded MT Bold" pitchFamily="34" charset="0"/>
              </a:rPr>
              <a:t>However, the low recall indicates that many instances of "Unknown" smoking status were missed by the classifier.</a:t>
            </a:r>
            <a:endParaRPr lang="en-US" dirty="0">
              <a:latin typeface="Arial Rounded MT Bold" pitchFamily="34" charset="0"/>
            </a:endParaRPr>
          </a:p>
          <a:p>
            <a:pPr algn="just">
              <a:lnSpc>
                <a:spcPct val="150000"/>
              </a:lnSpc>
            </a:pPr>
            <a:r>
              <a:rPr lang="en-IN" dirty="0">
                <a:latin typeface="Arial Rounded MT Bold" pitchFamily="34" charset="0"/>
              </a:rPr>
              <a:t> </a:t>
            </a:r>
            <a:endParaRPr lang="en-US" dirty="0">
              <a:latin typeface="Arial Rounded MT Bold" pitchFamily="34" charset="0"/>
            </a:endParaRPr>
          </a:p>
        </p:txBody>
      </p:sp>
      <p:sp>
        <p:nvSpPr>
          <p:cNvPr id="3" name="Title 1">
            <a:extLst>
              <a:ext uri="{FF2B5EF4-FFF2-40B4-BE49-F238E27FC236}">
                <a16:creationId xmlns:a16="http://schemas.microsoft.com/office/drawing/2014/main" id="{22816797-ACCD-6437-BBB7-F8C4C93B52EA}"/>
              </a:ext>
            </a:extLst>
          </p:cNvPr>
          <p:cNvSpPr txBox="1">
            <a:spLocks/>
          </p:cNvSpPr>
          <p:nvPr/>
        </p:nvSpPr>
        <p:spPr>
          <a:xfrm>
            <a:off x="70449" y="326479"/>
            <a:ext cx="3200400" cy="798871"/>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IN" sz="2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Results:</a:t>
            </a:r>
            <a:endParaRPr lang="en-US" sz="2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4683512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xEl>
                                              <p:pRg st="8" end="8"/>
                                            </p:txEl>
                                          </p:spTgt>
                                        </p:tgtEl>
                                        <p:attrNameLst>
                                          <p:attrName>style.visibility</p:attrName>
                                        </p:attrNameLst>
                                      </p:cBhvr>
                                      <p:to>
                                        <p:strVal val="visible"/>
                                      </p:to>
                                    </p:set>
                                    <p:animEffect transition="in" filter="fade">
                                      <p:cBhvr>
                                        <p:cTn id="7" dur="1000"/>
                                        <p:tgtEl>
                                          <p:spTgt spid="6">
                                            <p:txEl>
                                              <p:pRg st="8" end="8"/>
                                            </p:txEl>
                                          </p:spTgt>
                                        </p:tgtEl>
                                      </p:cBhvr>
                                    </p:animEffect>
                                    <p:anim calcmode="lin" valueType="num">
                                      <p:cBhvr>
                                        <p:cTn id="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8" end="8"/>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9" end="9"/>
                                            </p:txEl>
                                          </p:spTgt>
                                        </p:tgtEl>
                                        <p:attrNameLst>
                                          <p:attrName>style.visibility</p:attrName>
                                        </p:attrNameLst>
                                      </p:cBhvr>
                                      <p:to>
                                        <p:strVal val="visible"/>
                                      </p:to>
                                    </p:set>
                                    <p:animEffect transition="in" filter="fade">
                                      <p:cBhvr>
                                        <p:cTn id="12" dur="1000"/>
                                        <p:tgtEl>
                                          <p:spTgt spid="6">
                                            <p:txEl>
                                              <p:pRg st="9" end="9"/>
                                            </p:txEl>
                                          </p:spTgt>
                                        </p:tgtEl>
                                      </p:cBhvr>
                                    </p:animEffect>
                                    <p:anim calcmode="lin" valueType="num">
                                      <p:cBhvr>
                                        <p:cTn id="13"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1000"/>
                                        <p:tgtEl>
                                          <p:spTgt spid="6">
                                            <p:txEl>
                                              <p:pRg st="7" end="7"/>
                                            </p:txEl>
                                          </p:spTgt>
                                        </p:tgtEl>
                                      </p:cBhvr>
                                    </p:animEffect>
                                    <p:anim calcmode="lin" valueType="num">
                                      <p:cBhvr>
                                        <p:cTn id="20"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371600" y="152400"/>
            <a:ext cx="6705600" cy="2667000"/>
          </a:xfrm>
          <a:prstGeom prst="rect">
            <a:avLst/>
          </a:prstGeom>
        </p:spPr>
      </p:pic>
      <p:sp>
        <p:nvSpPr>
          <p:cNvPr id="6" name="Rectangle 5"/>
          <p:cNvSpPr/>
          <p:nvPr/>
        </p:nvSpPr>
        <p:spPr>
          <a:xfrm>
            <a:off x="242977" y="2971800"/>
            <a:ext cx="8658045" cy="3362908"/>
          </a:xfrm>
          <a:prstGeom prst="rect">
            <a:avLst/>
          </a:prstGeom>
        </p:spPr>
        <p:txBody>
          <a:bodyPr wrap="square">
            <a:spAutoFit/>
          </a:bodyPr>
          <a:lstStyle/>
          <a:p>
            <a:pPr algn="just">
              <a:lnSpc>
                <a:spcPct val="150000"/>
              </a:lnSpc>
            </a:pPr>
            <a:r>
              <a:rPr lang="en-IN" b="1" dirty="0">
                <a:solidFill>
                  <a:srgbClr val="FFFF00"/>
                </a:solidFill>
                <a:latin typeface="Arial Rounded MT Bold" pitchFamily="34" charset="0"/>
              </a:rPr>
              <a:t>Bigram-based Classifier</a:t>
            </a:r>
            <a:endParaRPr lang="en-US" b="1" dirty="0">
              <a:solidFill>
                <a:srgbClr val="FFFF00"/>
              </a:solidFill>
              <a:latin typeface="Arial Rounded MT Bold" pitchFamily="34" charset="0"/>
            </a:endParaRPr>
          </a:p>
          <a:p>
            <a:pPr marL="285750" indent="-285750" algn="just">
              <a:lnSpc>
                <a:spcPct val="150000"/>
              </a:lnSpc>
              <a:buFont typeface="Wingdings" pitchFamily="2" charset="2"/>
              <a:buChar char="ü"/>
            </a:pPr>
            <a:r>
              <a:rPr lang="en-IN" dirty="0">
                <a:latin typeface="Arial Rounded MT Bold" pitchFamily="34" charset="0"/>
              </a:rPr>
              <a:t>The bigram-based classifier achieved an accuracy of 65%, representing a notable improvement compared to the unigram-based approach. </a:t>
            </a:r>
          </a:p>
          <a:p>
            <a:pPr marL="285750" indent="-285750" algn="just">
              <a:lnSpc>
                <a:spcPct val="150000"/>
              </a:lnSpc>
              <a:buFont typeface="Wingdings" pitchFamily="2" charset="2"/>
              <a:buChar char="ü"/>
            </a:pPr>
            <a:r>
              <a:rPr lang="en-IN" dirty="0">
                <a:latin typeface="Arial Rounded MT Bold" pitchFamily="34" charset="0"/>
              </a:rPr>
              <a:t>The precision and recall for the </a:t>
            </a:r>
            <a:r>
              <a:rPr lang="en-IN" dirty="0">
                <a:solidFill>
                  <a:srgbClr val="FFFF00"/>
                </a:solidFill>
                <a:latin typeface="Arial Rounded MT Bold" pitchFamily="34" charset="0"/>
              </a:rPr>
              <a:t>"Unknown" category </a:t>
            </a:r>
            <a:r>
              <a:rPr lang="en-IN" dirty="0">
                <a:latin typeface="Arial Rounded MT Bold" pitchFamily="34" charset="0"/>
              </a:rPr>
              <a:t>notably improved, indicating better performance in identifying this group. </a:t>
            </a:r>
          </a:p>
          <a:p>
            <a:pPr marL="285750" indent="-285750" algn="just">
              <a:lnSpc>
                <a:spcPct val="150000"/>
              </a:lnSpc>
              <a:buFont typeface="Wingdings" pitchFamily="2" charset="2"/>
              <a:buChar char="ü"/>
            </a:pPr>
            <a:r>
              <a:rPr lang="en-IN" dirty="0">
                <a:latin typeface="Arial Rounded MT Bold" pitchFamily="34" charset="0"/>
              </a:rPr>
              <a:t>The bigram-based classifier failed to correctly classify any instances for the categories Current Smoker, Non-Smoker, Past Smoker, Smoker resulting in zero precision and recall for each.</a:t>
            </a:r>
            <a:endParaRPr lang="en-US" dirty="0">
              <a:latin typeface="Arial Rounded MT Bold" pitchFamily="34" charset="0"/>
            </a:endParaRPr>
          </a:p>
        </p:txBody>
      </p:sp>
    </p:spTree>
    <p:extLst>
      <p:ext uri="{BB962C8B-B14F-4D97-AF65-F5344CB8AC3E}">
        <p14:creationId xmlns:p14="http://schemas.microsoft.com/office/powerpoint/2010/main" val="13150271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04800"/>
            <a:ext cx="5864939"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5800" y="3435091"/>
            <a:ext cx="8153400" cy="2117183"/>
          </a:xfrm>
          <a:prstGeom prst="rect">
            <a:avLst/>
          </a:prstGeom>
        </p:spPr>
        <p:txBody>
          <a:bodyPr wrap="square">
            <a:spAutoFit/>
          </a:bodyPr>
          <a:lstStyle/>
          <a:p>
            <a:pPr>
              <a:lnSpc>
                <a:spcPct val="150000"/>
              </a:lnSpc>
            </a:pPr>
            <a:r>
              <a:rPr lang="en-IN" b="1" dirty="0">
                <a:solidFill>
                  <a:srgbClr val="FFFF00"/>
                </a:solidFill>
                <a:latin typeface="Arial Rounded MT Bold" pitchFamily="34" charset="0"/>
              </a:rPr>
              <a:t>Trigram-based Classifier</a:t>
            </a:r>
            <a:endParaRPr lang="en-US" b="1" dirty="0">
              <a:solidFill>
                <a:srgbClr val="FFFF00"/>
              </a:solidFill>
              <a:latin typeface="Arial Rounded MT Bold" pitchFamily="34" charset="0"/>
            </a:endParaRPr>
          </a:p>
          <a:p>
            <a:pPr>
              <a:lnSpc>
                <a:spcPct val="150000"/>
              </a:lnSpc>
            </a:pPr>
            <a:r>
              <a:rPr lang="en-IN" dirty="0">
                <a:latin typeface="Arial Rounded MT Bold" pitchFamily="34" charset="0"/>
              </a:rPr>
              <a:t>The trigram-based classifier demonstrated the lowest accuracy among the three approaches, with an accuracy of 6%. While the precision for the “Unknown” and “Current smoker” categories was perfect, the overall performance was severely limited</a:t>
            </a:r>
            <a:endParaRPr lang="en-US" dirty="0">
              <a:latin typeface="Arial Rounded MT Bold" pitchFamily="34" charset="0"/>
            </a:endParaRPr>
          </a:p>
        </p:txBody>
      </p:sp>
    </p:spTree>
    <p:extLst>
      <p:ext uri="{BB962C8B-B14F-4D97-AF65-F5344CB8AC3E}">
        <p14:creationId xmlns:p14="http://schemas.microsoft.com/office/powerpoint/2010/main" val="1993003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F0C89D-4E20-CBE9-7213-04C8ECAABCF6}"/>
              </a:ext>
            </a:extLst>
          </p:cNvPr>
          <p:cNvSpPr>
            <a:spLocks noGrp="1"/>
          </p:cNvSpPr>
          <p:nvPr>
            <p:ph idx="1"/>
          </p:nvPr>
        </p:nvSpPr>
        <p:spPr>
          <a:xfrm>
            <a:off x="152400" y="4267200"/>
            <a:ext cx="8839200" cy="3330608"/>
          </a:xfrm>
        </p:spPr>
        <p:txBody>
          <a:bodyPr>
            <a:normAutofit/>
          </a:bodyPr>
          <a:lstStyle/>
          <a:p>
            <a:pPr marL="64008" indent="0">
              <a:lnSpc>
                <a:spcPct val="150000"/>
              </a:lnSpc>
              <a:buNone/>
            </a:pPr>
            <a:r>
              <a:rPr lang="en-IN" sz="1800" dirty="0">
                <a:latin typeface="Arial Rounded MT Bold" panose="020F0704030504030204" pitchFamily="34" charset="0"/>
              </a:rPr>
              <a:t>A notable disparity in the distribution of smoking labels, with the "unknown" category substantially outnumbering other labels can be seen. This skewed distribution suggests a prevalence of missing or unclassified smoking statuses within the dataset, likely influencing the text classification model's performance and contributing to the observed lower precision scores.</a:t>
            </a:r>
          </a:p>
        </p:txBody>
      </p:sp>
      <p:pic>
        <p:nvPicPr>
          <p:cNvPr id="5" name="Picture 4">
            <a:extLst>
              <a:ext uri="{FF2B5EF4-FFF2-40B4-BE49-F238E27FC236}">
                <a16:creationId xmlns:a16="http://schemas.microsoft.com/office/drawing/2014/main" id="{1017E860-92D7-C0A3-085F-84AA57CD0B07}"/>
              </a:ext>
            </a:extLst>
          </p:cNvPr>
          <p:cNvPicPr>
            <a:picLocks noChangeAspect="1"/>
          </p:cNvPicPr>
          <p:nvPr/>
        </p:nvPicPr>
        <p:blipFill>
          <a:blip r:embed="rId2"/>
          <a:stretch>
            <a:fillRect/>
          </a:stretch>
        </p:blipFill>
        <p:spPr>
          <a:xfrm>
            <a:off x="2049934" y="207302"/>
            <a:ext cx="5030952" cy="3907497"/>
          </a:xfrm>
          <a:prstGeom prst="rect">
            <a:avLst/>
          </a:prstGeom>
        </p:spPr>
      </p:pic>
    </p:spTree>
    <p:extLst>
      <p:ext uri="{BB962C8B-B14F-4D97-AF65-F5344CB8AC3E}">
        <p14:creationId xmlns:p14="http://schemas.microsoft.com/office/powerpoint/2010/main" val="960942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194D2E-179D-9819-8176-0F6EE48CEAAF}"/>
              </a:ext>
            </a:extLst>
          </p:cNvPr>
          <p:cNvSpPr>
            <a:spLocks noGrp="1"/>
          </p:cNvSpPr>
          <p:nvPr>
            <p:ph idx="1"/>
          </p:nvPr>
        </p:nvSpPr>
        <p:spPr>
          <a:xfrm>
            <a:off x="76200" y="5649896"/>
            <a:ext cx="8991600" cy="1806608"/>
          </a:xfrm>
        </p:spPr>
        <p:txBody>
          <a:bodyPr>
            <a:normAutofit/>
          </a:bodyPr>
          <a:lstStyle/>
          <a:p>
            <a:pPr marL="64008" indent="0">
              <a:buNone/>
            </a:pPr>
            <a:r>
              <a:rPr lang="en-US" sz="1800" dirty="0">
                <a:latin typeface="Arial Rounded MT Bold" panose="020F0704030504030204" pitchFamily="34" charset="0"/>
              </a:rPr>
              <a:t>The predominance of "unknown" predictions in the confusion matrix indicates the model's difficulty in confidently classifying instances into specific smoking categories, possibly due to imbalanced data and the complexity of language in medical records. </a:t>
            </a:r>
            <a:endParaRPr lang="en-IN" sz="1800" dirty="0">
              <a:latin typeface="Arial Rounded MT Bold" panose="020F0704030504030204" pitchFamily="34" charset="0"/>
            </a:endParaRPr>
          </a:p>
        </p:txBody>
      </p:sp>
      <p:pic>
        <p:nvPicPr>
          <p:cNvPr id="5" name="Picture 4">
            <a:extLst>
              <a:ext uri="{FF2B5EF4-FFF2-40B4-BE49-F238E27FC236}">
                <a16:creationId xmlns:a16="http://schemas.microsoft.com/office/drawing/2014/main" id="{D0A0F7C1-CB3A-6624-65E1-C50C32002E39}"/>
              </a:ext>
            </a:extLst>
          </p:cNvPr>
          <p:cNvPicPr>
            <a:picLocks noChangeAspect="1"/>
          </p:cNvPicPr>
          <p:nvPr/>
        </p:nvPicPr>
        <p:blipFill rotWithShape="1">
          <a:blip r:embed="rId2"/>
          <a:srcRect t="1112"/>
          <a:stretch/>
        </p:blipFill>
        <p:spPr>
          <a:xfrm>
            <a:off x="1576199" y="304800"/>
            <a:ext cx="5991602" cy="5067299"/>
          </a:xfrm>
          <a:prstGeom prst="rect">
            <a:avLst/>
          </a:prstGeom>
        </p:spPr>
      </p:pic>
    </p:spTree>
    <p:extLst>
      <p:ext uri="{BB962C8B-B14F-4D97-AF65-F5344CB8AC3E}">
        <p14:creationId xmlns:p14="http://schemas.microsoft.com/office/powerpoint/2010/main" val="2057457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6A0D68-1024-498F-9DE3-832D31456206}"/>
              </a:ext>
            </a:extLst>
          </p:cNvPr>
          <p:cNvSpPr>
            <a:spLocks noGrp="1"/>
          </p:cNvSpPr>
          <p:nvPr>
            <p:ph idx="1"/>
          </p:nvPr>
        </p:nvSpPr>
        <p:spPr>
          <a:xfrm>
            <a:off x="381000" y="304800"/>
            <a:ext cx="8534400" cy="5997608"/>
          </a:xfrm>
        </p:spPr>
        <p:txBody>
          <a:bodyPr>
            <a:noAutofit/>
          </a:bodyPr>
          <a:lstStyle/>
          <a:p>
            <a:pPr marL="64008" indent="0">
              <a:buNone/>
            </a:pPr>
            <a:r>
              <a:rPr lang="en-IN" sz="1800" b="1" u="sng" dirty="0">
                <a:solidFill>
                  <a:srgbClr val="00B0F0"/>
                </a:solidFill>
                <a:latin typeface="Arial Rounded MT Bold" panose="020F0704030504030204" pitchFamily="34" charset="0"/>
              </a:rPr>
              <a:t>NAMED ENTITY RECOGNITION AND RELATION EXTRACTION </a:t>
            </a: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buNone/>
            </a:pPr>
            <a:endParaRPr lang="en-IN" sz="1800" b="1" u="sng" dirty="0">
              <a:solidFill>
                <a:srgbClr val="00B0F0"/>
              </a:solidFill>
              <a:latin typeface="Arial Rounded MT Bold" panose="020F0704030504030204" pitchFamily="34" charset="0"/>
            </a:endParaRPr>
          </a:p>
          <a:p>
            <a:pPr marL="64008" indent="0">
              <a:lnSpc>
                <a:spcPct val="160000"/>
              </a:lnSpc>
              <a:buNone/>
            </a:pPr>
            <a:r>
              <a:rPr lang="en-IN" sz="1800" dirty="0">
                <a:latin typeface="Arial Rounded MT Bold" panose="020F0704030504030204" pitchFamily="34" charset="0"/>
              </a:rPr>
              <a:t>The NER process successfully extracted entities of alkaline phosphatase and bone from the medical text data without encountering significant challenges. </a:t>
            </a:r>
          </a:p>
        </p:txBody>
      </p:sp>
      <p:pic>
        <p:nvPicPr>
          <p:cNvPr id="5" name="Picture 4">
            <a:extLst>
              <a:ext uri="{FF2B5EF4-FFF2-40B4-BE49-F238E27FC236}">
                <a16:creationId xmlns:a16="http://schemas.microsoft.com/office/drawing/2014/main" id="{D78D3733-99BE-D54E-236B-A1AA584B7B69}"/>
              </a:ext>
            </a:extLst>
          </p:cNvPr>
          <p:cNvPicPr>
            <a:picLocks noChangeAspect="1"/>
          </p:cNvPicPr>
          <p:nvPr/>
        </p:nvPicPr>
        <p:blipFill>
          <a:blip r:embed="rId2"/>
          <a:stretch>
            <a:fillRect/>
          </a:stretch>
        </p:blipFill>
        <p:spPr>
          <a:xfrm>
            <a:off x="1795091" y="1295400"/>
            <a:ext cx="5325218" cy="2695951"/>
          </a:xfrm>
          <a:prstGeom prst="rect">
            <a:avLst/>
          </a:prstGeom>
        </p:spPr>
      </p:pic>
    </p:spTree>
    <p:extLst>
      <p:ext uri="{BB962C8B-B14F-4D97-AF65-F5344CB8AC3E}">
        <p14:creationId xmlns:p14="http://schemas.microsoft.com/office/powerpoint/2010/main" val="18023689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385DF7-9623-17B9-A499-BE00CF02ECEC}"/>
              </a:ext>
            </a:extLst>
          </p:cNvPr>
          <p:cNvSpPr>
            <a:spLocks noGrp="1"/>
          </p:cNvSpPr>
          <p:nvPr>
            <p:ph idx="1"/>
          </p:nvPr>
        </p:nvSpPr>
        <p:spPr>
          <a:xfrm>
            <a:off x="304800" y="3657600"/>
            <a:ext cx="8534400" cy="2971800"/>
          </a:xfrm>
        </p:spPr>
        <p:txBody>
          <a:bodyPr>
            <a:normAutofit/>
          </a:bodyPr>
          <a:lstStyle/>
          <a:p>
            <a:pPr>
              <a:lnSpc>
                <a:spcPct val="160000"/>
              </a:lnSpc>
              <a:buFont typeface="Arial" panose="020B0604020202020204" pitchFamily="34" charset="0"/>
              <a:buChar char="•"/>
            </a:pPr>
            <a:r>
              <a:rPr lang="en-IN" sz="1800" dirty="0">
                <a:latin typeface="Arial Rounded MT Bold" panose="020F0704030504030204" pitchFamily="34" charset="0"/>
              </a:rPr>
              <a:t>The system faced difficulties in identifying relations between "alkaline phosphatase" and "bone" mentions, with all extracted relations being false. </a:t>
            </a:r>
          </a:p>
          <a:p>
            <a:pPr>
              <a:lnSpc>
                <a:spcPct val="160000"/>
              </a:lnSpc>
              <a:buFont typeface="Arial" panose="020B0604020202020204" pitchFamily="34" charset="0"/>
              <a:buChar char="•"/>
            </a:pPr>
            <a:r>
              <a:rPr lang="en-IN" sz="1800" dirty="0">
                <a:latin typeface="Arial Rounded MT Bold" panose="020F0704030504030204" pitchFamily="34" charset="0"/>
              </a:rPr>
              <a:t>This might be due to the complexities in syntactic structures, contextual nuances, and variations in language usage across medical records.</a:t>
            </a:r>
            <a:endParaRPr lang="en-IN" sz="1800" dirty="0"/>
          </a:p>
        </p:txBody>
      </p:sp>
      <p:pic>
        <p:nvPicPr>
          <p:cNvPr id="6" name="Picture 5">
            <a:extLst>
              <a:ext uri="{FF2B5EF4-FFF2-40B4-BE49-F238E27FC236}">
                <a16:creationId xmlns:a16="http://schemas.microsoft.com/office/drawing/2014/main" id="{17BAA1BA-657D-7DB1-B87B-A4AD384EA7CC}"/>
              </a:ext>
            </a:extLst>
          </p:cNvPr>
          <p:cNvPicPr>
            <a:picLocks noChangeAspect="1"/>
          </p:cNvPicPr>
          <p:nvPr/>
        </p:nvPicPr>
        <p:blipFill>
          <a:blip r:embed="rId2"/>
          <a:stretch>
            <a:fillRect/>
          </a:stretch>
        </p:blipFill>
        <p:spPr>
          <a:xfrm>
            <a:off x="762000" y="533333"/>
            <a:ext cx="7230484" cy="2676899"/>
          </a:xfrm>
          <a:prstGeom prst="rect">
            <a:avLst/>
          </a:prstGeom>
        </p:spPr>
      </p:pic>
    </p:spTree>
    <p:extLst>
      <p:ext uri="{BB962C8B-B14F-4D97-AF65-F5344CB8AC3E}">
        <p14:creationId xmlns:p14="http://schemas.microsoft.com/office/powerpoint/2010/main" val="3277054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DCA0F-76A5-B47B-FB72-F78F9AF90DFD}"/>
              </a:ext>
            </a:extLst>
          </p:cNvPr>
          <p:cNvSpPr>
            <a:spLocks noGrp="1"/>
          </p:cNvSpPr>
          <p:nvPr>
            <p:ph idx="1"/>
          </p:nvPr>
        </p:nvSpPr>
        <p:spPr>
          <a:xfrm>
            <a:off x="152400" y="4038600"/>
            <a:ext cx="8839200" cy="2797208"/>
          </a:xfrm>
        </p:spPr>
        <p:txBody>
          <a:bodyPr>
            <a:normAutofit/>
          </a:bodyPr>
          <a:lstStyle/>
          <a:p>
            <a:pPr>
              <a:lnSpc>
                <a:spcPct val="160000"/>
              </a:lnSpc>
              <a:buFont typeface="Arial" panose="020B0604020202020204" pitchFamily="34" charset="0"/>
              <a:buChar char="•"/>
            </a:pPr>
            <a:r>
              <a:rPr lang="en-IN" sz="1800" dirty="0">
                <a:latin typeface="Arial Rounded MT Bold" panose="020F0704030504030204" pitchFamily="34" charset="0"/>
              </a:rPr>
              <a:t>While attempting to extract ALP values, the system achieved a correct extraction rate of 70% (7 out of 10 instances).</a:t>
            </a:r>
          </a:p>
          <a:p>
            <a:pPr>
              <a:lnSpc>
                <a:spcPct val="160000"/>
              </a:lnSpc>
              <a:buFont typeface="Arial" panose="020B0604020202020204" pitchFamily="34" charset="0"/>
              <a:buChar char="•"/>
            </a:pPr>
            <a:r>
              <a:rPr lang="en-IN" sz="1800" dirty="0">
                <a:latin typeface="Arial Rounded MT Bold" panose="020F0704030504030204" pitchFamily="34" charset="0"/>
              </a:rPr>
              <a:t>The challenges in value extraction primarily stemmed from inconsistencies in formatting, variations in numerical representation, and the presence of noise or irrelevant text surrounding ALP mentions.</a:t>
            </a:r>
          </a:p>
          <a:p>
            <a:endParaRPr lang="en-IN" sz="1800" dirty="0"/>
          </a:p>
        </p:txBody>
      </p:sp>
      <p:pic>
        <p:nvPicPr>
          <p:cNvPr id="7" name="Picture 6">
            <a:extLst>
              <a:ext uri="{FF2B5EF4-FFF2-40B4-BE49-F238E27FC236}">
                <a16:creationId xmlns:a16="http://schemas.microsoft.com/office/drawing/2014/main" id="{7E4178B7-F4EC-EE59-23AF-07F0CFD71474}"/>
              </a:ext>
            </a:extLst>
          </p:cNvPr>
          <p:cNvPicPr>
            <a:picLocks noChangeAspect="1"/>
          </p:cNvPicPr>
          <p:nvPr/>
        </p:nvPicPr>
        <p:blipFill>
          <a:blip r:embed="rId2"/>
          <a:stretch>
            <a:fillRect/>
          </a:stretch>
        </p:blipFill>
        <p:spPr>
          <a:xfrm>
            <a:off x="3048000" y="609600"/>
            <a:ext cx="2362200" cy="3106933"/>
          </a:xfrm>
          <a:prstGeom prst="rect">
            <a:avLst/>
          </a:prstGeom>
        </p:spPr>
      </p:pic>
    </p:spTree>
    <p:extLst>
      <p:ext uri="{BB962C8B-B14F-4D97-AF65-F5344CB8AC3E}">
        <p14:creationId xmlns:p14="http://schemas.microsoft.com/office/powerpoint/2010/main" val="2447067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A860853-D083-A874-FB69-25070D7359E1}"/>
              </a:ext>
            </a:extLst>
          </p:cNvPr>
          <p:cNvGraphicFramePr/>
          <p:nvPr>
            <p:extLst>
              <p:ext uri="{D42A27DB-BD31-4B8C-83A1-F6EECF244321}">
                <p14:modId xmlns:p14="http://schemas.microsoft.com/office/powerpoint/2010/main" val="3598483005"/>
              </p:ext>
            </p:extLst>
          </p:nvPr>
        </p:nvGraphicFramePr>
        <p:xfrm>
          <a:off x="1371600" y="914400"/>
          <a:ext cx="6781800" cy="5439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C8395812-DB7E-EFB4-4C34-F929AA532C52}"/>
              </a:ext>
            </a:extLst>
          </p:cNvPr>
          <p:cNvSpPr txBox="1"/>
          <p:nvPr/>
        </p:nvSpPr>
        <p:spPr>
          <a:xfrm>
            <a:off x="228600" y="238780"/>
            <a:ext cx="3717658" cy="523220"/>
          </a:xfrm>
          <a:prstGeom prst="rect">
            <a:avLst/>
          </a:prstGeom>
          <a:noFill/>
        </p:spPr>
        <p:txBody>
          <a:bodyPr wrap="square" rtlCol="0">
            <a:spAutoFit/>
          </a:bodyPr>
          <a:lstStyle/>
          <a:p>
            <a:r>
              <a:rPr lang="en-IN" sz="2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Table of Contents</a:t>
            </a:r>
          </a:p>
        </p:txBody>
      </p:sp>
    </p:spTree>
    <p:extLst>
      <p:ext uri="{BB962C8B-B14F-4D97-AF65-F5344CB8AC3E}">
        <p14:creationId xmlns:p14="http://schemas.microsoft.com/office/powerpoint/2010/main" val="858962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F40ED-1960-E811-616A-182FE04D094A}"/>
              </a:ext>
            </a:extLst>
          </p:cNvPr>
          <p:cNvSpPr>
            <a:spLocks noGrp="1"/>
          </p:cNvSpPr>
          <p:nvPr>
            <p:ph idx="1"/>
          </p:nvPr>
        </p:nvSpPr>
        <p:spPr>
          <a:xfrm>
            <a:off x="533400" y="4495800"/>
            <a:ext cx="8229600" cy="1959008"/>
          </a:xfrm>
        </p:spPr>
        <p:txBody>
          <a:bodyPr>
            <a:normAutofit/>
          </a:bodyPr>
          <a:lstStyle/>
          <a:p>
            <a:pPr marL="64008" indent="0">
              <a:buNone/>
            </a:pPr>
            <a:r>
              <a:rPr lang="en-IN" sz="1800" dirty="0">
                <a:latin typeface="Arial Rounded MT Bold" panose="020F0704030504030204" pitchFamily="34" charset="0"/>
              </a:rPr>
              <a:t>Context windows surrounding the occurrences of ALP and bone were extracted for comprehensive analysis.</a:t>
            </a:r>
          </a:p>
        </p:txBody>
      </p:sp>
      <p:pic>
        <p:nvPicPr>
          <p:cNvPr id="5" name="Picture 4">
            <a:extLst>
              <a:ext uri="{FF2B5EF4-FFF2-40B4-BE49-F238E27FC236}">
                <a16:creationId xmlns:a16="http://schemas.microsoft.com/office/drawing/2014/main" id="{B41417EF-57B6-DF0E-8D2F-46FD035BC021}"/>
              </a:ext>
            </a:extLst>
          </p:cNvPr>
          <p:cNvPicPr>
            <a:picLocks noChangeAspect="1"/>
          </p:cNvPicPr>
          <p:nvPr/>
        </p:nvPicPr>
        <p:blipFill>
          <a:blip r:embed="rId2"/>
          <a:stretch>
            <a:fillRect/>
          </a:stretch>
        </p:blipFill>
        <p:spPr>
          <a:xfrm>
            <a:off x="712415" y="739808"/>
            <a:ext cx="7719170" cy="3505200"/>
          </a:xfrm>
          <a:prstGeom prst="rect">
            <a:avLst/>
          </a:prstGeom>
        </p:spPr>
      </p:pic>
    </p:spTree>
    <p:extLst>
      <p:ext uri="{BB962C8B-B14F-4D97-AF65-F5344CB8AC3E}">
        <p14:creationId xmlns:p14="http://schemas.microsoft.com/office/powerpoint/2010/main" val="2587795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DCFF8B-079E-10CF-1695-A89B83E7ECB7}"/>
              </a:ext>
            </a:extLst>
          </p:cNvPr>
          <p:cNvSpPr>
            <a:spLocks noGrp="1"/>
          </p:cNvSpPr>
          <p:nvPr>
            <p:ph idx="1"/>
          </p:nvPr>
        </p:nvSpPr>
        <p:spPr>
          <a:xfrm>
            <a:off x="152400" y="4343400"/>
            <a:ext cx="8763000" cy="2362200"/>
          </a:xfrm>
        </p:spPr>
        <p:txBody>
          <a:bodyPr>
            <a:normAutofit/>
          </a:bodyPr>
          <a:lstStyle/>
          <a:p>
            <a:pPr>
              <a:buFont typeface="Arial" panose="020B0604020202020204" pitchFamily="34" charset="0"/>
              <a:buChar char="•"/>
            </a:pPr>
            <a:r>
              <a:rPr lang="en-IN" sz="1800" dirty="0">
                <a:latin typeface="Arial Rounded MT Bold" panose="020F0704030504030204" pitchFamily="34" charset="0"/>
              </a:rPr>
              <a:t>Each word's size in the cloud correlates with its occurrence frequency in the text, with larger words denoting higher frequencies. </a:t>
            </a:r>
          </a:p>
          <a:p>
            <a:pPr>
              <a:buFont typeface="Arial" panose="020B0604020202020204" pitchFamily="34" charset="0"/>
              <a:buChar char="•"/>
            </a:pPr>
            <a:r>
              <a:rPr lang="en-IN" sz="1800" dirty="0">
                <a:latin typeface="Arial Rounded MT Bold" panose="020F0704030504030204" pitchFamily="34" charset="0"/>
              </a:rPr>
              <a:t>Notably, we observe pivotal terms recurrent in medical records, such as “patient”, “history”, “mg”, “time”, “admitted”, “Discharge” and “Dr”.</a:t>
            </a:r>
          </a:p>
          <a:p>
            <a:pPr>
              <a:buFont typeface="Arial" panose="020B0604020202020204" pitchFamily="34" charset="0"/>
              <a:buChar char="•"/>
            </a:pPr>
            <a:r>
              <a:rPr lang="en-IN" sz="1800" dirty="0">
                <a:latin typeface="Arial Rounded MT Bold" panose="020F0704030504030204" pitchFamily="34" charset="0"/>
              </a:rPr>
              <a:t> This visualization makes it easy to spot the most important words in the dataset, facilitating a quick grasp of key themes and topics in the dataset.</a:t>
            </a:r>
          </a:p>
          <a:p>
            <a:pPr marL="64008" indent="0">
              <a:buNone/>
            </a:pPr>
            <a:endParaRPr lang="en-IN" sz="18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0615C187-9BF0-3571-F704-76C48198D37E}"/>
              </a:ext>
            </a:extLst>
          </p:cNvPr>
          <p:cNvPicPr>
            <a:picLocks noChangeAspect="1"/>
          </p:cNvPicPr>
          <p:nvPr/>
        </p:nvPicPr>
        <p:blipFill>
          <a:blip r:embed="rId2"/>
          <a:stretch>
            <a:fillRect/>
          </a:stretch>
        </p:blipFill>
        <p:spPr>
          <a:xfrm>
            <a:off x="1143000" y="152400"/>
            <a:ext cx="7081590" cy="3962400"/>
          </a:xfrm>
          <a:prstGeom prst="rect">
            <a:avLst/>
          </a:prstGeom>
        </p:spPr>
      </p:pic>
    </p:spTree>
    <p:extLst>
      <p:ext uri="{BB962C8B-B14F-4D97-AF65-F5344CB8AC3E}">
        <p14:creationId xmlns:p14="http://schemas.microsoft.com/office/powerpoint/2010/main" val="1244190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F0FB20-C1AD-F06B-EFE7-39D5A6FC54A4}"/>
              </a:ext>
            </a:extLst>
          </p:cNvPr>
          <p:cNvSpPr>
            <a:spLocks noGrp="1"/>
          </p:cNvSpPr>
          <p:nvPr>
            <p:ph idx="1"/>
          </p:nvPr>
        </p:nvSpPr>
        <p:spPr>
          <a:xfrm>
            <a:off x="457200" y="4419600"/>
            <a:ext cx="8458200" cy="2035208"/>
          </a:xfrm>
        </p:spPr>
        <p:txBody>
          <a:bodyPr>
            <a:noAutofit/>
          </a:bodyPr>
          <a:lstStyle/>
          <a:p>
            <a:pPr marL="64008" indent="0">
              <a:buNone/>
            </a:pPr>
            <a:r>
              <a:rPr lang="en-IN" sz="1800" dirty="0">
                <a:latin typeface="Arial Rounded MT Bold" panose="020F0704030504030204" pitchFamily="34" charset="0"/>
              </a:rPr>
              <a:t>The spatial arrangement of words indicates their semantic relationships. The clustering of most data points suggests that a significant portion of words share similar meanings or contexts. However, there are a few outliers scattered across the plot, representing rare words or terms with unique semantic attributes. This distribution pattern underscores the richness and diversity of language use within the dataset, with common themes dominating while rare or specialized terms exist as exceptions.</a:t>
            </a:r>
          </a:p>
          <a:p>
            <a:pPr marL="64008" indent="0">
              <a:buNone/>
            </a:pPr>
            <a:endParaRPr lang="en-IN" sz="18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CE190CFD-D04E-5129-69DD-3B872DD9A4B6}"/>
              </a:ext>
            </a:extLst>
          </p:cNvPr>
          <p:cNvPicPr>
            <a:picLocks noChangeAspect="1"/>
          </p:cNvPicPr>
          <p:nvPr/>
        </p:nvPicPr>
        <p:blipFill>
          <a:blip r:embed="rId2"/>
          <a:stretch>
            <a:fillRect/>
          </a:stretch>
        </p:blipFill>
        <p:spPr>
          <a:xfrm>
            <a:off x="1500234" y="152400"/>
            <a:ext cx="6272166" cy="3962400"/>
          </a:xfrm>
          <a:prstGeom prst="rect">
            <a:avLst/>
          </a:prstGeom>
        </p:spPr>
      </p:pic>
    </p:spTree>
    <p:extLst>
      <p:ext uri="{BB962C8B-B14F-4D97-AF65-F5344CB8AC3E}">
        <p14:creationId xmlns:p14="http://schemas.microsoft.com/office/powerpoint/2010/main" val="36558952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3400" y="1295400"/>
            <a:ext cx="8267700" cy="3882281"/>
          </a:xfrm>
          <a:prstGeom prst="rect">
            <a:avLst/>
          </a:prstGeom>
        </p:spPr>
        <p:txBody>
          <a:bodyPr wrap="square">
            <a:spAutoFit/>
          </a:bodyPr>
          <a:lstStyle/>
          <a:p>
            <a:pPr algn="just">
              <a:lnSpc>
                <a:spcPct val="200000"/>
              </a:lnSpc>
            </a:pPr>
            <a:r>
              <a:rPr lang="en-IN" dirty="0">
                <a:latin typeface="Arial Rounded MT Bold" pitchFamily="34" charset="0"/>
              </a:rPr>
              <a:t>              By utilizing bigrams as features for the Naive Bayes classifier, we observed a significant increase in accuracy, achieving an overall accuracy rate of 65%.</a:t>
            </a:r>
          </a:p>
          <a:p>
            <a:pPr algn="just">
              <a:lnSpc>
                <a:spcPct val="200000"/>
              </a:lnSpc>
            </a:pPr>
            <a:r>
              <a:rPr lang="en-IN" dirty="0">
                <a:latin typeface="Arial Rounded MT Bold" pitchFamily="34" charset="0"/>
              </a:rPr>
              <a:t> </a:t>
            </a:r>
          </a:p>
          <a:p>
            <a:pPr algn="just">
              <a:lnSpc>
                <a:spcPct val="200000"/>
              </a:lnSpc>
            </a:pPr>
            <a:r>
              <a:rPr lang="en-IN" dirty="0">
                <a:latin typeface="Arial Rounded MT Bold" pitchFamily="34" charset="0"/>
              </a:rPr>
              <a:t>This observation is consistent with the research of </a:t>
            </a:r>
            <a:r>
              <a:rPr lang="en-IN" i="1" dirty="0" err="1">
                <a:solidFill>
                  <a:srgbClr val="FFFF00"/>
                </a:solidFill>
                <a:latin typeface="Arial Rounded MT Bold" pitchFamily="34" charset="0"/>
              </a:rPr>
              <a:t>Carrero</a:t>
            </a:r>
            <a:r>
              <a:rPr lang="en-IN" i="1" dirty="0">
                <a:solidFill>
                  <a:srgbClr val="FFFF00"/>
                </a:solidFill>
                <a:latin typeface="Arial Rounded MT Bold" pitchFamily="34" charset="0"/>
              </a:rPr>
              <a:t> et al.,</a:t>
            </a:r>
            <a:r>
              <a:rPr lang="en-IN" baseline="30000" dirty="0">
                <a:solidFill>
                  <a:srgbClr val="FFFF00"/>
                </a:solidFill>
                <a:latin typeface="Arial Rounded MT Bold" pitchFamily="34" charset="0"/>
              </a:rPr>
              <a:t>6</a:t>
            </a:r>
            <a:r>
              <a:rPr lang="en-IN" dirty="0">
                <a:latin typeface="Arial Rounded MT Bold" pitchFamily="34" charset="0"/>
              </a:rPr>
              <a:t>, who similarly identified bigrams and trigrams as the most effective features for classification, outperforming unigrams. </a:t>
            </a:r>
          </a:p>
        </p:txBody>
      </p:sp>
      <p:sp>
        <p:nvSpPr>
          <p:cNvPr id="6" name="Title 1">
            <a:extLst>
              <a:ext uri="{FF2B5EF4-FFF2-40B4-BE49-F238E27FC236}">
                <a16:creationId xmlns:a16="http://schemas.microsoft.com/office/drawing/2014/main" id="{39F60C48-065F-8A35-5756-09D73306B78C}"/>
              </a:ext>
            </a:extLst>
          </p:cNvPr>
          <p:cNvSpPr txBox="1">
            <a:spLocks/>
          </p:cNvSpPr>
          <p:nvPr/>
        </p:nvSpPr>
        <p:spPr>
          <a:xfrm>
            <a:off x="206477" y="267929"/>
            <a:ext cx="3200400" cy="798871"/>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IN" sz="2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Discussion:</a:t>
            </a:r>
            <a:endParaRPr lang="en-US" sz="2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2595677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1219200"/>
            <a:ext cx="8267700" cy="3882281"/>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IN" dirty="0">
                <a:latin typeface="Arial Rounded MT Bold" pitchFamily="34" charset="0"/>
              </a:rPr>
              <a:t>Another study that supports our findings is by </a:t>
            </a:r>
            <a:r>
              <a:rPr lang="en-IN" i="1" dirty="0" err="1">
                <a:solidFill>
                  <a:srgbClr val="FFFF00"/>
                </a:solidFill>
                <a:latin typeface="Arial Rounded MT Bold" pitchFamily="34" charset="0"/>
              </a:rPr>
              <a:t>Wicentowski</a:t>
            </a:r>
            <a:r>
              <a:rPr lang="en-IN" i="1" dirty="0">
                <a:solidFill>
                  <a:srgbClr val="FFFF00"/>
                </a:solidFill>
                <a:latin typeface="Arial Rounded MT Bold" pitchFamily="34" charset="0"/>
              </a:rPr>
              <a:t> et al.,</a:t>
            </a:r>
            <a:r>
              <a:rPr lang="en-IN" baseline="30000" dirty="0">
                <a:solidFill>
                  <a:srgbClr val="FFFF00"/>
                </a:solidFill>
                <a:latin typeface="Arial Rounded MT Bold" pitchFamily="34" charset="0"/>
              </a:rPr>
              <a:t>7</a:t>
            </a:r>
            <a:r>
              <a:rPr lang="en-IN" dirty="0">
                <a:latin typeface="Arial Rounded MT Bold" pitchFamily="34" charset="0"/>
              </a:rPr>
              <a:t>, who found that a basic NB model trained on word bigrams performs comparably to expert human annotators, but less effectively when smoking cues are absent.</a:t>
            </a:r>
          </a:p>
          <a:p>
            <a:pPr algn="just">
              <a:lnSpc>
                <a:spcPct val="200000"/>
              </a:lnSpc>
            </a:pPr>
            <a:r>
              <a:rPr lang="en-IN" dirty="0">
                <a:latin typeface="Arial Rounded MT Bold" pitchFamily="34" charset="0"/>
              </a:rPr>
              <a:t> </a:t>
            </a:r>
          </a:p>
          <a:p>
            <a:pPr marL="285750" indent="-285750" algn="just">
              <a:lnSpc>
                <a:spcPct val="200000"/>
              </a:lnSpc>
              <a:buFont typeface="Arial" panose="020B0604020202020204" pitchFamily="34" charset="0"/>
              <a:buChar char="•"/>
            </a:pPr>
            <a:r>
              <a:rPr lang="en-IN" dirty="0">
                <a:latin typeface="Arial Rounded MT Bold" pitchFamily="34" charset="0"/>
              </a:rPr>
              <a:t>In the study done by </a:t>
            </a:r>
            <a:r>
              <a:rPr lang="en-IN" i="1" dirty="0" err="1">
                <a:solidFill>
                  <a:srgbClr val="FFFF00"/>
                </a:solidFill>
                <a:latin typeface="Arial Rounded MT Bold" pitchFamily="34" charset="0"/>
              </a:rPr>
              <a:t>Uzuner</a:t>
            </a:r>
            <a:r>
              <a:rPr lang="en-IN" i="1" dirty="0">
                <a:solidFill>
                  <a:srgbClr val="FFFF00"/>
                </a:solidFill>
                <a:latin typeface="Arial Rounded MT Bold" pitchFamily="34" charset="0"/>
              </a:rPr>
              <a:t> et al.,</a:t>
            </a:r>
            <a:r>
              <a:rPr lang="en-IN" baseline="30000" dirty="0">
                <a:solidFill>
                  <a:srgbClr val="FFFF00"/>
                </a:solidFill>
                <a:latin typeface="Arial Rounded MT Bold" pitchFamily="34" charset="0"/>
              </a:rPr>
              <a:t>8  </a:t>
            </a:r>
            <a:r>
              <a:rPr lang="en-IN" dirty="0">
                <a:latin typeface="Arial Rounded MT Bold" pitchFamily="34" charset="0"/>
              </a:rPr>
              <a:t>12 systems were run with micro-averaged F-measures above 0.84 utilizing different classifiers.</a:t>
            </a:r>
            <a:endParaRPr lang="en-US" dirty="0">
              <a:latin typeface="Arial Rounded MT Bold" pitchFamily="34" charset="0"/>
            </a:endParaRPr>
          </a:p>
        </p:txBody>
      </p:sp>
    </p:spTree>
    <p:extLst>
      <p:ext uri="{BB962C8B-B14F-4D97-AF65-F5344CB8AC3E}">
        <p14:creationId xmlns:p14="http://schemas.microsoft.com/office/powerpoint/2010/main" val="3576738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C27B1C-FDDB-B267-FE52-529D23C842AB}"/>
              </a:ext>
            </a:extLst>
          </p:cNvPr>
          <p:cNvSpPr>
            <a:spLocks noGrp="1"/>
          </p:cNvSpPr>
          <p:nvPr>
            <p:ph idx="1"/>
          </p:nvPr>
        </p:nvSpPr>
        <p:spPr>
          <a:xfrm>
            <a:off x="228600" y="304800"/>
            <a:ext cx="8610600" cy="6324600"/>
          </a:xfrm>
        </p:spPr>
        <p:txBody>
          <a:bodyPr>
            <a:normAutofit/>
          </a:bodyPr>
          <a:lstStyle/>
          <a:p>
            <a:pPr>
              <a:lnSpc>
                <a:spcPct val="200000"/>
              </a:lnSpc>
              <a:buFont typeface="Arial" panose="020B0604020202020204" pitchFamily="34" charset="0"/>
              <a:buChar char="•"/>
            </a:pPr>
            <a:r>
              <a:rPr lang="en-US" sz="1800" dirty="0">
                <a:latin typeface="Arial Rounded MT Bold" panose="020F0704030504030204" pitchFamily="34" charset="0"/>
              </a:rPr>
              <a:t>Our study on </a:t>
            </a:r>
            <a:r>
              <a:rPr lang="en-US" sz="1800" dirty="0">
                <a:solidFill>
                  <a:srgbClr val="FFFF00"/>
                </a:solidFill>
                <a:latin typeface="Arial Rounded MT Bold" panose="020F0704030504030204" pitchFamily="34" charset="0"/>
              </a:rPr>
              <a:t>Named Entity Recognition and relation extraction </a:t>
            </a:r>
            <a:r>
              <a:rPr lang="en-US" sz="1800" dirty="0">
                <a:latin typeface="Arial Rounded MT Bold" panose="020F0704030504030204" pitchFamily="34" charset="0"/>
              </a:rPr>
              <a:t>showed successes and challenges. </a:t>
            </a:r>
          </a:p>
          <a:p>
            <a:pPr>
              <a:lnSpc>
                <a:spcPct val="200000"/>
              </a:lnSpc>
              <a:buFont typeface="Arial" panose="020B0604020202020204" pitchFamily="34" charset="0"/>
              <a:buChar char="•"/>
            </a:pPr>
            <a:r>
              <a:rPr lang="en-US" sz="1800" dirty="0">
                <a:latin typeface="Arial Rounded MT Bold" panose="020F0704030504030204" pitchFamily="34" charset="0"/>
              </a:rPr>
              <a:t>While we could effectively extract entities from medical text data, establishing relations between them was difficult due to the intricate nature of syntactic structures and contextual nuances in medical records.</a:t>
            </a:r>
          </a:p>
          <a:p>
            <a:pPr>
              <a:lnSpc>
                <a:spcPct val="200000"/>
              </a:lnSpc>
              <a:buFont typeface="Arial" panose="020B0604020202020204" pitchFamily="34" charset="0"/>
              <a:buChar char="•"/>
            </a:pPr>
            <a:r>
              <a:rPr lang="en-US" sz="1800" dirty="0">
                <a:latin typeface="Arial Rounded MT Bold" panose="020F0704030504030204" pitchFamily="34" charset="0"/>
              </a:rPr>
              <a:t>Further refinement of relation extraction techniques is necessary to capture semantic associations between entities. </a:t>
            </a:r>
          </a:p>
          <a:p>
            <a:pPr>
              <a:lnSpc>
                <a:spcPct val="200000"/>
              </a:lnSpc>
              <a:buFont typeface="Arial" panose="020B0604020202020204" pitchFamily="34" charset="0"/>
              <a:buChar char="•"/>
            </a:pPr>
            <a:r>
              <a:rPr lang="en-US" sz="1800" dirty="0">
                <a:latin typeface="Arial Rounded MT Bold" panose="020F0704030504030204" pitchFamily="34" charset="0"/>
              </a:rPr>
              <a:t>Our findings show the potential of NLP in clinical analysis and the ongoing need for methodological advancements in processing medical text data.</a:t>
            </a:r>
            <a:endParaRPr lang="en-IN" sz="1800" dirty="0">
              <a:latin typeface="Arial Rounded MT Bold" panose="020F0704030504030204" pitchFamily="34" charset="0"/>
            </a:endParaRPr>
          </a:p>
        </p:txBody>
      </p:sp>
    </p:spTree>
    <p:extLst>
      <p:ext uri="{BB962C8B-B14F-4D97-AF65-F5344CB8AC3E}">
        <p14:creationId xmlns:p14="http://schemas.microsoft.com/office/powerpoint/2010/main" val="2851973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E233A8-8781-AC6C-1034-840C375B161D}"/>
              </a:ext>
            </a:extLst>
          </p:cNvPr>
          <p:cNvSpPr>
            <a:spLocks noGrp="1"/>
          </p:cNvSpPr>
          <p:nvPr>
            <p:ph idx="1"/>
          </p:nvPr>
        </p:nvSpPr>
        <p:spPr>
          <a:xfrm>
            <a:off x="317090" y="1113503"/>
            <a:ext cx="8382000" cy="5181600"/>
          </a:xfrm>
        </p:spPr>
        <p:txBody>
          <a:bodyPr>
            <a:normAutofit/>
          </a:bodyPr>
          <a:lstStyle/>
          <a:p>
            <a:pPr algn="just">
              <a:lnSpc>
                <a:spcPct val="150000"/>
              </a:lnSpc>
              <a:buFont typeface="Arial" panose="020B0604020202020204" pitchFamily="34" charset="0"/>
              <a:buChar char="•"/>
            </a:pPr>
            <a:r>
              <a:rPr lang="en-IN" sz="1800" dirty="0">
                <a:latin typeface="Arial Rounded MT Bold" panose="020F0704030504030204" pitchFamily="34" charset="0"/>
              </a:rPr>
              <a:t>This study underscores the potential of NLP in augmenting clinical analysis by extracting actionable insights from unstructured medical text data. </a:t>
            </a:r>
          </a:p>
          <a:p>
            <a:pPr algn="just">
              <a:lnSpc>
                <a:spcPct val="150000"/>
              </a:lnSpc>
              <a:buFont typeface="Arial" panose="020B0604020202020204" pitchFamily="34" charset="0"/>
              <a:buChar char="•"/>
            </a:pPr>
            <a:r>
              <a:rPr lang="en-IN" sz="1800" dirty="0">
                <a:latin typeface="Arial Rounded MT Bold" panose="020F0704030504030204" pitchFamily="34" charset="0"/>
              </a:rPr>
              <a:t>While advancements in smoking status classification demonstrate promising results, further research is warranted to address challenges in relation extraction, particularly regarding ALP and bone associations. </a:t>
            </a:r>
          </a:p>
          <a:p>
            <a:pPr algn="just">
              <a:lnSpc>
                <a:spcPct val="150000"/>
              </a:lnSpc>
              <a:buFont typeface="Arial" panose="020B0604020202020204" pitchFamily="34" charset="0"/>
              <a:buChar char="•"/>
            </a:pPr>
            <a:r>
              <a:rPr lang="en-IN" sz="1800" dirty="0">
                <a:latin typeface="Arial Rounded MT Bold" panose="020F0704030504030204" pitchFamily="34" charset="0"/>
              </a:rPr>
              <a:t>By leveraging NLP techniques, healthcare professionals can unlock new avenues for understanding patient data, conducting medical research, and ultimately improving clinical decision-making processes in the era of big data analytics.</a:t>
            </a:r>
          </a:p>
          <a:p>
            <a:pPr algn="just">
              <a:lnSpc>
                <a:spcPct val="150000"/>
              </a:lnSpc>
            </a:pPr>
            <a:endParaRPr lang="en-IN" sz="1800" dirty="0"/>
          </a:p>
        </p:txBody>
      </p:sp>
      <p:sp>
        <p:nvSpPr>
          <p:cNvPr id="4" name="Title 1">
            <a:extLst>
              <a:ext uri="{FF2B5EF4-FFF2-40B4-BE49-F238E27FC236}">
                <a16:creationId xmlns:a16="http://schemas.microsoft.com/office/drawing/2014/main" id="{9324A697-B090-AABF-E0CC-1C3AE01446E6}"/>
              </a:ext>
            </a:extLst>
          </p:cNvPr>
          <p:cNvSpPr txBox="1">
            <a:spLocks/>
          </p:cNvSpPr>
          <p:nvPr/>
        </p:nvSpPr>
        <p:spPr>
          <a:xfrm>
            <a:off x="304800" y="304800"/>
            <a:ext cx="3200400" cy="798871"/>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IN" sz="2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Conclusion:</a:t>
            </a:r>
            <a:endParaRPr lang="en-US" sz="2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428248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2809568" cy="853620"/>
          </a:xfrm>
        </p:spPr>
        <p:txBody>
          <a:bodyPr>
            <a:normAutofit fontScale="90000"/>
          </a:bodyPr>
          <a:lstStyle/>
          <a:p>
            <a:r>
              <a:rPr lang="en-IN" sz="2800" b="1" u="sng" dirty="0">
                <a:effectLst/>
              </a:rPr>
              <a:t>References:</a:t>
            </a:r>
            <a:br>
              <a:rPr lang="en-US" sz="2800" dirty="0">
                <a:effectLst/>
              </a:rPr>
            </a:br>
            <a:endParaRPr lang="en-US" sz="2800" dirty="0"/>
          </a:p>
        </p:txBody>
      </p:sp>
      <p:sp>
        <p:nvSpPr>
          <p:cNvPr id="4" name="Rectangle 3"/>
          <p:cNvSpPr/>
          <p:nvPr/>
        </p:nvSpPr>
        <p:spPr>
          <a:xfrm>
            <a:off x="152400" y="763704"/>
            <a:ext cx="8991600" cy="6101670"/>
          </a:xfrm>
          <a:prstGeom prst="rect">
            <a:avLst/>
          </a:prstGeom>
        </p:spPr>
        <p:txBody>
          <a:bodyPr wrap="square">
            <a:spAutoFit/>
          </a:bodyPr>
          <a:lstStyle/>
          <a:p>
            <a:pPr marL="171450" lvl="0" indent="-171450">
              <a:lnSpc>
                <a:spcPct val="150000"/>
              </a:lnSpc>
              <a:buFont typeface="Arial" panose="020B0604020202020204" pitchFamily="34" charset="0"/>
              <a:buChar char="•"/>
            </a:pPr>
            <a:r>
              <a:rPr lang="en-IN" sz="1100" dirty="0" err="1">
                <a:latin typeface="Arial Rounded MT Bold" panose="020F0704030504030204" pitchFamily="34" charset="0"/>
              </a:rPr>
              <a:t>Koleck</a:t>
            </a:r>
            <a:r>
              <a:rPr lang="en-IN" sz="1100" dirty="0">
                <a:latin typeface="Arial Rounded MT Bold" panose="020F0704030504030204" pitchFamily="34" charset="0"/>
              </a:rPr>
              <a:t>, T. A., </a:t>
            </a:r>
            <a:r>
              <a:rPr lang="en-IN" sz="1100" dirty="0" err="1">
                <a:latin typeface="Arial Rounded MT Bold" panose="020F0704030504030204" pitchFamily="34" charset="0"/>
              </a:rPr>
              <a:t>Dreisbach</a:t>
            </a:r>
            <a:r>
              <a:rPr lang="en-IN" sz="1100" dirty="0">
                <a:latin typeface="Arial Rounded MT Bold" panose="020F0704030504030204" pitchFamily="34" charset="0"/>
              </a:rPr>
              <a:t>, C., </a:t>
            </a:r>
            <a:r>
              <a:rPr lang="en-IN" sz="1100" dirty="0" err="1">
                <a:latin typeface="Arial Rounded MT Bold" panose="020F0704030504030204" pitchFamily="34" charset="0"/>
              </a:rPr>
              <a:t>Bourne</a:t>
            </a:r>
            <a:r>
              <a:rPr lang="en-IN" sz="1100" dirty="0">
                <a:latin typeface="Arial Rounded MT Bold" panose="020F0704030504030204" pitchFamily="34" charset="0"/>
              </a:rPr>
              <a:t>, P. E., &amp; Bakken, S.  (2019). Natural language processing of symptoms  documented in   </a:t>
            </a:r>
          </a:p>
          <a:p>
            <a:pPr lvl="0">
              <a:lnSpc>
                <a:spcPct val="150000"/>
              </a:lnSpc>
            </a:pPr>
            <a:r>
              <a:rPr lang="en-IN" sz="1100" dirty="0">
                <a:latin typeface="Arial Rounded MT Bold" panose="020F0704030504030204" pitchFamily="34" charset="0"/>
              </a:rPr>
              <a:t>           free-text narratives of electronic health records: a systematic review. Journal of the American Medical Informatics   </a:t>
            </a:r>
          </a:p>
          <a:p>
            <a:pPr lvl="0">
              <a:lnSpc>
                <a:spcPct val="150000"/>
              </a:lnSpc>
            </a:pPr>
            <a:r>
              <a:rPr lang="en-IN" sz="1100" dirty="0">
                <a:latin typeface="Arial Rounded MT Bold" panose="020F0704030504030204" pitchFamily="34" charset="0"/>
              </a:rPr>
              <a:t>           association, 26(4), 364-379.   </a:t>
            </a:r>
            <a:r>
              <a:rPr lang="en-IN" sz="1100" dirty="0">
                <a:latin typeface="Arial Rounded MT Bold" panose="020F0704030504030204" pitchFamily="34" charset="0"/>
                <a:hlinkClick r:id="rId3"/>
              </a:rPr>
              <a:t>https://doi.org/10.1093/jamia/ocy173</a:t>
            </a:r>
            <a:r>
              <a:rPr lang="en-IN" sz="1100" dirty="0">
                <a:latin typeface="Arial Rounded MT Bold" panose="020F0704030504030204" pitchFamily="34" charset="0"/>
              </a:rPr>
              <a:t> </a:t>
            </a:r>
          </a:p>
          <a:p>
            <a:pPr marL="171450" lvl="0" indent="-171450">
              <a:lnSpc>
                <a:spcPct val="150000"/>
              </a:lnSpc>
              <a:buFont typeface="Arial" panose="020B0604020202020204" pitchFamily="34" charset="0"/>
              <a:buChar char="•"/>
            </a:pPr>
            <a:r>
              <a:rPr lang="en-IN" sz="1100" dirty="0" err="1">
                <a:latin typeface="Arial Rounded MT Bold" panose="020F0704030504030204" pitchFamily="34" charset="0"/>
              </a:rPr>
              <a:t>Sheikhalishahi</a:t>
            </a:r>
            <a:r>
              <a:rPr lang="en-IN" sz="1100" dirty="0">
                <a:latin typeface="Arial Rounded MT Bold" panose="020F0704030504030204" pitchFamily="34" charset="0"/>
              </a:rPr>
              <a:t>, S., </a:t>
            </a:r>
            <a:r>
              <a:rPr lang="en-IN" sz="1100" dirty="0" err="1">
                <a:latin typeface="Arial Rounded MT Bold" panose="020F0704030504030204" pitchFamily="34" charset="0"/>
              </a:rPr>
              <a:t>Miotto</a:t>
            </a:r>
            <a:r>
              <a:rPr lang="en-IN" sz="1100" dirty="0">
                <a:latin typeface="Arial Rounded MT Bold" panose="020F0704030504030204" pitchFamily="34" charset="0"/>
              </a:rPr>
              <a:t>, R., Dudley, J. T., Lavelli, </a:t>
            </a:r>
            <a:r>
              <a:rPr lang="en-IN" sz="1100" dirty="0" err="1">
                <a:latin typeface="Arial Rounded MT Bold" panose="020F0704030504030204" pitchFamily="34" charset="0"/>
              </a:rPr>
              <a:t>A.,Rinaldi</a:t>
            </a:r>
            <a:r>
              <a:rPr lang="en-IN" sz="1100" dirty="0">
                <a:latin typeface="Arial Rounded MT Bold" panose="020F0704030504030204" pitchFamily="34" charset="0"/>
              </a:rPr>
              <a:t>, F., &amp; Osmani, V. (2019). Natural language processing of clinical </a:t>
            </a:r>
          </a:p>
          <a:p>
            <a:pPr lvl="0">
              <a:lnSpc>
                <a:spcPct val="150000"/>
              </a:lnSpc>
            </a:pPr>
            <a:r>
              <a:rPr lang="en-IN" sz="1100" dirty="0">
                <a:latin typeface="Arial Rounded MT Bold" panose="020F0704030504030204" pitchFamily="34" charset="0"/>
              </a:rPr>
              <a:t>           notes on chronic diseases: systematic review. JMIR medical informatics, 7(2),  e12239. </a:t>
            </a:r>
            <a:r>
              <a:rPr lang="en-IN" sz="1100" dirty="0">
                <a:latin typeface="Arial Rounded MT Bold" panose="020F0704030504030204" pitchFamily="34" charset="0"/>
                <a:hlinkClick r:id="rId4"/>
              </a:rPr>
              <a:t>https://doi.org/10.2196/12239</a:t>
            </a:r>
            <a:r>
              <a:rPr lang="en-IN" sz="1100" dirty="0">
                <a:latin typeface="Arial Rounded MT Bold" panose="020F0704030504030204" pitchFamily="34" charset="0"/>
              </a:rPr>
              <a:t>  </a:t>
            </a:r>
          </a:p>
          <a:p>
            <a:pPr marL="171450" lvl="0" indent="-171450">
              <a:lnSpc>
                <a:spcPct val="150000"/>
              </a:lnSpc>
              <a:buFont typeface="Arial" panose="020B0604020202020204" pitchFamily="34" charset="0"/>
              <a:buChar char="•"/>
            </a:pPr>
            <a:r>
              <a:rPr lang="en-US" sz="1100" dirty="0">
                <a:latin typeface="Arial Rounded MT Bold" panose="020F0704030504030204" pitchFamily="34" charset="0"/>
              </a:rPr>
              <a:t>Hao, T., Huang, Z., Liang, L., Weng, H., &amp; Tang, B. (2021). Health Natural Language Processing: </a:t>
            </a:r>
            <a:endParaRPr lang="en-IN" sz="1100" dirty="0">
              <a:latin typeface="Arial Rounded MT Bold" panose="020F0704030504030204" pitchFamily="34" charset="0"/>
            </a:endParaRPr>
          </a:p>
          <a:p>
            <a:pPr marL="228600">
              <a:lnSpc>
                <a:spcPct val="150000"/>
              </a:lnSpc>
            </a:pPr>
            <a:r>
              <a:rPr lang="en-US" sz="1100" dirty="0">
                <a:latin typeface="Arial Rounded MT Bold" panose="020F0704030504030204" pitchFamily="34" charset="0"/>
              </a:rPr>
              <a:t>     Methodology Development and Applications. JMIR medical  informatics, 9(10), e23898. </a:t>
            </a:r>
            <a:r>
              <a:rPr lang="en-US" sz="1100" dirty="0">
                <a:solidFill>
                  <a:srgbClr val="17BBFD"/>
                </a:solidFill>
                <a:latin typeface="Arial Rounded MT Bold" panose="020F0704030504030204" pitchFamily="34" charset="0"/>
                <a:hlinkClick r:id="rId5"/>
              </a:rPr>
              <a:t>https://doi.org/</a:t>
            </a:r>
            <a:r>
              <a:rPr lang="en-US" sz="1100" dirty="0">
                <a:latin typeface="Arial Rounded MT Bold" panose="020F0704030504030204" pitchFamily="34" charset="0"/>
                <a:hlinkClick r:id="rId5"/>
              </a:rPr>
              <a:t>10.2196/23898</a:t>
            </a:r>
            <a:r>
              <a:rPr lang="en-US" sz="1100" dirty="0">
                <a:latin typeface="Arial Rounded MT Bold" panose="020F0704030504030204" pitchFamily="34" charset="0"/>
              </a:rPr>
              <a:t> </a:t>
            </a:r>
            <a:endParaRPr lang="en-IN" sz="1100" dirty="0">
              <a:latin typeface="Arial Rounded MT Bold" panose="020F0704030504030204" pitchFamily="34" charset="0"/>
            </a:endParaRPr>
          </a:p>
          <a:p>
            <a:pPr marL="171450" lvl="0" indent="-171450">
              <a:lnSpc>
                <a:spcPct val="150000"/>
              </a:lnSpc>
              <a:buFont typeface="Arial" panose="020B0604020202020204" pitchFamily="34" charset="0"/>
              <a:buChar char="•"/>
            </a:pPr>
            <a:r>
              <a:rPr lang="en-IN" sz="1100" dirty="0">
                <a:latin typeface="Arial Rounded MT Bold" panose="020F0704030504030204" pitchFamily="34" charset="0"/>
              </a:rPr>
              <a:t>Ong, K. C., Cheong, G. N., Prabhakaran, L., &amp; Earnest, A. (2005). Predictors of success in smoking cessation </a:t>
            </a:r>
          </a:p>
          <a:p>
            <a:pPr marL="228600">
              <a:lnSpc>
                <a:spcPct val="150000"/>
              </a:lnSpc>
            </a:pPr>
            <a:r>
              <a:rPr lang="en-IN" sz="1100" dirty="0">
                <a:latin typeface="Arial Rounded MT Bold" panose="020F0704030504030204" pitchFamily="34" charset="0"/>
              </a:rPr>
              <a:t>     among hospitalized patients. Respirology, 10(1), 63-69. </a:t>
            </a:r>
            <a:r>
              <a:rPr lang="en-IN" sz="1100" dirty="0">
                <a:latin typeface="Arial Rounded MT Bold" panose="020F0704030504030204" pitchFamily="34" charset="0"/>
                <a:hlinkClick r:id="rId6"/>
              </a:rPr>
              <a:t>https://doi.org/10.1111/j.1440-1843.2005.00656.x</a:t>
            </a:r>
            <a:r>
              <a:rPr lang="en-IN" sz="1100" dirty="0">
                <a:latin typeface="Arial Rounded MT Bold" panose="020F0704030504030204" pitchFamily="34" charset="0"/>
              </a:rPr>
              <a:t>  </a:t>
            </a:r>
          </a:p>
          <a:p>
            <a:pPr marL="171450" lvl="0" indent="-171450">
              <a:lnSpc>
                <a:spcPct val="150000"/>
              </a:lnSpc>
              <a:buFont typeface="Arial" panose="020B0604020202020204" pitchFamily="34" charset="0"/>
              <a:buChar char="•"/>
            </a:pPr>
            <a:r>
              <a:rPr lang="en-IN" sz="1100" dirty="0">
                <a:latin typeface="Arial Rounded MT Bold" panose="020F0704030504030204" pitchFamily="34" charset="0"/>
              </a:rPr>
              <a:t>Rajendran, S., &amp; </a:t>
            </a:r>
            <a:r>
              <a:rPr lang="en-IN" sz="1100" dirty="0" err="1">
                <a:latin typeface="Arial Rounded MT Bold" panose="020F0704030504030204" pitchFamily="34" charset="0"/>
              </a:rPr>
              <a:t>Topaloglu</a:t>
            </a:r>
            <a:r>
              <a:rPr lang="en-IN" sz="1100" dirty="0">
                <a:latin typeface="Arial Rounded MT Bold" panose="020F0704030504030204" pitchFamily="34" charset="0"/>
              </a:rPr>
              <a:t>, U. (2020). Extracting Smoking Status from Electronic Health Records Using </a:t>
            </a:r>
          </a:p>
          <a:p>
            <a:pPr marL="228600">
              <a:lnSpc>
                <a:spcPct val="150000"/>
              </a:lnSpc>
            </a:pPr>
            <a:r>
              <a:rPr lang="en-IN" sz="1100" dirty="0">
                <a:latin typeface="Arial Rounded MT Bold" panose="020F0704030504030204" pitchFamily="34" charset="0"/>
              </a:rPr>
              <a:t>     NLP and Deep Learning. AMIA Joint Summits on Translational Science proceedings. AMIA Joint Summits on Translational    </a:t>
            </a:r>
          </a:p>
          <a:p>
            <a:pPr marL="228600">
              <a:lnSpc>
                <a:spcPct val="150000"/>
              </a:lnSpc>
            </a:pPr>
            <a:r>
              <a:rPr lang="en-IN" sz="1100" dirty="0">
                <a:latin typeface="Arial Rounded MT Bold" panose="020F0704030504030204" pitchFamily="34" charset="0"/>
              </a:rPr>
              <a:t>     Science, 2020, 507–516.</a:t>
            </a:r>
          </a:p>
          <a:p>
            <a:pPr marL="171450" lvl="0" indent="-171450">
              <a:lnSpc>
                <a:spcPct val="150000"/>
              </a:lnSpc>
              <a:buFont typeface="Arial" panose="020B0604020202020204" pitchFamily="34" charset="0"/>
              <a:buChar char="•"/>
            </a:pPr>
            <a:r>
              <a:rPr lang="en-US" sz="1100" dirty="0">
                <a:latin typeface="Arial Rounded MT Bold" panose="020F0704030504030204" pitchFamily="34" charset="0"/>
              </a:rPr>
              <a:t>Chen, H., Li, J., &amp; Wang, Q. (2018). Associations between  bone-alkaline phosphatase and bone mineral density in </a:t>
            </a:r>
            <a:endParaRPr lang="en-IN" sz="1100" dirty="0">
              <a:latin typeface="Arial Rounded MT Bold" panose="020F0704030504030204" pitchFamily="34" charset="0"/>
            </a:endParaRPr>
          </a:p>
          <a:p>
            <a:pPr marL="228600">
              <a:lnSpc>
                <a:spcPct val="150000"/>
              </a:lnSpc>
            </a:pPr>
            <a:r>
              <a:rPr lang="en-US" sz="1100" dirty="0">
                <a:latin typeface="Arial Rounded MT Bold" panose="020F0704030504030204" pitchFamily="34" charset="0"/>
              </a:rPr>
              <a:t>     adults with and without diabetes. Medicine, 97(17), e0432. </a:t>
            </a:r>
            <a:r>
              <a:rPr lang="en-IN" sz="1100" dirty="0">
                <a:latin typeface="Arial Rounded MT Bold" panose="020F0704030504030204" pitchFamily="34" charset="0"/>
              </a:rPr>
              <a:t>DOI: 10.1097/MD.0000000000010432 </a:t>
            </a:r>
          </a:p>
          <a:p>
            <a:pPr marL="171450" lvl="0" indent="-171450">
              <a:lnSpc>
                <a:spcPct val="150000"/>
              </a:lnSpc>
              <a:buFont typeface="Arial" panose="020B0604020202020204" pitchFamily="34" charset="0"/>
              <a:buChar char="•"/>
            </a:pPr>
            <a:r>
              <a:rPr lang="en-IN" sz="1100" dirty="0">
                <a:latin typeface="Arial Rounded MT Bold" panose="020F0704030504030204" pitchFamily="34" charset="0"/>
              </a:rPr>
              <a:t>n2c2 NLP Research Data Sets. (n.d.). Portal.dbmi.hms.harvard.edu.   </a:t>
            </a:r>
            <a:r>
              <a:rPr lang="en-IN" sz="1100" dirty="0">
                <a:latin typeface="Arial Rounded MT Bold" panose="020F0704030504030204" pitchFamily="34" charset="0"/>
                <a:hlinkClick r:id="rId7"/>
              </a:rPr>
              <a:t>https://portal.dbmi.hms.harvard.edu/projects/n2c2-nlp/</a:t>
            </a:r>
            <a:r>
              <a:rPr lang="en-IN" sz="1100" dirty="0">
                <a:latin typeface="Arial Rounded MT Bold" panose="020F0704030504030204" pitchFamily="34" charset="0"/>
              </a:rPr>
              <a:t>        </a:t>
            </a:r>
          </a:p>
          <a:p>
            <a:pPr marL="171450" lvl="0" indent="-171450">
              <a:lnSpc>
                <a:spcPct val="150000"/>
              </a:lnSpc>
              <a:buFont typeface="Arial" panose="020B0604020202020204" pitchFamily="34" charset="0"/>
              <a:buChar char="•"/>
            </a:pPr>
            <a:r>
              <a:rPr lang="en-IN" sz="1100" dirty="0" err="1">
                <a:latin typeface="Arial Rounded MT Bold" panose="020F0704030504030204" pitchFamily="34" charset="0"/>
              </a:rPr>
              <a:t>Carrero</a:t>
            </a:r>
            <a:r>
              <a:rPr lang="en-IN" sz="1100" dirty="0">
                <a:latin typeface="Arial Rounded MT Bold" panose="020F0704030504030204" pitchFamily="34" charset="0"/>
              </a:rPr>
              <a:t>, F., Hidalgo, J. G., </a:t>
            </a:r>
            <a:r>
              <a:rPr lang="en-IN" sz="1100" dirty="0" err="1">
                <a:latin typeface="Arial Rounded MT Bold" panose="020F0704030504030204" pitchFamily="34" charset="0"/>
              </a:rPr>
              <a:t>Puertas</a:t>
            </a:r>
            <a:r>
              <a:rPr lang="en-IN" sz="1100" dirty="0">
                <a:latin typeface="Arial Rounded MT Bold" panose="020F0704030504030204" pitchFamily="34" charset="0"/>
              </a:rPr>
              <a:t>, E., </a:t>
            </a:r>
            <a:r>
              <a:rPr lang="en-IN" sz="1100" dirty="0" err="1">
                <a:latin typeface="Arial Rounded MT Bold" panose="020F0704030504030204" pitchFamily="34" charset="0"/>
              </a:rPr>
              <a:t>Maña</a:t>
            </a:r>
            <a:r>
              <a:rPr lang="en-IN" sz="1100" dirty="0">
                <a:latin typeface="Arial Rounded MT Bold" panose="020F0704030504030204" pitchFamily="34" charset="0"/>
              </a:rPr>
              <a:t>, M., &amp; Mata, J. (2006). Quick prototyping of high performance text </a:t>
            </a:r>
          </a:p>
          <a:p>
            <a:pPr marL="228600">
              <a:lnSpc>
                <a:spcPct val="150000"/>
              </a:lnSpc>
            </a:pPr>
            <a:r>
              <a:rPr lang="en-IN" sz="1100" dirty="0">
                <a:latin typeface="Arial Rounded MT Bold" panose="020F0704030504030204" pitchFamily="34" charset="0"/>
              </a:rPr>
              <a:t>     classifiers. In i2b2 Workshop on Challenges in Natural Language  Processing for Clinical Data.</a:t>
            </a:r>
          </a:p>
          <a:p>
            <a:pPr marL="171450" lvl="0" indent="-171450">
              <a:lnSpc>
                <a:spcPct val="150000"/>
              </a:lnSpc>
              <a:buFont typeface="Arial" panose="020B0604020202020204" pitchFamily="34" charset="0"/>
              <a:buChar char="•"/>
            </a:pPr>
            <a:r>
              <a:rPr lang="en-IN" sz="1100" dirty="0" err="1">
                <a:latin typeface="Arial Rounded MT Bold" panose="020F0704030504030204" pitchFamily="34" charset="0"/>
              </a:rPr>
              <a:t>Wicentowski</a:t>
            </a:r>
            <a:r>
              <a:rPr lang="en-IN" sz="1100" dirty="0">
                <a:latin typeface="Arial Rounded MT Bold" panose="020F0704030504030204" pitchFamily="34" charset="0"/>
              </a:rPr>
              <a:t>, R., &amp; </a:t>
            </a:r>
            <a:r>
              <a:rPr lang="en-IN" sz="1100" dirty="0" err="1">
                <a:latin typeface="Arial Rounded MT Bold" panose="020F0704030504030204" pitchFamily="34" charset="0"/>
              </a:rPr>
              <a:t>Sydes</a:t>
            </a:r>
            <a:r>
              <a:rPr lang="en-IN" sz="1100" dirty="0">
                <a:latin typeface="Arial Rounded MT Bold" panose="020F0704030504030204" pitchFamily="34" charset="0"/>
              </a:rPr>
              <a:t>, M. R. (2008). Using implicit information to identify smoking status in smoke-blind </a:t>
            </a:r>
          </a:p>
          <a:p>
            <a:pPr marL="228600">
              <a:lnSpc>
                <a:spcPct val="150000"/>
              </a:lnSpc>
            </a:pPr>
            <a:r>
              <a:rPr lang="en-IN" sz="1100" dirty="0">
                <a:latin typeface="Arial Rounded MT Bold" panose="020F0704030504030204" pitchFamily="34" charset="0"/>
              </a:rPr>
              <a:t>     medical discharge summaries. Journal of the American Medical  Informatics Association, 15(1), 29-31. </a:t>
            </a:r>
          </a:p>
          <a:p>
            <a:pPr marL="228600">
              <a:lnSpc>
                <a:spcPct val="150000"/>
              </a:lnSpc>
            </a:pPr>
            <a:r>
              <a:rPr lang="en-IN" sz="1100" dirty="0">
                <a:latin typeface="Arial Rounded MT Bold" panose="020F0704030504030204" pitchFamily="34" charset="0"/>
              </a:rPr>
              <a:t>     </a:t>
            </a:r>
            <a:r>
              <a:rPr lang="en-IN" sz="1100" dirty="0">
                <a:latin typeface="Arial Rounded MT Bold" panose="020F0704030504030204" pitchFamily="34" charset="0"/>
                <a:hlinkClick r:id="rId8"/>
              </a:rPr>
              <a:t>https://doi.org/10.1197/jamia.M2440</a:t>
            </a:r>
            <a:r>
              <a:rPr lang="en-IN" sz="1100" dirty="0">
                <a:latin typeface="Arial Rounded MT Bold" panose="020F0704030504030204" pitchFamily="34" charset="0"/>
              </a:rPr>
              <a:t>          </a:t>
            </a:r>
          </a:p>
          <a:p>
            <a:pPr marL="171450" lvl="0" indent="-171450">
              <a:lnSpc>
                <a:spcPct val="150000"/>
              </a:lnSpc>
              <a:buFont typeface="Arial" panose="020B0604020202020204" pitchFamily="34" charset="0"/>
              <a:buChar char="•"/>
            </a:pPr>
            <a:r>
              <a:rPr lang="en-IN" sz="1100" dirty="0" err="1">
                <a:latin typeface="Arial Rounded MT Bold" panose="020F0704030504030204" pitchFamily="34" charset="0"/>
              </a:rPr>
              <a:t>Uzuner</a:t>
            </a:r>
            <a:r>
              <a:rPr lang="en-IN" sz="1100" dirty="0">
                <a:latin typeface="Arial Rounded MT Bold" panose="020F0704030504030204" pitchFamily="34" charset="0"/>
              </a:rPr>
              <a:t>, O., Goldstein, I., Luo, Y., &amp; </a:t>
            </a:r>
            <a:r>
              <a:rPr lang="en-IN" sz="1100" dirty="0" err="1">
                <a:latin typeface="Arial Rounded MT Bold" panose="020F0704030504030204" pitchFamily="34" charset="0"/>
              </a:rPr>
              <a:t>Kohane</a:t>
            </a:r>
            <a:r>
              <a:rPr lang="en-IN" sz="1100" dirty="0">
                <a:latin typeface="Arial Rounded MT Bold" panose="020F0704030504030204" pitchFamily="34" charset="0"/>
              </a:rPr>
              <a:t>, I. (2008). Identifying patient smoking status from medical  discharge  </a:t>
            </a:r>
          </a:p>
          <a:p>
            <a:pPr lvl="0">
              <a:lnSpc>
                <a:spcPct val="150000"/>
              </a:lnSpc>
            </a:pPr>
            <a:r>
              <a:rPr lang="en-IN" sz="1100" dirty="0">
                <a:latin typeface="Arial Rounded MT Bold" panose="020F0704030504030204" pitchFamily="34" charset="0"/>
              </a:rPr>
              <a:t>           records. Journal of the American Medical Informatics  Association: JAMIA, 15(1), 14–24.  </a:t>
            </a:r>
          </a:p>
          <a:p>
            <a:pPr lvl="0">
              <a:lnSpc>
                <a:spcPct val="150000"/>
              </a:lnSpc>
            </a:pPr>
            <a:r>
              <a:rPr lang="en-IN" sz="1100" dirty="0">
                <a:latin typeface="Arial Rounded MT Bold" panose="020F0704030504030204" pitchFamily="34" charset="0"/>
              </a:rPr>
              <a:t>           </a:t>
            </a:r>
            <a:r>
              <a:rPr lang="en-IN" sz="1100" dirty="0">
                <a:latin typeface="Arial Rounded MT Bold" panose="020F0704030504030204" pitchFamily="34" charset="0"/>
                <a:hlinkClick r:id="rId9"/>
              </a:rPr>
              <a:t>https://doi.org/10.1197/jamia.M2408</a:t>
            </a:r>
            <a:r>
              <a:rPr lang="en-IN" sz="1100" dirty="0">
                <a:latin typeface="Arial Rounded MT Bold" panose="020F0704030504030204" pitchFamily="34" charset="0"/>
              </a:rPr>
              <a:t> </a:t>
            </a:r>
          </a:p>
          <a:p>
            <a:r>
              <a:rPr lang="en-IN" sz="1100" dirty="0">
                <a:latin typeface="Arial Rounded MT Bold" panose="020F0704030504030204" pitchFamily="34" charset="0"/>
              </a:rPr>
              <a:t>‌</a:t>
            </a:r>
            <a:endParaRPr lang="en-US" sz="1100" dirty="0">
              <a:latin typeface="Arial Rounded MT Bold" panose="020F0704030504030204" pitchFamily="34" charset="0"/>
            </a:endParaRPr>
          </a:p>
        </p:txBody>
      </p:sp>
    </p:spTree>
    <p:extLst>
      <p:ext uri="{BB962C8B-B14F-4D97-AF65-F5344CB8AC3E}">
        <p14:creationId xmlns:p14="http://schemas.microsoft.com/office/powerpoint/2010/main" val="2806321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D1E2-F04A-9765-CFD9-6414D861185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0AC176-8C91-8974-D27F-5CDAF5361D68}"/>
              </a:ext>
            </a:extLst>
          </p:cNvPr>
          <p:cNvSpPr>
            <a:spLocks noGrp="1"/>
          </p:cNvSpPr>
          <p:nvPr>
            <p:ph idx="1"/>
          </p:nvPr>
        </p:nvSpPr>
        <p:spPr/>
        <p:txBody>
          <a:bodyPr/>
          <a:lstStyle/>
          <a:p>
            <a:endParaRPr lang="en-IN"/>
          </a:p>
        </p:txBody>
      </p:sp>
      <p:pic>
        <p:nvPicPr>
          <p:cNvPr id="1026" name="Picture 2" descr="Thank You Illustrations, Royalty-Free Vector Graphics &amp; Clip Art - iStock">
            <a:extLst>
              <a:ext uri="{FF2B5EF4-FFF2-40B4-BE49-F238E27FC236}">
                <a16:creationId xmlns:a16="http://schemas.microsoft.com/office/drawing/2014/main" id="{553B3F92-E202-DBEE-7F7A-875425168C1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0" y="163286"/>
            <a:ext cx="9144000" cy="6531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030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70C90-3600-C93C-2059-A8505DA2975D}"/>
              </a:ext>
            </a:extLst>
          </p:cNvPr>
          <p:cNvSpPr>
            <a:spLocks noGrp="1"/>
          </p:cNvSpPr>
          <p:nvPr>
            <p:ph idx="1"/>
          </p:nvPr>
        </p:nvSpPr>
        <p:spPr>
          <a:xfrm>
            <a:off x="381000" y="914400"/>
            <a:ext cx="8534400" cy="5715000"/>
          </a:xfrm>
        </p:spPr>
        <p:txBody>
          <a:bodyPr>
            <a:normAutofit/>
          </a:bodyPr>
          <a:lstStyle/>
          <a:p>
            <a:pPr>
              <a:lnSpc>
                <a:spcPct val="150000"/>
              </a:lnSpc>
              <a:buFont typeface="Arial" panose="020B0604020202020204" pitchFamily="34" charset="0"/>
              <a:buChar char="•"/>
            </a:pPr>
            <a:r>
              <a:rPr lang="en-IN" sz="1800" dirty="0">
                <a:latin typeface="Arial Rounded MT Bold" panose="020F0704030504030204" pitchFamily="34" charset="0"/>
              </a:rPr>
              <a:t>A large amount of valuable data is available in the medical domain such as diagnosis records, discharge summaries, online health discussions and medical publications.</a:t>
            </a:r>
          </a:p>
          <a:p>
            <a:pPr>
              <a:lnSpc>
                <a:spcPct val="150000"/>
              </a:lnSpc>
              <a:buFont typeface="Arial" panose="020B0604020202020204" pitchFamily="34" charset="0"/>
              <a:buChar char="•"/>
            </a:pPr>
            <a:r>
              <a:rPr lang="en-IN" sz="1800" dirty="0">
                <a:latin typeface="Arial Rounded MT Bold" panose="020F0704030504030204" pitchFamily="34" charset="0"/>
              </a:rPr>
              <a:t>With the rapid growth of information technology, the necessity for processing health data using advanced information technologies is increasing. </a:t>
            </a:r>
          </a:p>
          <a:p>
            <a:pPr>
              <a:lnSpc>
                <a:spcPct val="150000"/>
              </a:lnSpc>
              <a:buFont typeface="Arial" panose="020B0604020202020204" pitchFamily="34" charset="0"/>
              <a:buChar char="•"/>
            </a:pPr>
            <a:r>
              <a:rPr lang="en-IN" sz="1800" dirty="0">
                <a:latin typeface="Arial Rounded MT Bold" panose="020F0704030504030204" pitchFamily="34" charset="0"/>
              </a:rPr>
              <a:t>Despite the significant progress made in finding new treatments and prevention strategies for some of the chronic diseases like cancer, diabetes, and hypertension, the incidence of these diseases is still increasing. </a:t>
            </a:r>
          </a:p>
          <a:p>
            <a:pPr>
              <a:lnSpc>
                <a:spcPct val="150000"/>
              </a:lnSpc>
              <a:buFont typeface="Arial" panose="020B0604020202020204" pitchFamily="34" charset="0"/>
              <a:buChar char="•"/>
            </a:pPr>
            <a:r>
              <a:rPr lang="en-IN" sz="1800" dirty="0">
                <a:latin typeface="Arial Rounded MT Bold" panose="020F0704030504030204" pitchFamily="34" charset="0"/>
              </a:rPr>
              <a:t>One promising novel approach would be the utilization of medical health records to </a:t>
            </a:r>
            <a:r>
              <a:rPr lang="en-IN" sz="1800" dirty="0" err="1">
                <a:latin typeface="Arial Rounded MT Bold" panose="020F0704030504030204" pitchFamily="34" charset="0"/>
              </a:rPr>
              <a:t>analyze</a:t>
            </a:r>
            <a:r>
              <a:rPr lang="en-IN" sz="1800" dirty="0">
                <a:latin typeface="Arial Rounded MT Bold" panose="020F0704030504030204" pitchFamily="34" charset="0"/>
              </a:rPr>
              <a:t> patient data, conduct medical research, and improve clinical decision-making.</a:t>
            </a:r>
          </a:p>
          <a:p>
            <a:pPr>
              <a:lnSpc>
                <a:spcPct val="150000"/>
              </a:lnSpc>
            </a:pPr>
            <a:endParaRPr lang="en-IN" sz="1800" dirty="0"/>
          </a:p>
        </p:txBody>
      </p:sp>
      <p:sp>
        <p:nvSpPr>
          <p:cNvPr id="4" name="Title 1"/>
          <p:cNvSpPr>
            <a:spLocks noGrp="1"/>
          </p:cNvSpPr>
          <p:nvPr>
            <p:ph type="title"/>
          </p:nvPr>
        </p:nvSpPr>
        <p:spPr>
          <a:xfrm>
            <a:off x="76200" y="304800"/>
            <a:ext cx="2971800" cy="609600"/>
          </a:xfrm>
        </p:spPr>
        <p:txBody>
          <a:bodyPr>
            <a:normAutofit fontScale="90000"/>
          </a:bodyPr>
          <a:lstStyle/>
          <a:p>
            <a:r>
              <a:rPr lang="en-IN" sz="32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Introduction:</a:t>
            </a:r>
            <a:endParaRPr lang="en-US" sz="32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365106900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 y="474345"/>
            <a:ext cx="8763000" cy="5909310"/>
          </a:xfrm>
          <a:prstGeom prst="rect">
            <a:avLst/>
          </a:prstGeom>
          <a:noFill/>
        </p:spPr>
        <p:txBody>
          <a:bodyPr wrap="square" rtlCol="0">
            <a:spAutoFit/>
          </a:bodyPr>
          <a:lstStyle/>
          <a:p>
            <a:pPr marL="285750" indent="-285750" algn="just">
              <a:lnSpc>
                <a:spcPct val="200000"/>
              </a:lnSpc>
              <a:buFont typeface="Arial" pitchFamily="34" charset="0"/>
              <a:buChar char="•"/>
            </a:pPr>
            <a:r>
              <a:rPr lang="en-US" dirty="0">
                <a:latin typeface="Arial Rounded MT Bold" panose="020F0704030504030204" pitchFamily="34" charset="0"/>
                <a:cs typeface="Arial" pitchFamily="34" charset="0"/>
              </a:rPr>
              <a:t>NLP is the widely used analytical technique in the healthcare industry, particularly for </a:t>
            </a:r>
            <a:r>
              <a:rPr lang="en-US" dirty="0">
                <a:solidFill>
                  <a:srgbClr val="FFFF00"/>
                </a:solidFill>
                <a:latin typeface="Arial Rounded MT Bold" panose="020F0704030504030204" pitchFamily="34" charset="0"/>
                <a:cs typeface="Arial" pitchFamily="34" charset="0"/>
              </a:rPr>
              <a:t>"big data" analysis. </a:t>
            </a:r>
            <a:endParaRPr lang="en-US" dirty="0">
              <a:latin typeface="Arial Rounded MT Bold" panose="020F0704030504030204" pitchFamily="34" charset="0"/>
              <a:cs typeface="Arial" pitchFamily="34" charset="0"/>
            </a:endParaRPr>
          </a:p>
          <a:p>
            <a:pPr marL="285750" indent="-285750" algn="just">
              <a:lnSpc>
                <a:spcPct val="200000"/>
              </a:lnSpc>
              <a:buFont typeface="Arial" pitchFamily="34" charset="0"/>
              <a:buChar char="•"/>
            </a:pPr>
            <a:r>
              <a:rPr lang="en-US" dirty="0">
                <a:latin typeface="Arial Rounded MT Bold" panose="020F0704030504030204" pitchFamily="34" charset="0"/>
                <a:cs typeface="Arial" pitchFamily="34" charset="0"/>
              </a:rPr>
              <a:t>Natural language processing (NLP) is “</a:t>
            </a:r>
            <a:r>
              <a:rPr lang="en-US" i="1" dirty="0">
                <a:latin typeface="Arial Rounded MT Bold" panose="020F0704030504030204" pitchFamily="34" charset="0"/>
                <a:cs typeface="Arial" pitchFamily="34" charset="0"/>
              </a:rPr>
              <a:t>Any computer-based algorithm that handles, augments, and transforms natural language so that it can be represented for computation.</a:t>
            </a:r>
            <a:r>
              <a:rPr lang="en-US" dirty="0">
                <a:latin typeface="Arial Rounded MT Bold" panose="020F0704030504030204" pitchFamily="34" charset="0"/>
                <a:cs typeface="Arial" pitchFamily="34" charset="0"/>
              </a:rPr>
              <a:t>” </a:t>
            </a:r>
          </a:p>
          <a:p>
            <a:pPr marL="285750" indent="-285750" algn="just">
              <a:lnSpc>
                <a:spcPct val="200000"/>
              </a:lnSpc>
              <a:buFont typeface="Arial" pitchFamily="34" charset="0"/>
              <a:buChar char="•"/>
            </a:pPr>
            <a:r>
              <a:rPr lang="en-US" dirty="0">
                <a:latin typeface="Arial Rounded MT Bold" panose="020F0704030504030204" pitchFamily="34" charset="0"/>
                <a:cs typeface="Arial" pitchFamily="34" charset="0"/>
              </a:rPr>
              <a:t>Although the medical  language is often ambiguous and complex, NLP has been successfully applied in healthcare for  different purposes- </a:t>
            </a:r>
          </a:p>
          <a:p>
            <a:pPr marL="285750" indent="-285750" algn="just">
              <a:lnSpc>
                <a:spcPct val="200000"/>
              </a:lnSpc>
              <a:buFont typeface="Wingdings" pitchFamily="2" charset="2"/>
              <a:buChar char="ü"/>
            </a:pPr>
            <a:r>
              <a:rPr lang="en-US" dirty="0">
                <a:solidFill>
                  <a:srgbClr val="FFFF00"/>
                </a:solidFill>
                <a:latin typeface="Arial Rounded MT Bold" panose="020F0704030504030204" pitchFamily="34" charset="0"/>
                <a:cs typeface="Arial" pitchFamily="34" charset="0"/>
              </a:rPr>
              <a:t>Recognizing risk factors of medical conditions, </a:t>
            </a:r>
          </a:p>
          <a:p>
            <a:pPr marL="285750" indent="-285750" algn="just">
              <a:lnSpc>
                <a:spcPct val="200000"/>
              </a:lnSpc>
              <a:buFont typeface="Wingdings" pitchFamily="2" charset="2"/>
              <a:buChar char="ü"/>
            </a:pPr>
            <a:r>
              <a:rPr lang="en-US" dirty="0">
                <a:solidFill>
                  <a:srgbClr val="FFFF00"/>
                </a:solidFill>
                <a:latin typeface="Arial Rounded MT Bold" panose="020F0704030504030204" pitchFamily="34" charset="0"/>
                <a:cs typeface="Arial" pitchFamily="34" charset="0"/>
              </a:rPr>
              <a:t>Evaluating the efficiency of care and costs, </a:t>
            </a:r>
          </a:p>
          <a:p>
            <a:pPr marL="285750" indent="-285750" algn="just">
              <a:lnSpc>
                <a:spcPct val="200000"/>
              </a:lnSpc>
              <a:buFont typeface="Wingdings" pitchFamily="2" charset="2"/>
              <a:buChar char="ü"/>
            </a:pPr>
            <a:r>
              <a:rPr lang="en-US" dirty="0">
                <a:solidFill>
                  <a:srgbClr val="FFFF00"/>
                </a:solidFill>
                <a:latin typeface="Arial Rounded MT Bold" panose="020F0704030504030204" pitchFamily="34" charset="0"/>
                <a:cs typeface="Arial" pitchFamily="34" charset="0"/>
              </a:rPr>
              <a:t>Extracting insights from the unstructured text of medical records.</a:t>
            </a:r>
            <a:endParaRPr lang="en-US" baseline="30000" dirty="0">
              <a:solidFill>
                <a:srgbClr val="FFFF00"/>
              </a:solidFill>
              <a:latin typeface="Arial Rounded MT Bold" panose="020F0704030504030204" pitchFamily="34" charset="0"/>
              <a:cs typeface="Arial" pitchFamily="34" charset="0"/>
            </a:endParaRPr>
          </a:p>
          <a:p>
            <a:endParaRPr lang="en-US" dirty="0">
              <a:latin typeface="Arial Rounded MT Bold" panose="020F0704030504030204" pitchFamily="34" charset="0"/>
              <a:cs typeface="Arial" pitchFamily="34" charset="0"/>
            </a:endParaRPr>
          </a:p>
        </p:txBody>
      </p:sp>
      <p:sp>
        <p:nvSpPr>
          <p:cNvPr id="3" name="TextBox 2">
            <a:extLst>
              <a:ext uri="{FF2B5EF4-FFF2-40B4-BE49-F238E27FC236}">
                <a16:creationId xmlns:a16="http://schemas.microsoft.com/office/drawing/2014/main" id="{1A64409C-162F-6290-9303-6152F3FDAF90}"/>
              </a:ext>
            </a:extLst>
          </p:cNvPr>
          <p:cNvSpPr txBox="1"/>
          <p:nvPr/>
        </p:nvSpPr>
        <p:spPr>
          <a:xfrm>
            <a:off x="0" y="6488668"/>
            <a:ext cx="9144001" cy="369332"/>
          </a:xfrm>
          <a:prstGeom prst="rect">
            <a:avLst/>
          </a:prstGeom>
          <a:noFill/>
        </p:spPr>
        <p:txBody>
          <a:bodyPr wrap="square" rtlCol="0">
            <a:spAutoFit/>
          </a:bodyPr>
          <a:lstStyle/>
          <a:p>
            <a:pPr lvl="0" algn="just"/>
            <a:r>
              <a:rPr lang="en-IN" sz="900" dirty="0" err="1">
                <a:latin typeface="Arial" panose="020B0604020202020204" pitchFamily="34" charset="0"/>
                <a:cs typeface="Arial" panose="020B0604020202020204" pitchFamily="34" charset="0"/>
              </a:rPr>
              <a:t>Koleck</a:t>
            </a:r>
            <a:r>
              <a:rPr lang="en-IN" sz="900" dirty="0">
                <a:latin typeface="Arial" panose="020B0604020202020204" pitchFamily="34" charset="0"/>
                <a:cs typeface="Arial" panose="020B0604020202020204" pitchFamily="34" charset="0"/>
              </a:rPr>
              <a:t>, T. A., </a:t>
            </a:r>
            <a:r>
              <a:rPr lang="en-IN" sz="900" dirty="0" err="1">
                <a:latin typeface="Arial" panose="020B0604020202020204" pitchFamily="34" charset="0"/>
                <a:cs typeface="Arial" panose="020B0604020202020204" pitchFamily="34" charset="0"/>
              </a:rPr>
              <a:t>Dreisbach</a:t>
            </a:r>
            <a:r>
              <a:rPr lang="en-IN" sz="900" dirty="0">
                <a:latin typeface="Arial" panose="020B0604020202020204" pitchFamily="34" charset="0"/>
                <a:cs typeface="Arial" panose="020B0604020202020204" pitchFamily="34" charset="0"/>
              </a:rPr>
              <a:t>, C., </a:t>
            </a:r>
            <a:r>
              <a:rPr lang="en-IN" sz="900" dirty="0" err="1">
                <a:latin typeface="Arial" panose="020B0604020202020204" pitchFamily="34" charset="0"/>
                <a:cs typeface="Arial" panose="020B0604020202020204" pitchFamily="34" charset="0"/>
              </a:rPr>
              <a:t>Bourne</a:t>
            </a:r>
            <a:r>
              <a:rPr lang="en-IN" sz="900" dirty="0">
                <a:latin typeface="Arial" panose="020B0604020202020204" pitchFamily="34" charset="0"/>
                <a:cs typeface="Arial" panose="020B0604020202020204" pitchFamily="34" charset="0"/>
              </a:rPr>
              <a:t>, P. E., &amp; Bakken, S. (2019). Natural language processing of symptoms documented in free-text narratives of electronic health records: a systematic review. Journal of the American Medical Informatics Association, 26(4), 364-379. </a:t>
            </a:r>
            <a:r>
              <a:rPr lang="en-IN" sz="900" dirty="0">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https://doi.org/10.1093/jamia/ocy173</a:t>
            </a:r>
            <a:r>
              <a:rPr lang="en-IN" sz="9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956515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p:cTn id="7"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9" dur="500"/>
                                        <p:tgtEl>
                                          <p:spTgt spid="5">
                                            <p:txEl>
                                              <p:pRg st="3" end="3"/>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 calcmode="lin" valueType="num">
                                      <p:cBhvr>
                                        <p:cTn id="12"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14" dur="500"/>
                                        <p:tgtEl>
                                          <p:spTgt spid="5">
                                            <p:txEl>
                                              <p:pRg st="4" end="4"/>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 calcmode="lin" valueType="num">
                                      <p:cBhvr>
                                        <p:cTn id="1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1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81000"/>
            <a:ext cx="8382000" cy="6652270"/>
          </a:xfrm>
          <a:prstGeom prst="rect">
            <a:avLst/>
          </a:prstGeom>
        </p:spPr>
        <p:txBody>
          <a:bodyPr wrap="square">
            <a:spAutoFit/>
          </a:bodyPr>
          <a:lstStyle/>
          <a:p>
            <a:pPr marL="285750" indent="-285750" algn="just">
              <a:lnSpc>
                <a:spcPct val="200000"/>
              </a:lnSpc>
              <a:buFont typeface="Arial" panose="020B0604020202020204" pitchFamily="34" charset="0"/>
              <a:buChar char="•"/>
            </a:pPr>
            <a:r>
              <a:rPr lang="en-IN" dirty="0">
                <a:latin typeface="Arial Rounded MT Bold" panose="020F0704030504030204" pitchFamily="34" charset="0"/>
              </a:rPr>
              <a:t>In the health and medical domain, NLP techniques have been shown to be useful in dealing with information overload with </a:t>
            </a:r>
          </a:p>
          <a:p>
            <a:pPr marL="285750" indent="-285750" algn="just">
              <a:lnSpc>
                <a:spcPct val="200000"/>
              </a:lnSpc>
              <a:buFont typeface="Wingdings" panose="05000000000000000000" pitchFamily="2" charset="2"/>
              <a:buChar char="ü"/>
            </a:pPr>
            <a:r>
              <a:rPr lang="en-IN" dirty="0">
                <a:solidFill>
                  <a:srgbClr val="FFFF00"/>
                </a:solidFill>
                <a:latin typeface="Arial Rounded MT Bold" panose="020F0704030504030204" pitchFamily="34" charset="0"/>
              </a:rPr>
              <a:t>Aggregation and summarization of patient notes</a:t>
            </a:r>
          </a:p>
          <a:p>
            <a:pPr marL="285750" indent="-285750" algn="just">
              <a:lnSpc>
                <a:spcPct val="200000"/>
              </a:lnSpc>
              <a:buFont typeface="Wingdings" panose="05000000000000000000" pitchFamily="2" charset="2"/>
              <a:buChar char="ü"/>
            </a:pPr>
            <a:r>
              <a:rPr lang="en-IN" dirty="0">
                <a:solidFill>
                  <a:srgbClr val="FFFF00"/>
                </a:solidFill>
                <a:latin typeface="Arial Rounded MT Bold" panose="020F0704030504030204" pitchFamily="34" charset="0"/>
              </a:rPr>
              <a:t>Treatment analysis</a:t>
            </a:r>
          </a:p>
          <a:p>
            <a:pPr marL="285750" indent="-285750" algn="just">
              <a:lnSpc>
                <a:spcPct val="200000"/>
              </a:lnSpc>
              <a:buFont typeface="Wingdings" panose="05000000000000000000" pitchFamily="2" charset="2"/>
              <a:buChar char="ü"/>
            </a:pPr>
            <a:r>
              <a:rPr lang="en-IN" dirty="0">
                <a:solidFill>
                  <a:srgbClr val="FFFF00"/>
                </a:solidFill>
                <a:latin typeface="Arial Rounded MT Bold" panose="020F0704030504030204" pitchFamily="34" charset="0"/>
              </a:rPr>
              <a:t>Information extraction from massive discharge summaries</a:t>
            </a:r>
          </a:p>
          <a:p>
            <a:pPr marL="285750" indent="-285750" algn="just">
              <a:lnSpc>
                <a:spcPct val="200000"/>
              </a:lnSpc>
              <a:buFont typeface="Wingdings" panose="05000000000000000000" pitchFamily="2" charset="2"/>
              <a:buChar char="ü"/>
            </a:pPr>
            <a:r>
              <a:rPr lang="en-IN" dirty="0">
                <a:solidFill>
                  <a:srgbClr val="FFFF00"/>
                </a:solidFill>
                <a:latin typeface="Arial Rounded MT Bold" panose="020F0704030504030204" pitchFamily="34" charset="0"/>
              </a:rPr>
              <a:t>Semantic understanding of patient queries.</a:t>
            </a:r>
          </a:p>
          <a:p>
            <a:pPr marL="285750" indent="-285750" algn="just">
              <a:lnSpc>
                <a:spcPct val="200000"/>
              </a:lnSpc>
              <a:buFont typeface="Arial" panose="020B0604020202020204" pitchFamily="34" charset="0"/>
              <a:buChar char="•"/>
            </a:pPr>
            <a:r>
              <a:rPr lang="en-US" dirty="0">
                <a:latin typeface="Arial Rounded MT Bold" panose="020F0704030504030204" pitchFamily="34" charset="0"/>
              </a:rPr>
              <a:t>NLP may also be applied to assist medical decision-making by automatically analyzing the commonalities and differences of a large amount of text data and recommending appropriate actions on behalf of domain experts</a:t>
            </a:r>
            <a:endParaRPr lang="en-IN" dirty="0">
              <a:solidFill>
                <a:srgbClr val="FFFF00"/>
              </a:solidFill>
              <a:latin typeface="Arial Rounded MT Bold" panose="020F0704030504030204" pitchFamily="34" charset="0"/>
            </a:endParaRPr>
          </a:p>
          <a:p>
            <a:pPr algn="just">
              <a:lnSpc>
                <a:spcPct val="200000"/>
              </a:lnSpc>
            </a:pPr>
            <a:endParaRPr lang="en-IN" dirty="0">
              <a:solidFill>
                <a:srgbClr val="FFFF00"/>
              </a:solidFill>
              <a:latin typeface="Arial Rounded MT Bold" panose="020F0704030504030204" pitchFamily="34" charset="0"/>
            </a:endParaRPr>
          </a:p>
          <a:p>
            <a:pPr marL="285750" indent="-285750" algn="just">
              <a:lnSpc>
                <a:spcPct val="200000"/>
              </a:lnSpc>
              <a:buFont typeface="Arial" pitchFamily="34" charset="0"/>
              <a:buChar char="•"/>
            </a:pPr>
            <a:endParaRPr lang="en-US" dirty="0">
              <a:latin typeface="Arial Rounded MT Bold" pitchFamily="34" charset="0"/>
            </a:endParaRPr>
          </a:p>
        </p:txBody>
      </p:sp>
      <p:sp>
        <p:nvSpPr>
          <p:cNvPr id="2" name="TextBox 1">
            <a:extLst>
              <a:ext uri="{FF2B5EF4-FFF2-40B4-BE49-F238E27FC236}">
                <a16:creationId xmlns:a16="http://schemas.microsoft.com/office/drawing/2014/main" id="{46F9D74F-E2F7-1B6F-D1FD-4BCF1801525D}"/>
              </a:ext>
            </a:extLst>
          </p:cNvPr>
          <p:cNvSpPr txBox="1"/>
          <p:nvPr/>
        </p:nvSpPr>
        <p:spPr>
          <a:xfrm>
            <a:off x="0" y="6477000"/>
            <a:ext cx="9144000" cy="3693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Hao, T., Huang, Z., Liang, L., Weng, H., &amp; Tang, B. (2021). Health Natural Language Processing: Methodology Development and Applications. JMIR medical informatics, 9(10), e23898. https://doi.org/10.2196/23898</a:t>
            </a:r>
            <a:endParaRPr lang="en-IN"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499208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7133" y="685800"/>
            <a:ext cx="8739996" cy="4990277"/>
          </a:xfrm>
          <a:prstGeom prst="rect">
            <a:avLst/>
          </a:prstGeom>
        </p:spPr>
        <p:txBody>
          <a:bodyPr wrap="square">
            <a:spAutoFit/>
          </a:bodyPr>
          <a:lstStyle/>
          <a:p>
            <a:pPr marL="285750" indent="-285750">
              <a:lnSpc>
                <a:spcPct val="200000"/>
              </a:lnSpc>
              <a:buFont typeface="Arial" panose="020B0604020202020204" pitchFamily="34" charset="0"/>
              <a:buChar char="•"/>
            </a:pPr>
            <a:r>
              <a:rPr lang="en-IN" dirty="0">
                <a:solidFill>
                  <a:srgbClr val="FFFF00"/>
                </a:solidFill>
                <a:latin typeface="Arial Rounded MT Bold" panose="020F0704030504030204" pitchFamily="34" charset="0"/>
              </a:rPr>
              <a:t>Smoking is the leading preventable cause of death. </a:t>
            </a:r>
          </a:p>
          <a:p>
            <a:pPr marL="285750" indent="-285750">
              <a:lnSpc>
                <a:spcPct val="200000"/>
              </a:lnSpc>
              <a:buFont typeface="Arial" panose="020B0604020202020204" pitchFamily="34" charset="0"/>
              <a:buChar char="•"/>
            </a:pPr>
            <a:r>
              <a:rPr lang="en-IN" dirty="0">
                <a:latin typeface="Arial Rounded MT Bold" panose="020F0704030504030204" pitchFamily="34" charset="0"/>
              </a:rPr>
              <a:t>In the United States, almost 500,000 deaths each year are caused by smoking. </a:t>
            </a:r>
          </a:p>
          <a:p>
            <a:pPr marL="285750" indent="-285750">
              <a:lnSpc>
                <a:spcPct val="200000"/>
              </a:lnSpc>
              <a:buFont typeface="Arial" panose="020B0604020202020204" pitchFamily="34" charset="0"/>
              <a:buChar char="•"/>
            </a:pPr>
            <a:r>
              <a:rPr lang="en-IN" dirty="0">
                <a:latin typeface="Arial Rounded MT Bold" panose="020F0704030504030204" pitchFamily="34" charset="0"/>
              </a:rPr>
              <a:t>Effective preventive strategies depend on the identification of tobacco-dependent individuals. </a:t>
            </a:r>
          </a:p>
          <a:p>
            <a:pPr marL="285750" indent="-285750">
              <a:lnSpc>
                <a:spcPct val="200000"/>
              </a:lnSpc>
              <a:buFont typeface="Arial" panose="020B0604020202020204" pitchFamily="34" charset="0"/>
              <a:buChar char="•"/>
            </a:pPr>
            <a:r>
              <a:rPr lang="en-IN" dirty="0">
                <a:latin typeface="Arial Rounded MT Bold" panose="020F0704030504030204" pitchFamily="34" charset="0"/>
              </a:rPr>
              <a:t>It is the responsibility of healthcare professionals to help patients quit smoking, as it is a crucial aspect of treating many diseases such as lung cancer and coronary heart disease.</a:t>
            </a:r>
          </a:p>
          <a:p>
            <a:pPr>
              <a:lnSpc>
                <a:spcPct val="200000"/>
              </a:lnSpc>
            </a:pPr>
            <a:endParaRPr lang="en-US" dirty="0">
              <a:latin typeface="Arial Rounded MT Bold" panose="020F0704030504030204" pitchFamily="34" charset="0"/>
            </a:endParaRPr>
          </a:p>
        </p:txBody>
      </p:sp>
      <p:sp>
        <p:nvSpPr>
          <p:cNvPr id="2" name="TextBox 1">
            <a:extLst>
              <a:ext uri="{FF2B5EF4-FFF2-40B4-BE49-F238E27FC236}">
                <a16:creationId xmlns:a16="http://schemas.microsoft.com/office/drawing/2014/main" id="{FE999553-5DCA-9800-7B9D-863652A74151}"/>
              </a:ext>
            </a:extLst>
          </p:cNvPr>
          <p:cNvSpPr txBox="1"/>
          <p:nvPr/>
        </p:nvSpPr>
        <p:spPr>
          <a:xfrm>
            <a:off x="24428" y="6488668"/>
            <a:ext cx="9109740" cy="369332"/>
          </a:xfrm>
          <a:prstGeom prst="rect">
            <a:avLst/>
          </a:prstGeom>
          <a:noFill/>
        </p:spPr>
        <p:txBody>
          <a:bodyPr wrap="square" rtlCol="0">
            <a:spAutoFit/>
          </a:bodyPr>
          <a:lstStyle/>
          <a:p>
            <a:pPr lvl="0" algn="just"/>
            <a:r>
              <a:rPr lang="en-IN" sz="900" dirty="0">
                <a:latin typeface="Arial" panose="020B0604020202020204" pitchFamily="34" charset="0"/>
                <a:cs typeface="Arial" panose="020B0604020202020204" pitchFamily="34" charset="0"/>
              </a:rPr>
              <a:t>Rajendran, S., &amp; </a:t>
            </a:r>
            <a:r>
              <a:rPr lang="en-IN" sz="900" dirty="0" err="1">
                <a:latin typeface="Arial" panose="020B0604020202020204" pitchFamily="34" charset="0"/>
                <a:cs typeface="Arial" panose="020B0604020202020204" pitchFamily="34" charset="0"/>
              </a:rPr>
              <a:t>Topaloglu</a:t>
            </a:r>
            <a:r>
              <a:rPr lang="en-IN" sz="900" dirty="0">
                <a:latin typeface="Arial" panose="020B0604020202020204" pitchFamily="34" charset="0"/>
                <a:cs typeface="Arial" panose="020B0604020202020204" pitchFamily="34" charset="0"/>
              </a:rPr>
              <a:t>, U. (2020). Extracting Smoking Status from Electronic Health Records Using NLP and Deep Learning. AMIA Joint Summits on  Translational Science proceedings. AMIA Joint Summits on Translational Science, 2020, 507–516.</a:t>
            </a:r>
          </a:p>
        </p:txBody>
      </p:sp>
    </p:spTree>
    <p:extLst>
      <p:ext uri="{BB962C8B-B14F-4D97-AF65-F5344CB8AC3E}">
        <p14:creationId xmlns:p14="http://schemas.microsoft.com/office/powerpoint/2010/main" val="16982896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25C16-6788-183E-11C1-3C4DB77B58AB}"/>
              </a:ext>
            </a:extLst>
          </p:cNvPr>
          <p:cNvSpPr>
            <a:spLocks noGrp="1"/>
          </p:cNvSpPr>
          <p:nvPr>
            <p:ph idx="1"/>
          </p:nvPr>
        </p:nvSpPr>
        <p:spPr>
          <a:xfrm>
            <a:off x="19666" y="4916"/>
            <a:ext cx="9067800" cy="6248400"/>
          </a:xfrm>
        </p:spPr>
        <p:txBody>
          <a:bodyPr>
            <a:noAutofit/>
          </a:bodyPr>
          <a:lstStyle/>
          <a:p>
            <a:pPr>
              <a:lnSpc>
                <a:spcPct val="200000"/>
              </a:lnSpc>
              <a:buClrTx/>
              <a:buFont typeface="Arial" panose="020B0604020202020204" pitchFamily="34" charset="0"/>
              <a:buChar char="•"/>
            </a:pPr>
            <a:r>
              <a:rPr lang="en-US" sz="1800" dirty="0">
                <a:solidFill>
                  <a:srgbClr val="FFFF00"/>
                </a:solidFill>
                <a:latin typeface="Arial Rounded MT Bold" panose="020F0704030504030204" pitchFamily="34" charset="0"/>
              </a:rPr>
              <a:t>Alkaline phosphatase </a:t>
            </a:r>
            <a:r>
              <a:rPr lang="en-US" sz="1800" dirty="0">
                <a:latin typeface="Arial Rounded MT Bold" panose="020F0704030504030204" pitchFamily="34" charset="0"/>
              </a:rPr>
              <a:t>plays a crucial role in the process of bone formation and mineralization.</a:t>
            </a:r>
          </a:p>
          <a:p>
            <a:pPr>
              <a:lnSpc>
                <a:spcPct val="200000"/>
              </a:lnSpc>
              <a:buClrTx/>
              <a:buFont typeface="Arial" panose="020B0604020202020204" pitchFamily="34" charset="0"/>
              <a:buChar char="•"/>
            </a:pPr>
            <a:r>
              <a:rPr lang="en-US" sz="1800" dirty="0">
                <a:latin typeface="Arial Rounded MT Bold" panose="020F0704030504030204" pitchFamily="34" charset="0"/>
              </a:rPr>
              <a:t>Elevated levels of ALP in the blood indicate increased bone turnover, which can be a sign of various bone disorders such as osteoporosis, Paget's disease, or bone metastases. </a:t>
            </a:r>
          </a:p>
          <a:p>
            <a:pPr>
              <a:lnSpc>
                <a:spcPct val="200000"/>
              </a:lnSpc>
              <a:buClrTx/>
              <a:buFont typeface="Arial" panose="020B0604020202020204" pitchFamily="34" charset="0"/>
              <a:buChar char="•"/>
            </a:pPr>
            <a:r>
              <a:rPr lang="en-US" sz="1800" dirty="0">
                <a:latin typeface="Arial Rounded MT Bold" panose="020F0704030504030204" pitchFamily="34" charset="0"/>
              </a:rPr>
              <a:t>By checking the association between alkaline phosphatase (ALP) and bone, we can:</a:t>
            </a:r>
          </a:p>
          <a:p>
            <a:pPr>
              <a:lnSpc>
                <a:spcPct val="200000"/>
              </a:lnSpc>
              <a:buClrTx/>
              <a:buFont typeface="Wingdings" panose="05000000000000000000" pitchFamily="2" charset="2"/>
              <a:buChar char="ü"/>
            </a:pPr>
            <a:r>
              <a:rPr lang="en-IN" sz="1800" dirty="0">
                <a:latin typeface="Arial Rounded MT Bold" panose="020F0704030504030204" pitchFamily="34" charset="0"/>
              </a:rPr>
              <a:t>Assess Bone Health</a:t>
            </a:r>
          </a:p>
          <a:p>
            <a:pPr>
              <a:lnSpc>
                <a:spcPct val="200000"/>
              </a:lnSpc>
              <a:buClrTx/>
              <a:buFont typeface="Wingdings" panose="05000000000000000000" pitchFamily="2" charset="2"/>
              <a:buChar char="ü"/>
            </a:pPr>
            <a:r>
              <a:rPr lang="en-IN" sz="1800" dirty="0">
                <a:latin typeface="Arial Rounded MT Bold" panose="020F0704030504030204" pitchFamily="34" charset="0"/>
              </a:rPr>
              <a:t>Diagnose Bone Disorders</a:t>
            </a:r>
            <a:r>
              <a:rPr lang="en-US" sz="1800" dirty="0">
                <a:latin typeface="Arial Rounded MT Bold" panose="020F0704030504030204" pitchFamily="34" charset="0"/>
              </a:rPr>
              <a:t> </a:t>
            </a:r>
          </a:p>
          <a:p>
            <a:pPr>
              <a:lnSpc>
                <a:spcPct val="200000"/>
              </a:lnSpc>
              <a:buClrTx/>
              <a:buFont typeface="Wingdings" panose="05000000000000000000" pitchFamily="2" charset="2"/>
              <a:buChar char="ü"/>
            </a:pPr>
            <a:r>
              <a:rPr lang="en-IN" sz="1800" dirty="0">
                <a:latin typeface="Arial Rounded MT Bold" panose="020F0704030504030204" pitchFamily="34" charset="0"/>
              </a:rPr>
              <a:t>Monitor Treatment Response</a:t>
            </a:r>
            <a:r>
              <a:rPr lang="en-US" sz="1800" dirty="0">
                <a:latin typeface="Arial Rounded MT Bold" panose="020F0704030504030204" pitchFamily="34" charset="0"/>
              </a:rPr>
              <a:t> </a:t>
            </a:r>
          </a:p>
          <a:p>
            <a:pPr>
              <a:lnSpc>
                <a:spcPct val="200000"/>
              </a:lnSpc>
              <a:buClrTx/>
              <a:buFont typeface="Wingdings" panose="05000000000000000000" pitchFamily="2" charset="2"/>
              <a:buChar char="ü"/>
            </a:pPr>
            <a:r>
              <a:rPr lang="en-IN" sz="1800" dirty="0">
                <a:latin typeface="Arial Rounded MT Bold" panose="020F0704030504030204" pitchFamily="34" charset="0"/>
              </a:rPr>
              <a:t>Guide Clinical Decision-Making</a:t>
            </a:r>
            <a:endParaRPr lang="en-US" sz="1800" dirty="0">
              <a:latin typeface="Arial Rounded MT Bold" panose="020F0704030504030204" pitchFamily="34" charset="0"/>
            </a:endParaRPr>
          </a:p>
        </p:txBody>
      </p:sp>
      <p:sp>
        <p:nvSpPr>
          <p:cNvPr id="5" name="TextBox 4">
            <a:extLst>
              <a:ext uri="{FF2B5EF4-FFF2-40B4-BE49-F238E27FC236}">
                <a16:creationId xmlns:a16="http://schemas.microsoft.com/office/drawing/2014/main" id="{5A417E7B-1494-C529-2B32-5C6B98FBE8FD}"/>
              </a:ext>
            </a:extLst>
          </p:cNvPr>
          <p:cNvSpPr txBox="1"/>
          <p:nvPr/>
        </p:nvSpPr>
        <p:spPr>
          <a:xfrm>
            <a:off x="24582" y="6451684"/>
            <a:ext cx="9067799" cy="507831"/>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Chen, H., Li, J., &amp; Wang, Q. (2018). Associations between bone-alkaline phosphatase and bone mineral density in adults with and without diabetes. Medicine, 97(17), e0432. </a:t>
            </a:r>
            <a:r>
              <a:rPr lang="en-IN" sz="900" dirty="0">
                <a:latin typeface="Arial" panose="020B0604020202020204" pitchFamily="34" charset="0"/>
                <a:cs typeface="Arial" panose="020B0604020202020204" pitchFamily="34" charset="0"/>
              </a:rPr>
              <a:t>DOI: 10.1097/MD.0000000000010432</a:t>
            </a:r>
            <a:r>
              <a:rPr lang="en-US" sz="900" dirty="0">
                <a:latin typeface="Arial" panose="020B0604020202020204" pitchFamily="34" charset="0"/>
                <a:cs typeface="Arial" panose="020B0604020202020204" pitchFamily="34" charset="0"/>
              </a:rPr>
              <a:t> </a:t>
            </a:r>
            <a:endParaRPr lang="en-IN" sz="900" dirty="0">
              <a:latin typeface="Arial" panose="020B0604020202020204" pitchFamily="34" charset="0"/>
              <a:cs typeface="Arial" panose="020B0604020202020204" pitchFamily="34" charset="0"/>
            </a:endParaRPr>
          </a:p>
          <a:p>
            <a:endParaRPr lang="en-IN"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889658"/>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 Same Side Corner Rectangle 3"/>
          <p:cNvSpPr/>
          <p:nvPr/>
        </p:nvSpPr>
        <p:spPr>
          <a:xfrm>
            <a:off x="528484" y="1371600"/>
            <a:ext cx="8001000" cy="2327652"/>
          </a:xfrm>
          <a:prstGeom prst="round2Same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a:lnSpc>
                <a:spcPct val="200000"/>
              </a:lnSpc>
            </a:pPr>
            <a:r>
              <a:rPr lang="en-IN" dirty="0">
                <a:solidFill>
                  <a:srgbClr val="00B050"/>
                </a:solidFill>
                <a:latin typeface="Arial Rounded MT Bold" pitchFamily="34" charset="0"/>
                <a:cs typeface="Arial" pitchFamily="34" charset="0"/>
              </a:rPr>
              <a:t>To utilize a Naïve Bayes (NB) classifier trained on different n-gram models(unigram, bigram, and trigram) to ascertain smoking status in discharge summaries, followed by an evaluation of the system's performance.</a:t>
            </a:r>
          </a:p>
        </p:txBody>
      </p:sp>
      <p:sp>
        <p:nvSpPr>
          <p:cNvPr id="2" name="Title 1">
            <a:extLst>
              <a:ext uri="{FF2B5EF4-FFF2-40B4-BE49-F238E27FC236}">
                <a16:creationId xmlns:a16="http://schemas.microsoft.com/office/drawing/2014/main" id="{4CB85584-05EA-9369-1FC5-87FC160BCCAD}"/>
              </a:ext>
            </a:extLst>
          </p:cNvPr>
          <p:cNvSpPr>
            <a:spLocks noGrp="1"/>
          </p:cNvSpPr>
          <p:nvPr>
            <p:ph type="title"/>
          </p:nvPr>
        </p:nvSpPr>
        <p:spPr>
          <a:xfrm>
            <a:off x="152400" y="381000"/>
            <a:ext cx="2971800" cy="609600"/>
          </a:xfrm>
        </p:spPr>
        <p:txBody>
          <a:bodyPr>
            <a:normAutofit/>
          </a:bodyPr>
          <a:lstStyle/>
          <a:p>
            <a:r>
              <a:rPr lang="en-IN" sz="32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Objectives:</a:t>
            </a:r>
            <a:endParaRPr lang="en-US" sz="4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3" name="Round Same Side Corner Rectangle 3">
            <a:extLst>
              <a:ext uri="{FF2B5EF4-FFF2-40B4-BE49-F238E27FC236}">
                <a16:creationId xmlns:a16="http://schemas.microsoft.com/office/drawing/2014/main" id="{259A5E7B-A249-AB13-EB50-5B0458A828A1}"/>
              </a:ext>
            </a:extLst>
          </p:cNvPr>
          <p:cNvSpPr/>
          <p:nvPr/>
        </p:nvSpPr>
        <p:spPr>
          <a:xfrm>
            <a:off x="528484" y="3886200"/>
            <a:ext cx="8001000" cy="2327652"/>
          </a:xfrm>
          <a:prstGeom prst="round2SameRect">
            <a:avLst>
              <a:gd name="adj1" fmla="val 0"/>
              <a:gd name="adj2" fmla="val 18690"/>
            </a:avLst>
          </a:prstGeom>
          <a:ln/>
        </p:spPr>
        <p:style>
          <a:lnRef idx="2">
            <a:schemeClr val="accent5"/>
          </a:lnRef>
          <a:fillRef idx="1">
            <a:schemeClr val="lt1"/>
          </a:fillRef>
          <a:effectRef idx="0">
            <a:schemeClr val="accent5"/>
          </a:effectRef>
          <a:fontRef idx="minor">
            <a:schemeClr val="dk1"/>
          </a:fontRef>
        </p:style>
        <p:txBody>
          <a:bodyPr wrap="square">
            <a:spAutoFit/>
          </a:bodyPr>
          <a:lstStyle/>
          <a:p>
            <a:pPr>
              <a:lnSpc>
                <a:spcPct val="200000"/>
              </a:lnSpc>
            </a:pPr>
            <a:r>
              <a:rPr lang="en-US" dirty="0">
                <a:solidFill>
                  <a:srgbClr val="00B050"/>
                </a:solidFill>
                <a:latin typeface="Arial Rounded MT Bold" panose="020F0704030504030204" pitchFamily="34" charset="0"/>
              </a:rPr>
              <a:t>To develop and evaluate a Spacy-based system for automatically extracting instances of alkaline phosphatase (ALP) and bone from medical text and analyzing the association between them using information retrieval and relation extraction techniques.</a:t>
            </a:r>
          </a:p>
        </p:txBody>
      </p:sp>
    </p:spTree>
    <p:extLst>
      <p:ext uri="{BB962C8B-B14F-4D97-AF65-F5344CB8AC3E}">
        <p14:creationId xmlns:p14="http://schemas.microsoft.com/office/powerpoint/2010/main" val="4022120234"/>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1180083"/>
            <a:ext cx="7973262" cy="4497834"/>
          </a:xfrm>
          <a:prstGeom prst="rect">
            <a:avLst/>
          </a:prstGeom>
        </p:spPr>
        <p:txBody>
          <a:bodyPr wrap="square">
            <a:spAutoFit/>
          </a:bodyPr>
          <a:lstStyle/>
          <a:p>
            <a:pPr algn="just">
              <a:lnSpc>
                <a:spcPct val="200000"/>
              </a:lnSpc>
            </a:pPr>
            <a:r>
              <a:rPr lang="en-IN" sz="2000" b="1" u="sng" dirty="0">
                <a:solidFill>
                  <a:schemeClr val="accent5">
                    <a:lumMod val="40000"/>
                    <a:lumOff val="60000"/>
                  </a:schemeClr>
                </a:solidFill>
                <a:latin typeface="Arial Rounded MT Bold" panose="020F0704030504030204" pitchFamily="34" charset="0"/>
                <a:cs typeface="Arial" pitchFamily="34" charset="0"/>
              </a:rPr>
              <a:t>Dataset:</a:t>
            </a:r>
            <a:endParaRPr lang="en-IN" sz="2000" b="1" u="sng" dirty="0">
              <a:solidFill>
                <a:schemeClr val="accent1">
                  <a:lumMod val="40000"/>
                  <a:lumOff val="60000"/>
                </a:schemeClr>
              </a:solidFill>
              <a:latin typeface="Arial Rounded MT Bold" panose="020F0704030504030204" pitchFamily="34" charset="0"/>
              <a:cs typeface="Arial" pitchFamily="34" charset="0"/>
            </a:endParaRPr>
          </a:p>
          <a:p>
            <a:pPr marL="285750" indent="-285750" algn="just">
              <a:lnSpc>
                <a:spcPct val="200000"/>
              </a:lnSpc>
              <a:buFont typeface="Arial" pitchFamily="34" charset="0"/>
              <a:buChar char="•"/>
            </a:pPr>
            <a:r>
              <a:rPr lang="en-IN" dirty="0">
                <a:latin typeface="Arial Rounded MT Bold" panose="020F0704030504030204" pitchFamily="34" charset="0"/>
                <a:cs typeface="Arial" pitchFamily="34" charset="0"/>
              </a:rPr>
              <a:t>Source: “n2c2 NLP Research Data Sets of Unstructured notes from the Research Patient Data Registry at Partners Healthcare” from the DBMI data portal of Harvard Medical School. </a:t>
            </a:r>
          </a:p>
          <a:p>
            <a:pPr marL="285750" indent="-285750" algn="just">
              <a:lnSpc>
                <a:spcPct val="200000"/>
              </a:lnSpc>
              <a:buFont typeface="Arial" pitchFamily="34" charset="0"/>
              <a:buChar char="•"/>
            </a:pPr>
            <a:r>
              <a:rPr lang="en-IN" dirty="0">
                <a:latin typeface="Arial Rounded MT Bold" panose="020F0704030504030204" pitchFamily="34" charset="0"/>
                <a:cs typeface="Arial" pitchFamily="34" charset="0"/>
              </a:rPr>
              <a:t>Content: 398 observations/ discharge summaries with patient ID, smoking status, and free text of discharge summary.  </a:t>
            </a:r>
          </a:p>
          <a:p>
            <a:pPr marL="285750" indent="-285750" algn="just">
              <a:lnSpc>
                <a:spcPct val="200000"/>
              </a:lnSpc>
              <a:buFont typeface="Arial" pitchFamily="34" charset="0"/>
              <a:buChar char="•"/>
            </a:pPr>
            <a:r>
              <a:rPr lang="en-IN" dirty="0">
                <a:latin typeface="Arial Rounded MT Bold" panose="020F0704030504030204" pitchFamily="34" charset="0"/>
                <a:cs typeface="Arial" pitchFamily="34" charset="0"/>
              </a:rPr>
              <a:t>Patients are classified based on smoking status into 5 categories: smoker, current smoker, past smoker, </a:t>
            </a:r>
            <a:r>
              <a:rPr lang="en-IN" dirty="0" err="1">
                <a:latin typeface="Arial Rounded MT Bold" panose="020F0704030504030204" pitchFamily="34" charset="0"/>
                <a:cs typeface="Arial" pitchFamily="34" charset="0"/>
              </a:rPr>
              <a:t>nonsmoker</a:t>
            </a:r>
            <a:r>
              <a:rPr lang="en-IN" dirty="0">
                <a:latin typeface="Arial Rounded MT Bold" panose="020F0704030504030204" pitchFamily="34" charset="0"/>
                <a:cs typeface="Arial" pitchFamily="34" charset="0"/>
              </a:rPr>
              <a:t>, and unknown</a:t>
            </a:r>
            <a:endParaRPr lang="en-US" dirty="0">
              <a:latin typeface="Arial Rounded MT Bold" panose="020F0704030504030204" pitchFamily="34" charset="0"/>
              <a:cs typeface="Arial" pitchFamily="34" charset="0"/>
            </a:endParaRPr>
          </a:p>
        </p:txBody>
      </p:sp>
      <p:sp>
        <p:nvSpPr>
          <p:cNvPr id="6" name="Title 1">
            <a:extLst>
              <a:ext uri="{FF2B5EF4-FFF2-40B4-BE49-F238E27FC236}">
                <a16:creationId xmlns:a16="http://schemas.microsoft.com/office/drawing/2014/main" id="{082F6AF7-485E-CC6D-7806-FA22FCB9833B}"/>
              </a:ext>
            </a:extLst>
          </p:cNvPr>
          <p:cNvSpPr txBox="1">
            <a:spLocks/>
          </p:cNvSpPr>
          <p:nvPr/>
        </p:nvSpPr>
        <p:spPr>
          <a:xfrm>
            <a:off x="152400" y="152400"/>
            <a:ext cx="3200400" cy="798871"/>
          </a:xfrm>
          <a:prstGeom prst="rect">
            <a:avLst/>
          </a:prstGeom>
        </p:spPr>
        <p:txBody>
          <a:bodyPr vert="horz" anchor="ctr">
            <a:noAutofit/>
          </a:bodyPr>
          <a:lst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a:lstStyle>
          <a:p>
            <a:r>
              <a:rPr lang="en-IN" sz="2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Methodology:</a:t>
            </a:r>
            <a:endParaRPr lang="en-US" sz="2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1DB19AF8-CDE0-729C-8EDA-1AB0EE45EDA0}"/>
              </a:ext>
            </a:extLst>
          </p:cNvPr>
          <p:cNvSpPr txBox="1"/>
          <p:nvPr/>
        </p:nvSpPr>
        <p:spPr>
          <a:xfrm>
            <a:off x="1143000" y="6451684"/>
            <a:ext cx="7065876" cy="507831"/>
          </a:xfrm>
          <a:prstGeom prst="rect">
            <a:avLst/>
          </a:prstGeom>
          <a:noFill/>
        </p:spPr>
        <p:txBody>
          <a:bodyPr wrap="square" rtlCol="0">
            <a:spAutoFit/>
          </a:bodyPr>
          <a:lstStyle/>
          <a:p>
            <a:pPr lvl="0" algn="just">
              <a:lnSpc>
                <a:spcPct val="200000"/>
              </a:lnSpc>
            </a:pPr>
            <a:r>
              <a:rPr lang="en-IN" sz="900" dirty="0">
                <a:latin typeface="Arial" panose="020B0604020202020204" pitchFamily="34" charset="0"/>
                <a:cs typeface="Arial" panose="020B0604020202020204" pitchFamily="34" charset="0"/>
              </a:rPr>
              <a:t>n2c2 NLP Research Data Sets. (n.d.). Portal.dbmi.hms.harvard.edu. </a:t>
            </a:r>
            <a:r>
              <a:rPr lang="en-IN" sz="900" dirty="0">
                <a:latin typeface="Arial" panose="020B0604020202020204" pitchFamily="34" charset="0"/>
                <a:cs typeface="Arial" panose="020B0604020202020204" pitchFamily="34" charset="0"/>
                <a:hlinkClick r:id="rId2"/>
              </a:rPr>
              <a:t>https://portal.dbmi.hms.harvard.edu/projects/n2c2-nlp/</a:t>
            </a:r>
            <a:r>
              <a:rPr lang="en-IN" sz="900" dirty="0">
                <a:latin typeface="Arial" panose="020B0604020202020204" pitchFamily="34" charset="0"/>
                <a:cs typeface="Arial" panose="020B0604020202020204" pitchFamily="34" charset="0"/>
              </a:rPr>
              <a:t>       </a:t>
            </a:r>
          </a:p>
          <a:p>
            <a:endParaRPr lang="en-IN"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40065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wipe(down)">
                                      <p:cBhvr>
                                        <p:cTn id="10"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698</TotalTime>
  <Words>2512</Words>
  <Application>Microsoft Office PowerPoint</Application>
  <PresentationFormat>On-screen Show (4:3)</PresentationFormat>
  <Paragraphs>146</Paragraphs>
  <Slides>28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Arial Rounded MT Bold</vt:lpstr>
      <vt:lpstr>Calibri</vt:lpstr>
      <vt:lpstr>Century Gothic</vt:lpstr>
      <vt:lpstr>Cooper Black</vt:lpstr>
      <vt:lpstr>Lucida Calligraphy</vt:lpstr>
      <vt:lpstr>Verdana</vt:lpstr>
      <vt:lpstr>Wingdings</vt:lpstr>
      <vt:lpstr>Wingdings 2</vt:lpstr>
      <vt:lpstr>Verve</vt:lpstr>
      <vt:lpstr>                                   Enhancing Clinical Analysis  through  NLP Integration </vt:lpstr>
      <vt:lpstr>PowerPoint Presentation</vt:lpstr>
      <vt:lpstr>Introduction:</vt:lpstr>
      <vt:lpstr>PowerPoint Presentation</vt:lpstr>
      <vt:lpstr>PowerPoint Presentation</vt:lpstr>
      <vt:lpstr>PowerPoint Presentation</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Clinical Analysis through NLP Integration</dc:title>
  <dc:creator>dell</dc:creator>
  <cp:lastModifiedBy>Janaki Ramya Namburu</cp:lastModifiedBy>
  <cp:revision>14</cp:revision>
  <dcterms:created xsi:type="dcterms:W3CDTF">2006-08-16T00:00:00Z</dcterms:created>
  <dcterms:modified xsi:type="dcterms:W3CDTF">2025-03-01T22:38:56Z</dcterms:modified>
</cp:coreProperties>
</file>