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2"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RINIVASA%20COMPUTERS\Desktop\Uber%20Project\Uber%20Request%20Data_Final%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INIVASA%20COMPUTERS\Desktop\Uber%20Project\Uber%20Request%20Data_Final%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RINIVASA%20COMPUTERS\Desktop\Uber%20Project\Uber%20Request%20Data_Final%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RINIVASA%20COMPUTERS\Desktop\Uber%20Project\Uber%20Request%20Data_Final%20data.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RINIVASA%20COMPUTERS\Desktop\Uber%20Project\Uber%20Request%20Data_Final%20dat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[Uber Request Data_Final data.xlsx]Summary!PivotTable5</c:name>
    <c:fmtId val="1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Requests vs Status</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0714785651793534E-2"/>
          <c:y val="0.35113954505686795"/>
          <c:w val="0.71334317585301832"/>
          <c:h val="0.57538312919218426"/>
        </c:manualLayout>
      </c:layout>
      <c:pie3DChart>
        <c:varyColors val="1"/>
        <c:ser>
          <c:idx val="0"/>
          <c:order val="0"/>
          <c:tx>
            <c:strRef>
              <c:f>Summary!$B$21</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Summary!$A$22:$A$25</c:f>
              <c:strCache>
                <c:ptCount val="3"/>
                <c:pt idx="0">
                  <c:v>Cancelled</c:v>
                </c:pt>
                <c:pt idx="1">
                  <c:v>No Cars Available</c:v>
                </c:pt>
                <c:pt idx="2">
                  <c:v>Trip Completed</c:v>
                </c:pt>
              </c:strCache>
            </c:strRef>
          </c:cat>
          <c:val>
            <c:numRef>
              <c:f>Summary!$B$22:$B$25</c:f>
              <c:numCache>
                <c:formatCode>General</c:formatCode>
                <c:ptCount val="3"/>
                <c:pt idx="0">
                  <c:v>1264</c:v>
                </c:pt>
                <c:pt idx="1">
                  <c:v>2650</c:v>
                </c:pt>
                <c:pt idx="2">
                  <c:v>2831</c:v>
                </c:pt>
              </c:numCache>
            </c:numRef>
          </c:val>
        </c:ser>
        <c:dLbls>
          <c:dLblPos val="bestFit"/>
          <c:showLegendKey val="0"/>
          <c:showVal val="1"/>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softEdge rad="12700"/>
    </a:effectLst>
    <a:scene3d>
      <a:camera prst="orthographicFront"/>
      <a:lightRig rig="threePt" dir="t"/>
    </a:scene3d>
    <a:sp3d>
      <a:bevelT/>
    </a:sp3d>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[Uber Request Data_Final data.xlsx]Summary!PivotTable1</c:name>
    <c:fmtId val="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Requests vs time of day</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Summary!$B$3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Summary!$A$4:$A$8</c:f>
              <c:strCache>
                <c:ptCount val="4"/>
                <c:pt idx="0">
                  <c:v>Afternoon</c:v>
                </c:pt>
                <c:pt idx="1">
                  <c:v>Early Morning</c:v>
                </c:pt>
                <c:pt idx="2">
                  <c:v>Morning</c:v>
                </c:pt>
                <c:pt idx="3">
                  <c:v>Night</c:v>
                </c:pt>
              </c:strCache>
            </c:strRef>
          </c:cat>
          <c:val>
            <c:numRef>
              <c:f>Summary!$B$4:$B$8</c:f>
              <c:numCache>
                <c:formatCode>General</c:formatCode>
                <c:ptCount val="4"/>
                <c:pt idx="0">
                  <c:v>1228</c:v>
                </c:pt>
                <c:pt idx="1">
                  <c:v>1138</c:v>
                </c:pt>
                <c:pt idx="2">
                  <c:v>1674</c:v>
                </c:pt>
                <c:pt idx="3">
                  <c:v>2705</c:v>
                </c:pt>
              </c:numCache>
            </c:numRef>
          </c:val>
        </c:ser>
        <c:dLbls>
          <c:showLegendKey val="0"/>
          <c:showVal val="1"/>
          <c:showCatName val="0"/>
          <c:showSerName val="0"/>
          <c:showPercent val="0"/>
          <c:showBubbleSize val="0"/>
        </c:dLbls>
        <c:gapWidth val="150"/>
        <c:shape val="box"/>
        <c:axId val="-290370160"/>
        <c:axId val="-290373424"/>
        <c:axId val="-97682656"/>
      </c:bar3DChart>
      <c:catAx>
        <c:axId val="-2903701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90373424"/>
        <c:crosses val="autoZero"/>
        <c:auto val="1"/>
        <c:lblAlgn val="ctr"/>
        <c:lblOffset val="100"/>
        <c:noMultiLvlLbl val="0"/>
      </c:catAx>
      <c:valAx>
        <c:axId val="-290373424"/>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90370160"/>
        <c:crosses val="autoZero"/>
        <c:crossBetween val="between"/>
      </c:valAx>
      <c:serAx>
        <c:axId val="-9768265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90373424"/>
        <c:crosses val="autoZero"/>
      </c:ser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scene3d>
      <a:camera prst="orthographicFront"/>
      <a:lightRig rig="threePt" dir="t"/>
    </a:scene3d>
    <a:sp3d>
      <a:bevelT/>
    </a:sp3d>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[Uber Request Data_Final data.xlsx]Summary!PivotTable3</c:name>
    <c:fmtId val="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Request</a:t>
            </a:r>
            <a:r>
              <a:rPr lang="en-US" baseline="0"/>
              <a:t>s vs Pickup point</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Summary!$K$3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Summary!$J$4:$J$6</c:f>
              <c:strCache>
                <c:ptCount val="2"/>
                <c:pt idx="0">
                  <c:v>Airport</c:v>
                </c:pt>
                <c:pt idx="1">
                  <c:v>City</c:v>
                </c:pt>
              </c:strCache>
            </c:strRef>
          </c:cat>
          <c:val>
            <c:numRef>
              <c:f>Summary!$K$4:$K$6</c:f>
              <c:numCache>
                <c:formatCode>General</c:formatCode>
                <c:ptCount val="2"/>
                <c:pt idx="0">
                  <c:v>3238</c:v>
                </c:pt>
                <c:pt idx="1">
                  <c:v>3507</c:v>
                </c:pt>
              </c:numCache>
            </c:numRef>
          </c:val>
        </c:ser>
        <c:dLbls>
          <c:showLegendKey val="0"/>
          <c:showVal val="0"/>
          <c:showCatName val="0"/>
          <c:showSerName val="0"/>
          <c:showPercent val="0"/>
          <c:showBubbleSize val="0"/>
        </c:dLbls>
        <c:gapWidth val="150"/>
        <c:shape val="box"/>
        <c:axId val="-290382128"/>
        <c:axId val="-290384304"/>
        <c:axId val="0"/>
      </c:bar3DChart>
      <c:catAx>
        <c:axId val="-2903821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90384304"/>
        <c:crosses val="autoZero"/>
        <c:auto val="1"/>
        <c:lblAlgn val="ctr"/>
        <c:lblOffset val="100"/>
        <c:noMultiLvlLbl val="0"/>
      </c:catAx>
      <c:valAx>
        <c:axId val="-290384304"/>
        <c:scaling>
          <c:orientation val="minMax"/>
        </c:scaling>
        <c:delete val="0"/>
        <c:axPos val="b"/>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9038212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scene3d>
      <a:camera prst="orthographicFront"/>
      <a:lightRig rig="threePt" dir="t"/>
    </a:scene3d>
    <a:sp3d>
      <a:bevelT/>
    </a:sp3d>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[Uber Request Data_Final data.xlsx]Summary!PivotTable2</c:name>
    <c:fmtId val="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a:t>Status vs Pickup point</a:t>
            </a:r>
            <a:endParaRPr lang="en-US"/>
          </a:p>
        </c:rich>
      </c:tx>
      <c:layout>
        <c:manualLayout>
          <c:xMode val="edge"/>
          <c:yMode val="edge"/>
          <c:x val="0.29496198428209291"/>
          <c:y val="0.1064069709921816"/>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4554984518258763"/>
          <c:y val="0.22734540811823989"/>
          <c:w val="0.6456997079139134"/>
          <c:h val="0.6137254510800122"/>
        </c:manualLayout>
      </c:layout>
      <c:bar3DChart>
        <c:barDir val="bar"/>
        <c:grouping val="clustered"/>
        <c:varyColors val="0"/>
        <c:ser>
          <c:idx val="0"/>
          <c:order val="0"/>
          <c:tx>
            <c:strRef>
              <c:f>Summary!$B$12:$B$13</c:f>
              <c:strCache>
                <c:ptCount val="1"/>
                <c:pt idx="0">
                  <c:v>Airport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Summary!$A$14:$A$17</c:f>
              <c:strCache>
                <c:ptCount val="3"/>
                <c:pt idx="0">
                  <c:v>Cancelled</c:v>
                </c:pt>
                <c:pt idx="1">
                  <c:v>No Cars Available</c:v>
                </c:pt>
                <c:pt idx="2">
                  <c:v>Trip Completed</c:v>
                </c:pt>
              </c:strCache>
            </c:strRef>
          </c:cat>
          <c:val>
            <c:numRef>
              <c:f>Summary!$B$14:$B$17</c:f>
              <c:numCache>
                <c:formatCode>General</c:formatCode>
                <c:ptCount val="3"/>
                <c:pt idx="0">
                  <c:v>198</c:v>
                </c:pt>
                <c:pt idx="1">
                  <c:v>1713</c:v>
                </c:pt>
                <c:pt idx="2">
                  <c:v>1327</c:v>
                </c:pt>
              </c:numCache>
            </c:numRef>
          </c:val>
        </c:ser>
        <c:ser>
          <c:idx val="1"/>
          <c:order val="1"/>
          <c:tx>
            <c:strRef>
              <c:f>Summary!$C$12:$C$13</c:f>
              <c:strCache>
                <c:ptCount val="1"/>
                <c:pt idx="0">
                  <c:v>City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Summary!$A$14:$A$17</c:f>
              <c:strCache>
                <c:ptCount val="3"/>
                <c:pt idx="0">
                  <c:v>Cancelled</c:v>
                </c:pt>
                <c:pt idx="1">
                  <c:v>No Cars Available</c:v>
                </c:pt>
                <c:pt idx="2">
                  <c:v>Trip Completed</c:v>
                </c:pt>
              </c:strCache>
            </c:strRef>
          </c:cat>
          <c:val>
            <c:numRef>
              <c:f>Summary!$C$14:$C$17</c:f>
              <c:numCache>
                <c:formatCode>General</c:formatCode>
                <c:ptCount val="3"/>
                <c:pt idx="0">
                  <c:v>1066</c:v>
                </c:pt>
                <c:pt idx="1">
                  <c:v>937</c:v>
                </c:pt>
                <c:pt idx="2">
                  <c:v>1504</c:v>
                </c:pt>
              </c:numCache>
            </c:numRef>
          </c:val>
        </c:ser>
        <c:dLbls>
          <c:showLegendKey val="0"/>
          <c:showVal val="0"/>
          <c:showCatName val="0"/>
          <c:showSerName val="0"/>
          <c:showPercent val="0"/>
          <c:showBubbleSize val="0"/>
        </c:dLbls>
        <c:gapWidth val="150"/>
        <c:shape val="box"/>
        <c:axId val="-290383216"/>
        <c:axId val="-290376688"/>
        <c:axId val="0"/>
      </c:bar3DChart>
      <c:catAx>
        <c:axId val="-2903832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90376688"/>
        <c:crosses val="autoZero"/>
        <c:auto val="1"/>
        <c:lblAlgn val="ctr"/>
        <c:lblOffset val="100"/>
        <c:noMultiLvlLbl val="0"/>
      </c:catAx>
      <c:valAx>
        <c:axId val="-290376688"/>
        <c:scaling>
          <c:orientation val="minMax"/>
        </c:scaling>
        <c:delete val="0"/>
        <c:axPos val="b"/>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9038321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scene3d>
      <a:camera prst="orthographicFront"/>
      <a:lightRig rig="threePt" dir="t"/>
    </a:scene3d>
    <a:sp3d>
      <a:bevelT/>
    </a:sp3d>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[Uber Request Data_Final data.xlsx]Summary!PivotTable4</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Status</a:t>
            </a:r>
            <a:r>
              <a:rPr lang="en-US" baseline="0"/>
              <a:t> vs Time of Day</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Summary!$K$12:$K$13</c:f>
              <c:strCache>
                <c:ptCount val="1"/>
                <c:pt idx="0">
                  <c:v>Cancelled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Summary!$J$14:$J$18</c:f>
              <c:strCache>
                <c:ptCount val="4"/>
                <c:pt idx="0">
                  <c:v>Afternoon</c:v>
                </c:pt>
                <c:pt idx="1">
                  <c:v>Early Morning</c:v>
                </c:pt>
                <c:pt idx="2">
                  <c:v>Morning</c:v>
                </c:pt>
                <c:pt idx="3">
                  <c:v>Night</c:v>
                </c:pt>
              </c:strCache>
            </c:strRef>
          </c:cat>
          <c:val>
            <c:numRef>
              <c:f>Summary!$K$14:$K$18</c:f>
              <c:numCache>
                <c:formatCode>General</c:formatCode>
                <c:ptCount val="4"/>
                <c:pt idx="0">
                  <c:v>126</c:v>
                </c:pt>
                <c:pt idx="1">
                  <c:v>374</c:v>
                </c:pt>
                <c:pt idx="2">
                  <c:v>599</c:v>
                </c:pt>
                <c:pt idx="3">
                  <c:v>165</c:v>
                </c:pt>
              </c:numCache>
            </c:numRef>
          </c:val>
        </c:ser>
        <c:ser>
          <c:idx val="1"/>
          <c:order val="1"/>
          <c:tx>
            <c:strRef>
              <c:f>Summary!$L$12:$L$13</c:f>
              <c:strCache>
                <c:ptCount val="1"/>
                <c:pt idx="0">
                  <c:v>No Cars Available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Summary!$J$14:$J$18</c:f>
              <c:strCache>
                <c:ptCount val="4"/>
                <c:pt idx="0">
                  <c:v>Afternoon</c:v>
                </c:pt>
                <c:pt idx="1">
                  <c:v>Early Morning</c:v>
                </c:pt>
                <c:pt idx="2">
                  <c:v>Morning</c:v>
                </c:pt>
                <c:pt idx="3">
                  <c:v>Night</c:v>
                </c:pt>
              </c:strCache>
            </c:strRef>
          </c:cat>
          <c:val>
            <c:numRef>
              <c:f>Summary!$L$14:$L$18</c:f>
              <c:numCache>
                <c:formatCode>General</c:formatCode>
                <c:ptCount val="4"/>
                <c:pt idx="0">
                  <c:v>460</c:v>
                </c:pt>
                <c:pt idx="1">
                  <c:v>300</c:v>
                </c:pt>
                <c:pt idx="2">
                  <c:v>342</c:v>
                </c:pt>
                <c:pt idx="3">
                  <c:v>1548</c:v>
                </c:pt>
              </c:numCache>
            </c:numRef>
          </c:val>
        </c:ser>
        <c:ser>
          <c:idx val="2"/>
          <c:order val="2"/>
          <c:tx>
            <c:strRef>
              <c:f>Summary!$M$12:$M$13</c:f>
              <c:strCache>
                <c:ptCount val="1"/>
                <c:pt idx="0">
                  <c:v>Trip Completed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Summary!$J$14:$J$18</c:f>
              <c:strCache>
                <c:ptCount val="4"/>
                <c:pt idx="0">
                  <c:v>Afternoon</c:v>
                </c:pt>
                <c:pt idx="1">
                  <c:v>Early Morning</c:v>
                </c:pt>
                <c:pt idx="2">
                  <c:v>Morning</c:v>
                </c:pt>
                <c:pt idx="3">
                  <c:v>Night</c:v>
                </c:pt>
              </c:strCache>
            </c:strRef>
          </c:cat>
          <c:val>
            <c:numRef>
              <c:f>Summary!$M$14:$M$18</c:f>
              <c:numCache>
                <c:formatCode>General</c:formatCode>
                <c:ptCount val="4"/>
                <c:pt idx="0">
                  <c:v>642</c:v>
                </c:pt>
                <c:pt idx="1">
                  <c:v>464</c:v>
                </c:pt>
                <c:pt idx="2">
                  <c:v>733</c:v>
                </c:pt>
                <c:pt idx="3">
                  <c:v>992</c:v>
                </c:pt>
              </c:numCache>
            </c:numRef>
          </c:val>
        </c:ser>
        <c:dLbls>
          <c:showLegendKey val="0"/>
          <c:showVal val="0"/>
          <c:showCatName val="0"/>
          <c:showSerName val="0"/>
          <c:showPercent val="0"/>
          <c:showBubbleSize val="0"/>
        </c:dLbls>
        <c:gapWidth val="150"/>
        <c:shape val="box"/>
        <c:axId val="-290378864"/>
        <c:axId val="-290380496"/>
        <c:axId val="0"/>
      </c:bar3DChart>
      <c:catAx>
        <c:axId val="-2903788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90380496"/>
        <c:crosses val="autoZero"/>
        <c:auto val="1"/>
        <c:lblAlgn val="ctr"/>
        <c:lblOffset val="100"/>
        <c:noMultiLvlLbl val="0"/>
      </c:catAx>
      <c:valAx>
        <c:axId val="-290380496"/>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9037886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scene3d>
      <a:camera prst="orthographicFront"/>
      <a:lightRig rig="threePt" dir="t"/>
    </a:scene3d>
    <a:sp3d>
      <a:bevelT/>
    </a:sp3d>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0.73223</cdr:x>
      <cdr:y>0.3913</cdr:y>
    </cdr:from>
    <cdr:to>
      <cdr:x>0.96364</cdr:x>
      <cdr:y>0.74557</cdr:y>
    </cdr:to>
    <cdr:sp macro="" textlink="">
      <cdr:nvSpPr>
        <cdr:cNvPr id="2" name="TextBox 1"/>
        <cdr:cNvSpPr txBox="1"/>
      </cdr:nvSpPr>
      <cdr:spPr>
        <a:xfrm xmlns:a="http://schemas.openxmlformats.org/drawingml/2006/main">
          <a:off x="4219576" y="1157289"/>
          <a:ext cx="1333500" cy="10477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414999-029F-43E8-895E-B6F25B2940B2}"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5FF86-B99E-4009-828E-9AB486B464B4}" type="slidenum">
              <a:rPr lang="en-US" smtClean="0"/>
              <a:t>‹#›</a:t>
            </a:fld>
            <a:endParaRPr lang="en-US"/>
          </a:p>
        </p:txBody>
      </p:sp>
    </p:spTree>
    <p:extLst>
      <p:ext uri="{BB962C8B-B14F-4D97-AF65-F5344CB8AC3E}">
        <p14:creationId xmlns:p14="http://schemas.microsoft.com/office/powerpoint/2010/main" val="78214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414999-029F-43E8-895E-B6F25B2940B2}"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5FF86-B99E-4009-828E-9AB486B464B4}" type="slidenum">
              <a:rPr lang="en-US" smtClean="0"/>
              <a:t>‹#›</a:t>
            </a:fld>
            <a:endParaRPr lang="en-US"/>
          </a:p>
        </p:txBody>
      </p:sp>
    </p:spTree>
    <p:extLst>
      <p:ext uri="{BB962C8B-B14F-4D97-AF65-F5344CB8AC3E}">
        <p14:creationId xmlns:p14="http://schemas.microsoft.com/office/powerpoint/2010/main" val="3988674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414999-029F-43E8-895E-B6F25B2940B2}"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5FF86-B99E-4009-828E-9AB486B464B4}" type="slidenum">
              <a:rPr lang="en-US" smtClean="0"/>
              <a:t>‹#›</a:t>
            </a:fld>
            <a:endParaRPr lang="en-US"/>
          </a:p>
        </p:txBody>
      </p:sp>
    </p:spTree>
    <p:extLst>
      <p:ext uri="{BB962C8B-B14F-4D97-AF65-F5344CB8AC3E}">
        <p14:creationId xmlns:p14="http://schemas.microsoft.com/office/powerpoint/2010/main" val="156876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414999-029F-43E8-895E-B6F25B2940B2}"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5FF86-B99E-4009-828E-9AB486B464B4}" type="slidenum">
              <a:rPr lang="en-US" smtClean="0"/>
              <a:t>‹#›</a:t>
            </a:fld>
            <a:endParaRPr lang="en-US"/>
          </a:p>
        </p:txBody>
      </p:sp>
    </p:spTree>
    <p:extLst>
      <p:ext uri="{BB962C8B-B14F-4D97-AF65-F5344CB8AC3E}">
        <p14:creationId xmlns:p14="http://schemas.microsoft.com/office/powerpoint/2010/main" val="265172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414999-029F-43E8-895E-B6F25B2940B2}"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5FF86-B99E-4009-828E-9AB486B464B4}" type="slidenum">
              <a:rPr lang="en-US" smtClean="0"/>
              <a:t>‹#›</a:t>
            </a:fld>
            <a:endParaRPr lang="en-US"/>
          </a:p>
        </p:txBody>
      </p:sp>
    </p:spTree>
    <p:extLst>
      <p:ext uri="{BB962C8B-B14F-4D97-AF65-F5344CB8AC3E}">
        <p14:creationId xmlns:p14="http://schemas.microsoft.com/office/powerpoint/2010/main" val="50437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414999-029F-43E8-895E-B6F25B2940B2}"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5FF86-B99E-4009-828E-9AB486B464B4}" type="slidenum">
              <a:rPr lang="en-US" smtClean="0"/>
              <a:t>‹#›</a:t>
            </a:fld>
            <a:endParaRPr lang="en-US"/>
          </a:p>
        </p:txBody>
      </p:sp>
    </p:spTree>
    <p:extLst>
      <p:ext uri="{BB962C8B-B14F-4D97-AF65-F5344CB8AC3E}">
        <p14:creationId xmlns:p14="http://schemas.microsoft.com/office/powerpoint/2010/main" val="247376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414999-029F-43E8-895E-B6F25B2940B2}" type="datetimeFigureOut">
              <a:rPr lang="en-US" smtClean="0"/>
              <a:t>6/21/2025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05FF86-B99E-4009-828E-9AB486B464B4}" type="slidenum">
              <a:rPr lang="en-US" smtClean="0"/>
              <a:t>‹#›</a:t>
            </a:fld>
            <a:endParaRPr lang="en-US"/>
          </a:p>
        </p:txBody>
      </p:sp>
    </p:spTree>
    <p:extLst>
      <p:ext uri="{BB962C8B-B14F-4D97-AF65-F5344CB8AC3E}">
        <p14:creationId xmlns:p14="http://schemas.microsoft.com/office/powerpoint/2010/main" val="1982008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414999-029F-43E8-895E-B6F25B2940B2}" type="datetimeFigureOut">
              <a:rPr lang="en-US" smtClean="0"/>
              <a:t>6/21/2025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05FF86-B99E-4009-828E-9AB486B464B4}" type="slidenum">
              <a:rPr lang="en-US" smtClean="0"/>
              <a:t>‹#›</a:t>
            </a:fld>
            <a:endParaRPr lang="en-US"/>
          </a:p>
        </p:txBody>
      </p:sp>
    </p:spTree>
    <p:extLst>
      <p:ext uri="{BB962C8B-B14F-4D97-AF65-F5344CB8AC3E}">
        <p14:creationId xmlns:p14="http://schemas.microsoft.com/office/powerpoint/2010/main" val="290940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14999-029F-43E8-895E-B6F25B2940B2}" type="datetimeFigureOut">
              <a:rPr lang="en-US" smtClean="0"/>
              <a:t>6/21/2025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05FF86-B99E-4009-828E-9AB486B464B4}" type="slidenum">
              <a:rPr lang="en-US" smtClean="0"/>
              <a:t>‹#›</a:t>
            </a:fld>
            <a:endParaRPr lang="en-US"/>
          </a:p>
        </p:txBody>
      </p:sp>
    </p:spTree>
    <p:extLst>
      <p:ext uri="{BB962C8B-B14F-4D97-AF65-F5344CB8AC3E}">
        <p14:creationId xmlns:p14="http://schemas.microsoft.com/office/powerpoint/2010/main" val="188272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414999-029F-43E8-895E-B6F25B2940B2}"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5FF86-B99E-4009-828E-9AB486B464B4}" type="slidenum">
              <a:rPr lang="en-US" smtClean="0"/>
              <a:t>‹#›</a:t>
            </a:fld>
            <a:endParaRPr lang="en-US"/>
          </a:p>
        </p:txBody>
      </p:sp>
    </p:spTree>
    <p:extLst>
      <p:ext uri="{BB962C8B-B14F-4D97-AF65-F5344CB8AC3E}">
        <p14:creationId xmlns:p14="http://schemas.microsoft.com/office/powerpoint/2010/main" val="360035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414999-029F-43E8-895E-B6F25B2940B2}"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5FF86-B99E-4009-828E-9AB486B464B4}" type="slidenum">
              <a:rPr lang="en-US" smtClean="0"/>
              <a:t>‹#›</a:t>
            </a:fld>
            <a:endParaRPr lang="en-US"/>
          </a:p>
        </p:txBody>
      </p:sp>
    </p:spTree>
    <p:extLst>
      <p:ext uri="{BB962C8B-B14F-4D97-AF65-F5344CB8AC3E}">
        <p14:creationId xmlns:p14="http://schemas.microsoft.com/office/powerpoint/2010/main" val="400298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14999-029F-43E8-895E-B6F25B2940B2}" type="datetimeFigureOut">
              <a:rPr lang="en-US" smtClean="0"/>
              <a:t>6/21/2025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5FF86-B99E-4009-828E-9AB486B464B4}" type="slidenum">
              <a:rPr lang="en-US" smtClean="0"/>
              <a:t>‹#›</a:t>
            </a:fld>
            <a:endParaRPr lang="en-US"/>
          </a:p>
        </p:txBody>
      </p:sp>
    </p:spTree>
    <p:extLst>
      <p:ext uri="{BB962C8B-B14F-4D97-AF65-F5344CB8AC3E}">
        <p14:creationId xmlns:p14="http://schemas.microsoft.com/office/powerpoint/2010/main" val="42715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1689" y="669701"/>
            <a:ext cx="5241703"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UBER SUPPLY DEMAND GAP</a:t>
            </a:r>
            <a:endParaRPr lang="en-US" sz="2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59098" y="1803043"/>
            <a:ext cx="9298547" cy="3477875"/>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PROBLE STATEMENT : </a:t>
            </a:r>
          </a:p>
          <a:p>
            <a:endParaRPr lang="en-US" sz="2000" b="1"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Uber</a:t>
            </a:r>
            <a:r>
              <a:rPr lang="en-US" sz="2000" dirty="0">
                <a:latin typeface="Times New Roman" panose="02020603050405020304" pitchFamily="18" charset="0"/>
                <a:cs typeface="Times New Roman" panose="02020603050405020304" pitchFamily="18" charset="0"/>
              </a:rPr>
              <a:t> services are experiencing a high rate of cancellations and unavailability during late-night and early morning </a:t>
            </a:r>
            <a:r>
              <a:rPr lang="en-US" sz="2000" dirty="0" smtClean="0">
                <a:latin typeface="Times New Roman" panose="02020603050405020304" pitchFamily="18" charset="0"/>
                <a:cs typeface="Times New Roman" panose="02020603050405020304" pitchFamily="18" charset="0"/>
              </a:rPr>
              <a:t>hours, </a:t>
            </a:r>
            <a:r>
              <a:rPr lang="en-US" sz="2000" dirty="0">
                <a:latin typeface="Times New Roman" panose="02020603050405020304" pitchFamily="18" charset="0"/>
                <a:cs typeface="Times New Roman" panose="02020603050405020304" pitchFamily="18" charset="0"/>
              </a:rPr>
              <a:t>leading to poor customer experience and potential revenue loss. This issue appears to be influenced by factors such as driver availability, demand-supply mismatch, and trip location patterns. A data-driven approach is needed to identify the root causes of these disruptions and provide actionable insights to improve service reliability during off-peak hours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CONTRIBUTION: </a:t>
            </a:r>
            <a:r>
              <a:rPr lang="en-US" sz="2000" dirty="0" smtClean="0">
                <a:latin typeface="Times New Roman" panose="02020603050405020304" pitchFamily="18" charset="0"/>
                <a:cs typeface="Times New Roman" panose="02020603050405020304" pitchFamily="18" charset="0"/>
              </a:rPr>
              <a:t>Individual</a:t>
            </a:r>
          </a:p>
        </p:txBody>
      </p:sp>
    </p:spTree>
    <p:extLst>
      <p:ext uri="{BB962C8B-B14F-4D97-AF65-F5344CB8AC3E}">
        <p14:creationId xmlns:p14="http://schemas.microsoft.com/office/powerpoint/2010/main" val="4144821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2280" y="610136"/>
            <a:ext cx="9800823" cy="6247864"/>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PROJECT SUMMARY:</a:t>
            </a:r>
          </a:p>
          <a:p>
            <a:pPr algn="ctr"/>
            <a:r>
              <a:rPr lang="en-US" sz="2000" b="1" dirty="0">
                <a:latin typeface="Times New Roman" panose="02020603050405020304" pitchFamily="18" charset="0"/>
                <a:cs typeface="Times New Roman" panose="02020603050405020304" pitchFamily="18" charset="0"/>
              </a:rPr>
              <a:t>Cab </a:t>
            </a:r>
            <a:r>
              <a:rPr lang="en-US" sz="2000" b="1" dirty="0" smtClean="0">
                <a:latin typeface="Times New Roman" panose="02020603050405020304" pitchFamily="18" charset="0"/>
                <a:cs typeface="Times New Roman" panose="02020603050405020304" pitchFamily="18" charset="0"/>
              </a:rPr>
              <a:t>Unavailability </a:t>
            </a:r>
            <a:r>
              <a:rPr lang="en-US" sz="2000" b="1" dirty="0">
                <a:latin typeface="Times New Roman" panose="02020603050405020304" pitchFamily="18" charset="0"/>
                <a:cs typeface="Times New Roman" panose="02020603050405020304" pitchFamily="18" charset="0"/>
              </a:rPr>
              <a:t>and Cancellation Analysis</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data analytics project focused on identifying the root causes behind cab unavailability and frequent cancellations during nighttime and early morning hours (10 PM to 6 AM). The goal was to provide actionable insights to improve service reliability during these off-peak periods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Tools Used</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Excel</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SQL</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Python</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dataset was first cleaned and preprocessed using Excel, ensuring data accuracy and consistency. SQL was used to query and manipulate data stored in relational databases. Exploratory Data Analysis (EDA) was conducted using Python, leveraging libraries such as Pandas, </a:t>
            </a:r>
            <a:r>
              <a:rPr lang="en-US" sz="2000" dirty="0" err="1">
                <a:latin typeface="Times New Roman" panose="02020603050405020304" pitchFamily="18" charset="0"/>
                <a:cs typeface="Times New Roman" panose="02020603050405020304" pitchFamily="18" charset="0"/>
              </a:rPr>
              <a:t>Matplotlib</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Seaborn</a:t>
            </a:r>
            <a:r>
              <a:rPr lang="en-US" sz="2000" dirty="0">
                <a:latin typeface="Times New Roman" panose="02020603050405020304" pitchFamily="18" charset="0"/>
                <a:cs typeface="Times New Roman" panose="02020603050405020304" pitchFamily="18" charset="0"/>
              </a:rPr>
              <a:t> to uncover key patterns and correlations. Final results were presented through Excel dashboards to enable easy interpretation by stakeholders.</a:t>
            </a:r>
          </a:p>
          <a:p>
            <a:endParaRPr lang="en-US" sz="2000"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054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671815117"/>
              </p:ext>
            </p:extLst>
          </p:nvPr>
        </p:nvGraphicFramePr>
        <p:xfrm>
          <a:off x="753798" y="1211837"/>
          <a:ext cx="4579815" cy="281158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4262906" y="502278"/>
            <a:ext cx="3374265"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CHARTS</a:t>
            </a:r>
            <a:endParaRPr lang="en-US" sz="2000" b="1" dirty="0">
              <a:latin typeface="Times New Roman" panose="02020603050405020304" pitchFamily="18" charset="0"/>
              <a:cs typeface="Times New Roman" panose="02020603050405020304" pitchFamily="18" charset="0"/>
            </a:endParaRPr>
          </a:p>
        </p:txBody>
      </p:sp>
      <p:graphicFrame>
        <p:nvGraphicFramePr>
          <p:cNvPr id="5" name="Chart 4"/>
          <p:cNvGraphicFramePr>
            <a:graphicFrameLocks/>
          </p:cNvGraphicFramePr>
          <p:nvPr>
            <p:extLst>
              <p:ext uri="{D42A27DB-BD31-4B8C-83A1-F6EECF244321}">
                <p14:modId xmlns:p14="http://schemas.microsoft.com/office/powerpoint/2010/main" val="94169400"/>
              </p:ext>
            </p:extLst>
          </p:nvPr>
        </p:nvGraphicFramePr>
        <p:xfrm>
          <a:off x="6871752" y="3693801"/>
          <a:ext cx="4578839" cy="281646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2331076" y="4082602"/>
            <a:ext cx="1532586" cy="276999"/>
          </a:xfrm>
          <a:prstGeom prst="rect">
            <a:avLst/>
          </a:prstGeom>
          <a:noFill/>
        </p:spPr>
        <p:txBody>
          <a:bodyPr wrap="square" rtlCol="0">
            <a:spAutoFit/>
          </a:bodyPr>
          <a:lstStyle/>
          <a:p>
            <a:pPr algn="ctr"/>
            <a:r>
              <a:rPr lang="en-US" sz="1200" b="1" dirty="0" smtClean="0">
                <a:latin typeface="Times New Roman" panose="02020603050405020304" pitchFamily="18" charset="0"/>
                <a:cs typeface="Times New Roman" panose="02020603050405020304" pitchFamily="18" charset="0"/>
              </a:rPr>
              <a:t>Fig 1</a:t>
            </a:r>
            <a:endParaRPr lang="en-US" sz="1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394879" y="6510270"/>
            <a:ext cx="1532586" cy="276999"/>
          </a:xfrm>
          <a:prstGeom prst="rect">
            <a:avLst/>
          </a:prstGeom>
          <a:noFill/>
        </p:spPr>
        <p:txBody>
          <a:bodyPr wrap="square" rtlCol="0">
            <a:spAutoFit/>
          </a:bodyPr>
          <a:lstStyle/>
          <a:p>
            <a:pPr algn="ctr"/>
            <a:r>
              <a:rPr lang="en-US" sz="1200" b="1" dirty="0" smtClean="0">
                <a:latin typeface="Times New Roman" panose="02020603050405020304" pitchFamily="18" charset="0"/>
                <a:cs typeface="Times New Roman" panose="02020603050405020304" pitchFamily="18" charset="0"/>
              </a:rPr>
              <a:t>Fig 2</a:t>
            </a:r>
            <a:endParaRPr lang="en-US" sz="1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512156" y="1544198"/>
            <a:ext cx="5125791" cy="2215991"/>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 1 - Reason :</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Shows proportions clearly</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Easy to interpret</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Insight: Most trips are not made due to cab unavailability </a:t>
            </a:r>
          </a:p>
          <a:p>
            <a:endParaRPr lang="en-US" dirty="0"/>
          </a:p>
        </p:txBody>
      </p:sp>
      <p:sp>
        <p:nvSpPr>
          <p:cNvPr id="12" name="TextBox 11"/>
          <p:cNvSpPr txBox="1"/>
          <p:nvPr/>
        </p:nvSpPr>
        <p:spPr>
          <a:xfrm>
            <a:off x="1815920" y="4402000"/>
            <a:ext cx="4893971" cy="224676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 2 - Reason:</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Compares request volume across time slots</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Easy to spot peaks and lows in demand.</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Insight: Many requests are made during the night time.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634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298122733"/>
              </p:ext>
            </p:extLst>
          </p:nvPr>
        </p:nvGraphicFramePr>
        <p:xfrm>
          <a:off x="960350" y="552573"/>
          <a:ext cx="4578838" cy="28164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a:graphicFrameLocks/>
          </p:cNvGraphicFramePr>
          <p:nvPr>
            <p:extLst>
              <p:ext uri="{D42A27DB-BD31-4B8C-83A1-F6EECF244321}">
                <p14:modId xmlns:p14="http://schemas.microsoft.com/office/powerpoint/2010/main" val="2626511313"/>
              </p:ext>
            </p:extLst>
          </p:nvPr>
        </p:nvGraphicFramePr>
        <p:xfrm>
          <a:off x="6894934" y="3438806"/>
          <a:ext cx="4609750" cy="2994043"/>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5782613" y="1094704"/>
            <a:ext cx="4971245" cy="1938992"/>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 3 -Reason:</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Clear Comparison</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Highlighting variability</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Insight:</a:t>
            </a:r>
          </a:p>
          <a:p>
            <a:r>
              <a:rPr lang="en-US" sz="2000" dirty="0" smtClean="0">
                <a:latin typeface="Times New Roman" panose="02020603050405020304" pitchFamily="18" charset="0"/>
                <a:cs typeface="Times New Roman" panose="02020603050405020304" pitchFamily="18" charset="0"/>
              </a:rPr>
              <a:t>Most of the requests are made from “City”</a:t>
            </a:r>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562895" y="3412901"/>
            <a:ext cx="1493950" cy="276999"/>
          </a:xfrm>
          <a:prstGeom prst="rect">
            <a:avLst/>
          </a:prstGeom>
          <a:noFill/>
        </p:spPr>
        <p:txBody>
          <a:bodyPr wrap="square" rtlCol="0">
            <a:spAutoFit/>
          </a:bodyPr>
          <a:lstStyle/>
          <a:p>
            <a:pPr algn="ctr"/>
            <a:r>
              <a:rPr lang="en-US" sz="1200" b="1" dirty="0" smtClean="0">
                <a:latin typeface="Times New Roman" panose="02020603050405020304" pitchFamily="18" charset="0"/>
                <a:cs typeface="Times New Roman" panose="02020603050405020304" pitchFamily="18" charset="0"/>
              </a:rPr>
              <a:t>Fig 3</a:t>
            </a:r>
            <a:endParaRPr lang="en-US" sz="1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562304" y="6488805"/>
            <a:ext cx="1493950" cy="276999"/>
          </a:xfrm>
          <a:prstGeom prst="rect">
            <a:avLst/>
          </a:prstGeom>
          <a:noFill/>
        </p:spPr>
        <p:txBody>
          <a:bodyPr wrap="square" rtlCol="0">
            <a:spAutoFit/>
          </a:bodyPr>
          <a:lstStyle/>
          <a:p>
            <a:pPr algn="ctr"/>
            <a:r>
              <a:rPr lang="en-US" sz="1200" b="1" dirty="0" smtClean="0">
                <a:latin typeface="Times New Roman" panose="02020603050405020304" pitchFamily="18" charset="0"/>
                <a:cs typeface="Times New Roman" panose="02020603050405020304" pitchFamily="18" charset="0"/>
              </a:rPr>
              <a:t>Fig 4</a:t>
            </a:r>
            <a:endParaRPr lang="en-US" sz="1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329276" y="4242036"/>
            <a:ext cx="4971245" cy="224676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 4 - Reason:</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Easy Comparison</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Clear Distribution</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Insight:</a:t>
            </a:r>
          </a:p>
          <a:p>
            <a:r>
              <a:rPr lang="en-US" sz="2000" dirty="0" smtClean="0">
                <a:latin typeface="Times New Roman" panose="02020603050405020304" pitchFamily="18" charset="0"/>
                <a:cs typeface="Times New Roman" panose="02020603050405020304" pitchFamily="18" charset="0"/>
              </a:rPr>
              <a:t>Most of the requests are cancelled from “City”</a:t>
            </a:r>
          </a:p>
          <a:p>
            <a:r>
              <a:rPr lang="en-US" sz="2000" dirty="0" smtClean="0">
                <a:latin typeface="Times New Roman" panose="02020603050405020304" pitchFamily="18" charset="0"/>
                <a:cs typeface="Times New Roman" panose="02020603050405020304" pitchFamily="18" charset="0"/>
              </a:rPr>
              <a:t>Most Cab unavailability is from “Airport”</a:t>
            </a:r>
            <a:endParaRPr lang="en-US" sz="20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stretch>
            <a:fillRect/>
          </a:stretch>
        </p:blipFill>
        <p:spPr>
          <a:xfrm>
            <a:off x="6354185" y="5470685"/>
            <a:ext cx="823031" cy="1018120"/>
          </a:xfrm>
          <a:prstGeom prst="rect">
            <a:avLst/>
          </a:prstGeom>
        </p:spPr>
      </p:pic>
    </p:spTree>
    <p:extLst>
      <p:ext uri="{BB962C8B-B14F-4D97-AF65-F5344CB8AC3E}">
        <p14:creationId xmlns:p14="http://schemas.microsoft.com/office/powerpoint/2010/main" val="119643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856274043"/>
              </p:ext>
            </p:extLst>
          </p:nvPr>
        </p:nvGraphicFramePr>
        <p:xfrm>
          <a:off x="956824" y="814975"/>
          <a:ext cx="5590442" cy="280682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768958" y="3683358"/>
            <a:ext cx="1700011" cy="276999"/>
          </a:xfrm>
          <a:prstGeom prst="rect">
            <a:avLst/>
          </a:prstGeom>
          <a:noFill/>
        </p:spPr>
        <p:txBody>
          <a:bodyPr wrap="square" rtlCol="0">
            <a:spAutoFit/>
          </a:bodyPr>
          <a:lstStyle/>
          <a:p>
            <a:pPr algn="ctr"/>
            <a:r>
              <a:rPr lang="en-US" sz="1200" b="1" dirty="0" smtClean="0">
                <a:latin typeface="Times New Roman" panose="02020603050405020304" pitchFamily="18" charset="0"/>
                <a:cs typeface="Times New Roman" panose="02020603050405020304" pitchFamily="18" charset="0"/>
              </a:rPr>
              <a:t>Fig 5</a:t>
            </a:r>
            <a:endParaRPr lang="en-US" sz="1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010874" y="2403087"/>
            <a:ext cx="1896020" cy="1280271"/>
          </a:xfrm>
          <a:prstGeom prst="rect">
            <a:avLst/>
          </a:prstGeom>
        </p:spPr>
      </p:pic>
      <p:sp>
        <p:nvSpPr>
          <p:cNvPr id="5" name="TextBox 4"/>
          <p:cNvSpPr txBox="1"/>
          <p:nvPr/>
        </p:nvSpPr>
        <p:spPr>
          <a:xfrm>
            <a:off x="7997780" y="965915"/>
            <a:ext cx="4031088" cy="2862322"/>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 5 - Reason:</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Strong Pattern Visibility</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Empathizes Time Trend</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Insight:</a:t>
            </a:r>
          </a:p>
          <a:p>
            <a:r>
              <a:rPr lang="en-US" sz="2000" dirty="0" smtClean="0">
                <a:latin typeface="Times New Roman" panose="02020603050405020304" pitchFamily="18" charset="0"/>
                <a:cs typeface="Times New Roman" panose="02020603050405020304" pitchFamily="18" charset="0"/>
              </a:rPr>
              <a:t>Cars are not available mostly during “Night</a:t>
            </a:r>
          </a:p>
          <a:p>
            <a:r>
              <a:rPr lang="en-US" sz="2000" dirty="0" smtClean="0">
                <a:latin typeface="Times New Roman" panose="02020603050405020304" pitchFamily="18" charset="0"/>
                <a:cs typeface="Times New Roman" panose="02020603050405020304" pitchFamily="18" charset="0"/>
              </a:rPr>
              <a:t>Trips are getting cancelled during “Early Morning”</a:t>
            </a:r>
            <a:endParaRPr lang="en-US" sz="2000"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1062248" y="4522990"/>
            <a:ext cx="2041560" cy="73159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dirty="0">
                <a:solidFill>
                  <a:schemeClr val="tx1"/>
                </a:solidFill>
              </a:rPr>
              <a:t>🚗 </a:t>
            </a:r>
            <a:r>
              <a:rPr lang="en-US" sz="1400" b="1" dirty="0">
                <a:solidFill>
                  <a:schemeClr val="tx1"/>
                </a:solidFill>
              </a:rPr>
              <a:t>Total Requests</a:t>
            </a:r>
          </a:p>
          <a:p>
            <a:pPr algn="ctr"/>
            <a:r>
              <a:rPr lang="en-US" sz="1400" b="1" i="0" u="none" strike="noStrike" dirty="0">
                <a:solidFill>
                  <a:schemeClr val="tx1"/>
                </a:solidFill>
                <a:effectLst/>
              </a:rPr>
              <a:t>6745</a:t>
            </a:r>
            <a:r>
              <a:rPr lang="en-US" sz="1400" dirty="0">
                <a:solidFill>
                  <a:schemeClr val="tx1"/>
                </a:solidFill>
              </a:rPr>
              <a:t> </a:t>
            </a:r>
          </a:p>
        </p:txBody>
      </p:sp>
      <p:sp>
        <p:nvSpPr>
          <p:cNvPr id="7" name="Rounded Rectangle 6"/>
          <p:cNvSpPr/>
          <p:nvPr/>
        </p:nvSpPr>
        <p:spPr>
          <a:xfrm>
            <a:off x="3841681" y="4522990"/>
            <a:ext cx="1850781" cy="73159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dirty="0">
                <a:solidFill>
                  <a:schemeClr val="tx1"/>
                </a:solidFill>
              </a:rPr>
              <a:t>✅ </a:t>
            </a:r>
            <a:r>
              <a:rPr lang="en-US" sz="1400" b="1" dirty="0">
                <a:solidFill>
                  <a:schemeClr val="tx1"/>
                </a:solidFill>
              </a:rPr>
              <a:t>% Complete</a:t>
            </a:r>
          </a:p>
          <a:p>
            <a:pPr algn="ctr"/>
            <a:r>
              <a:rPr lang="en-US" sz="1400" b="1" i="0" u="none" strike="noStrike" dirty="0">
                <a:solidFill>
                  <a:schemeClr val="tx1"/>
                </a:solidFill>
                <a:effectLst/>
              </a:rPr>
              <a:t>42%</a:t>
            </a:r>
            <a:r>
              <a:rPr lang="en-US" sz="1400" dirty="0">
                <a:solidFill>
                  <a:schemeClr val="tx1"/>
                </a:solidFill>
              </a:rPr>
              <a:t> </a:t>
            </a:r>
          </a:p>
        </p:txBody>
      </p:sp>
      <p:sp>
        <p:nvSpPr>
          <p:cNvPr id="8" name="Rounded Rectangle 7"/>
          <p:cNvSpPr/>
          <p:nvPr/>
        </p:nvSpPr>
        <p:spPr>
          <a:xfrm>
            <a:off x="6528128" y="4522990"/>
            <a:ext cx="1966691" cy="73159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dirty="0">
                <a:solidFill>
                  <a:schemeClr val="tx1"/>
                </a:solidFill>
              </a:rPr>
              <a:t>❌ </a:t>
            </a:r>
            <a:r>
              <a:rPr lang="en-US" sz="1400" b="1" dirty="0">
                <a:solidFill>
                  <a:schemeClr val="tx1"/>
                </a:solidFill>
              </a:rPr>
              <a:t>% Cancelled</a:t>
            </a:r>
          </a:p>
          <a:p>
            <a:pPr algn="ctr"/>
            <a:r>
              <a:rPr lang="en-US" sz="1400" b="1" i="0" u="none" strike="noStrike" dirty="0">
                <a:solidFill>
                  <a:schemeClr val="tx1"/>
                </a:solidFill>
                <a:effectLst/>
              </a:rPr>
              <a:t>19%</a:t>
            </a:r>
            <a:r>
              <a:rPr lang="en-US" sz="1400" dirty="0">
                <a:solidFill>
                  <a:schemeClr val="tx1"/>
                </a:solidFill>
              </a:rPr>
              <a:t>  </a:t>
            </a:r>
          </a:p>
        </p:txBody>
      </p:sp>
      <p:sp>
        <p:nvSpPr>
          <p:cNvPr id="9" name="Rounded Rectangle 8"/>
          <p:cNvSpPr/>
          <p:nvPr/>
        </p:nvSpPr>
        <p:spPr>
          <a:xfrm>
            <a:off x="9330486" y="4522990"/>
            <a:ext cx="1912770" cy="73159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0" i="0" dirty="0">
                <a:solidFill>
                  <a:schemeClr val="tx1"/>
                </a:solidFill>
                <a:effectLst/>
              </a:rPr>
              <a:t>🚗</a:t>
            </a:r>
            <a:r>
              <a:rPr lang="en-US" sz="1400" dirty="0">
                <a:solidFill>
                  <a:schemeClr val="tx1"/>
                </a:solidFill>
              </a:rPr>
              <a:t>❌ </a:t>
            </a:r>
            <a:r>
              <a:rPr lang="en-US" sz="1400" b="1" dirty="0">
                <a:solidFill>
                  <a:schemeClr val="tx1"/>
                </a:solidFill>
              </a:rPr>
              <a:t>Not</a:t>
            </a:r>
            <a:r>
              <a:rPr lang="en-US" sz="1400" b="1" baseline="0" dirty="0">
                <a:solidFill>
                  <a:schemeClr val="tx1"/>
                </a:solidFill>
              </a:rPr>
              <a:t> Available</a:t>
            </a:r>
          </a:p>
          <a:p>
            <a:pPr algn="ctr"/>
            <a:r>
              <a:rPr lang="en-US" sz="1400" b="1" i="0" u="none" strike="noStrike" dirty="0">
                <a:solidFill>
                  <a:schemeClr val="tx1"/>
                </a:solidFill>
                <a:effectLst/>
              </a:rPr>
              <a:t>39%</a:t>
            </a:r>
            <a:r>
              <a:rPr lang="en-US" sz="1400" dirty="0">
                <a:solidFill>
                  <a:schemeClr val="tx1"/>
                </a:solidFill>
              </a:rPr>
              <a:t>   </a:t>
            </a:r>
          </a:p>
        </p:txBody>
      </p:sp>
      <p:sp>
        <p:nvSpPr>
          <p:cNvPr id="10" name="Rounded Rectangle 9"/>
          <p:cNvSpPr/>
          <p:nvPr/>
        </p:nvSpPr>
        <p:spPr>
          <a:xfrm>
            <a:off x="3844085" y="5700351"/>
            <a:ext cx="2166789" cy="751964"/>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dirty="0">
                <a:solidFill>
                  <a:schemeClr val="tx1"/>
                </a:solidFill>
              </a:rPr>
              <a:t>Most Active Time of Day</a:t>
            </a:r>
          </a:p>
          <a:p>
            <a:pPr algn="ctr"/>
            <a:r>
              <a:rPr lang="en-US" sz="1400" b="1" i="0" u="none" strike="noStrike" dirty="0">
                <a:solidFill>
                  <a:schemeClr val="tx1"/>
                </a:solidFill>
                <a:effectLst/>
              </a:rPr>
              <a:t>Night</a:t>
            </a:r>
            <a:r>
              <a:rPr lang="en-US" sz="1400" dirty="0">
                <a:solidFill>
                  <a:schemeClr val="tx1"/>
                </a:solidFill>
              </a:rPr>
              <a:t> </a:t>
            </a:r>
          </a:p>
        </p:txBody>
      </p:sp>
      <p:sp>
        <p:nvSpPr>
          <p:cNvPr id="11" name="Rounded Rectangle 10"/>
          <p:cNvSpPr/>
          <p:nvPr/>
        </p:nvSpPr>
        <p:spPr>
          <a:xfrm>
            <a:off x="6741833" y="5700351"/>
            <a:ext cx="2208984" cy="751964"/>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dirty="0">
                <a:solidFill>
                  <a:schemeClr val="tx1"/>
                </a:solidFill>
              </a:rPr>
              <a:t>Least Active Time of Day</a:t>
            </a:r>
          </a:p>
          <a:p>
            <a:pPr algn="ctr"/>
            <a:r>
              <a:rPr lang="en-US" sz="1400" b="1" i="0" u="none" strike="noStrike" dirty="0">
                <a:solidFill>
                  <a:schemeClr val="tx1"/>
                </a:solidFill>
                <a:effectLst/>
              </a:rPr>
              <a:t>Early</a:t>
            </a:r>
            <a:r>
              <a:rPr lang="en-US" sz="1400" b="1" i="0" u="none" strike="noStrike" baseline="0" dirty="0">
                <a:solidFill>
                  <a:schemeClr val="tx1"/>
                </a:solidFill>
                <a:effectLst/>
              </a:rPr>
              <a:t> Morning</a:t>
            </a:r>
            <a:endParaRPr lang="en-US" sz="1400" dirty="0">
              <a:solidFill>
                <a:schemeClr val="tx1"/>
              </a:solidFill>
            </a:endParaRPr>
          </a:p>
        </p:txBody>
      </p:sp>
    </p:spTree>
    <p:extLst>
      <p:ext uri="{BB962C8B-B14F-4D97-AF65-F5344CB8AC3E}">
        <p14:creationId xmlns:p14="http://schemas.microsoft.com/office/powerpoint/2010/main" val="4046271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4704" y="1094704"/>
            <a:ext cx="10097037" cy="5232202"/>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FORMULAS USED FOR CLEANING:</a:t>
            </a:r>
          </a:p>
          <a:p>
            <a:endParaRPr lang="en-US" sz="20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dirty="0" smtClean="0">
                <a:latin typeface="Times New Roman" panose="02020603050405020304" pitchFamily="18" charset="0"/>
                <a:cs typeface="Times New Roman" panose="02020603050405020304" pitchFamily="18" charset="0"/>
              </a:rPr>
              <a:t>To separate date and time from timestamp column</a:t>
            </a:r>
          </a:p>
          <a:p>
            <a:r>
              <a:rPr lang="en-US" dirty="0" smtClean="0">
                <a:latin typeface="Times New Roman" panose="02020603050405020304" pitchFamily="18" charset="0"/>
                <a:cs typeface="Times New Roman" panose="02020603050405020304" pitchFamily="18" charset="0"/>
              </a:rPr>
              <a:t>Method 1</a:t>
            </a:r>
          </a:p>
          <a:p>
            <a:r>
              <a:rPr lang="en-US" dirty="0" smtClean="0">
                <a:latin typeface="Times New Roman" panose="02020603050405020304" pitchFamily="18" charset="0"/>
                <a:cs typeface="Times New Roman" panose="02020603050405020304" pitchFamily="18" charset="0"/>
              </a:rPr>
              <a:t>	=INT(A2)               - Extract date part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=A2 - INT(A2)       - Extract time part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Method 2</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=LEFT(A2, FIND(" ", A2) - 1)                  </a:t>
            </a:r>
            <a:r>
              <a:rPr lang="en-US" dirty="0" smtClean="0">
                <a:latin typeface="Times New Roman" panose="02020603050405020304" pitchFamily="18" charset="0"/>
                <a:cs typeface="Times New Roman" panose="02020603050405020304" pitchFamily="18" charset="0"/>
              </a:rPr>
              <a:t>- Extract date part</a:t>
            </a:r>
          </a:p>
          <a:p>
            <a:r>
              <a:rPr lang="en-US" dirty="0" smtClean="0">
                <a:latin typeface="Times New Roman" panose="02020603050405020304" pitchFamily="18" charset="0"/>
                <a:cs typeface="Times New Roman" panose="02020603050405020304" pitchFamily="18" charset="0"/>
              </a:rPr>
              <a:t>	=RIGHT(A2, LEN(A2) - FIND(" ", A2))  - Extract time part</a:t>
            </a:r>
          </a:p>
          <a:p>
            <a:endParaRPr lang="en-US" dirty="0" smtClean="0">
              <a:latin typeface="Times New Roman" panose="02020603050405020304" pitchFamily="18" charset="0"/>
              <a:cs typeface="Times New Roman" panose="02020603050405020304" pitchFamily="18" charset="0"/>
            </a:endParaRPr>
          </a:p>
          <a:p>
            <a:pPr marL="342900" indent="-342900">
              <a:buAutoNum type="arabicPeriod" startAt="2"/>
            </a:pPr>
            <a:r>
              <a:rPr lang="en-US" sz="2000" b="1" dirty="0" smtClean="0">
                <a:latin typeface="Times New Roman" panose="02020603050405020304" pitchFamily="18" charset="0"/>
                <a:cs typeface="Times New Roman" panose="02020603050405020304" pitchFamily="18" charset="0"/>
              </a:rPr>
              <a:t>To find trip duration</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=J2-G2</a:t>
            </a:r>
          </a:p>
          <a:p>
            <a:endParaRPr lang="en-US" dirty="0" smtClean="0">
              <a:latin typeface="Times New Roman" panose="02020603050405020304" pitchFamily="18" charset="0"/>
              <a:cs typeface="Times New Roman" panose="02020603050405020304" pitchFamily="18" charset="0"/>
            </a:endParaRPr>
          </a:p>
          <a:p>
            <a:pPr marL="342900" indent="-342900">
              <a:buAutoNum type="arabicPeriod" startAt="3"/>
            </a:pPr>
            <a:r>
              <a:rPr lang="en-US" sz="2000" b="1" dirty="0" smtClean="0">
                <a:latin typeface="Times New Roman" panose="02020603050405020304" pitchFamily="18" charset="0"/>
                <a:cs typeface="Times New Roman" panose="02020603050405020304" pitchFamily="18" charset="0"/>
              </a:rPr>
              <a:t>To find Time of Day</a:t>
            </a:r>
          </a:p>
          <a:p>
            <a:r>
              <a:rPr lang="en-US" dirty="0" smtClean="0">
                <a:latin typeface="Times New Roman" panose="02020603050405020304" pitchFamily="18" charset="0"/>
                <a:cs typeface="Times New Roman" panose="02020603050405020304" pitchFamily="18" charset="0"/>
              </a:rPr>
              <a:t>	=IF(AND(G2&gt;=TIME(0,0,0), G2&lt;TIME(6,0,0)), "Early Morning",</a:t>
            </a:r>
          </a:p>
          <a:p>
            <a:r>
              <a:rPr lang="en-US" dirty="0" smtClean="0">
                <a:latin typeface="Times New Roman" panose="02020603050405020304" pitchFamily="18" charset="0"/>
                <a:cs typeface="Times New Roman" panose="02020603050405020304" pitchFamily="18" charset="0"/>
              </a:rPr>
              <a:t> 	IF(AND(G2&gt;=TIME(6,0,0), G2&lt;TIME(12,0,0)), "Morning",</a:t>
            </a:r>
          </a:p>
          <a:p>
            <a:r>
              <a:rPr lang="en-US" dirty="0" smtClean="0">
                <a:latin typeface="Times New Roman" panose="02020603050405020304" pitchFamily="18" charset="0"/>
                <a:cs typeface="Times New Roman" panose="02020603050405020304" pitchFamily="18" charset="0"/>
              </a:rPr>
              <a:t> 	IF(AND(G2&gt;=TIME(12,0,0), G2&lt;TIME(18,0,0)), "Afternoon",</a:t>
            </a:r>
          </a:p>
          <a:p>
            <a:r>
              <a:rPr lang="en-US" dirty="0" smtClean="0">
                <a:latin typeface="Times New Roman" panose="02020603050405020304" pitchFamily="18" charset="0"/>
                <a:cs typeface="Times New Roman" panose="02020603050405020304" pitchFamily="18" charset="0"/>
              </a:rPr>
              <a:t> 	"Night")))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007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8490" y="721216"/>
            <a:ext cx="10328856" cy="6555641"/>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KEY INSIGHTS</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Nighttime Demand and Cab Unavailability:</a:t>
            </a:r>
            <a:r>
              <a:rPr lang="en-US" sz="2000" dirty="0" smtClean="0">
                <a:latin typeface="Times New Roman" panose="02020603050405020304" pitchFamily="18" charset="0"/>
                <a:cs typeface="Times New Roman" panose="02020603050405020304" pitchFamily="18" charset="0"/>
              </a:rPr>
              <a:t> Increase cab availability during night shifts and offer driver incentives to encourage participation.</a:t>
            </a:r>
          </a:p>
          <a:p>
            <a:endParaRPr lang="en-US"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High Cancellation Rates in City </a:t>
            </a:r>
            <a:r>
              <a:rPr lang="en-US" sz="2000" b="1" dirty="0" smtClean="0">
                <a:latin typeface="Times New Roman" panose="02020603050405020304" pitchFamily="18" charset="0"/>
                <a:cs typeface="Times New Roman" panose="02020603050405020304" pitchFamily="18" charset="0"/>
              </a:rPr>
              <a:t>Route &amp; in Early Mornings:</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Recruit and retain more drivers dedicated to city routes to reduce cancellations</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Low Cab Availability from Airport in </a:t>
            </a:r>
            <a:r>
              <a:rPr lang="en-US" sz="2000" b="1" dirty="0" smtClean="0">
                <a:latin typeface="Times New Roman" panose="02020603050405020304" pitchFamily="18" charset="0"/>
                <a:cs typeface="Times New Roman" panose="02020603050405020304" pitchFamily="18" charset="0"/>
              </a:rPr>
              <a:t>Nights</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Deploy additional drivers on airport routes during </a:t>
            </a:r>
            <a:r>
              <a:rPr lang="en-US" sz="2000" dirty="0" smtClean="0">
                <a:latin typeface="Times New Roman" panose="02020603050405020304" pitchFamily="18" charset="0"/>
                <a:cs typeface="Times New Roman" panose="02020603050405020304" pitchFamily="18" charset="0"/>
              </a:rPr>
              <a:t>night</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shifts to improve service coverage.</a:t>
            </a:r>
          </a:p>
          <a:p>
            <a:endParaRPr lang="en-US"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Demand-Supply Mismatch: </a:t>
            </a:r>
            <a:r>
              <a:rPr lang="en-US" sz="2000" dirty="0" smtClean="0">
                <a:latin typeface="Times New Roman" panose="02020603050405020304" pitchFamily="18" charset="0"/>
                <a:cs typeface="Times New Roman" panose="02020603050405020304" pitchFamily="18" charset="0"/>
              </a:rPr>
              <a:t>Peak demand during night hours contrasts with limited driver supply, highlighting an operational imbalance. Strategic workforce planning is required to address this gap.</a:t>
            </a:r>
          </a:p>
          <a:p>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Driver Incentive Optimization: </a:t>
            </a:r>
            <a:r>
              <a:rPr lang="en-US" sz="2000" dirty="0" smtClean="0">
                <a:latin typeface="Times New Roman" panose="02020603050405020304" pitchFamily="18" charset="0"/>
                <a:cs typeface="Times New Roman" panose="02020603050405020304" pitchFamily="18" charset="0"/>
              </a:rPr>
              <a:t>Implement targeted incentives based on time slots and route profitability. This can motivate drivers to operate during off-peak hours and on less popular routes.</a:t>
            </a:r>
          </a:p>
          <a:p>
            <a:endParaRPr lang="en-US" sz="2000" b="1" dirty="0" smtClean="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254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432</Words>
  <Application>Microsoft Office PowerPoint</Application>
  <PresentationFormat>Widescreen</PresentationFormat>
  <Paragraphs>102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cp:revision>
  <dcterms:created xsi:type="dcterms:W3CDTF">2025-06-20T10:19:20Z</dcterms:created>
  <dcterms:modified xsi:type="dcterms:W3CDTF">2025-06-22T03:00:48Z</dcterms:modified>
</cp:coreProperties>
</file>