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ransition spd="slow">
    <p:push dir="u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6080" y="2125013"/>
            <a:ext cx="63750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APPLE ITUNES MUSIC ANALYSIS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87133" y="5022760"/>
            <a:ext cx="2446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: JANAKI R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  : 12/07/2025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1184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93220" y="241582"/>
            <a:ext cx="4998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COUNTRIES WITH HIGHEST TOTAL SALES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57" t="25249" r="21895" b="13488"/>
          <a:stretch/>
        </p:blipFill>
        <p:spPr>
          <a:xfrm>
            <a:off x="5442756" y="953036"/>
            <a:ext cx="6297770" cy="542980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52497" y="1903903"/>
            <a:ext cx="391874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United States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leads in total sales with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$1,040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making it the top revenue-generating country.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Canada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follows with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$536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Brazil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ranks third with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$428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highlights North and South America as key markets contributing significantly to overall revenue.</a:t>
            </a:r>
          </a:p>
        </p:txBody>
      </p:sp>
    </p:spTree>
    <p:extLst>
      <p:ext uri="{BB962C8B-B14F-4D97-AF65-F5344CB8AC3E}">
        <p14:creationId xmlns:p14="http://schemas.microsoft.com/office/powerpoint/2010/main" val="803415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5197" y="241582"/>
            <a:ext cx="8894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MANAGES CUSTOMER FROM HIGHEST NUMBER OF COUNTRIES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57" t="25022" r="12676" b="46739"/>
          <a:stretch/>
        </p:blipFill>
        <p:spPr>
          <a:xfrm>
            <a:off x="5228822" y="2464853"/>
            <a:ext cx="6272012" cy="25757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80563" y="1877413"/>
            <a:ext cx="384219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 5, Steve Johnson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manages the highest number of countries — a total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is followed by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Margret Park (ID 4)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countries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Jane Peacock (ID 3)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countries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shows that these employees play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role in international customer management and regional coverage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60762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57878" y="662899"/>
            <a:ext cx="3217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REVENUE BY YEAR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7" t="25642" r="12363" b="12640"/>
          <a:stretch/>
        </p:blipFill>
        <p:spPr>
          <a:xfrm>
            <a:off x="4987797" y="1841677"/>
            <a:ext cx="6053071" cy="34901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119036" y="130450"/>
            <a:ext cx="38952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	Analyze Revenue Trends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026018" y="2309493"/>
            <a:ext cx="358461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recorded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total revenue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$1,221.66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slightly ahead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2017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generated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$1,201.86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suggests a strong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upward trend or peak in customer spending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during these years.</a:t>
            </a:r>
          </a:p>
        </p:txBody>
      </p:sp>
    </p:spTree>
    <p:extLst>
      <p:ext uri="{BB962C8B-B14F-4D97-AF65-F5344CB8AC3E}">
        <p14:creationId xmlns:p14="http://schemas.microsoft.com/office/powerpoint/2010/main" val="3323439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57512" y="328048"/>
            <a:ext cx="3469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REVENUE BY MONTH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85" t="25249" r="12620" b="13944"/>
          <a:stretch/>
        </p:blipFill>
        <p:spPr>
          <a:xfrm>
            <a:off x="4357513" y="1880316"/>
            <a:ext cx="7178340" cy="38636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71471" y="1880316"/>
            <a:ext cx="326264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 3 (March)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revenue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$456.40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followed closely by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 4 (April)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$442.50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lowest revenue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seen 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 11 (November)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$291.10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indicating possible seasonal variation in customer spending.</a:t>
            </a:r>
          </a:p>
        </p:txBody>
      </p:sp>
    </p:spTree>
    <p:extLst>
      <p:ext uri="{BB962C8B-B14F-4D97-AF65-F5344CB8AC3E}">
        <p14:creationId xmlns:p14="http://schemas.microsoft.com/office/powerpoint/2010/main" val="21090402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80642" y="328048"/>
            <a:ext cx="40236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REVENUE BY MEDIA TYPE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14" t="26166" r="22606" b="12799"/>
          <a:stretch/>
        </p:blipFill>
        <p:spPr>
          <a:xfrm>
            <a:off x="5676576" y="1661373"/>
            <a:ext cx="6197746" cy="455912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296473" y="1740331"/>
            <a:ext cx="366189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MPEG audio files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generated the highest revenue by far, totaling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$4,216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MPEG audio file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usually refers to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MP3 files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most common and widely supported audio format.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followed by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Protected AAC audio files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a much lower revenue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$435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indicates that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MPEG format is the most preferred and purchased media type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among customers.</a:t>
            </a:r>
          </a:p>
        </p:txBody>
      </p:sp>
    </p:spTree>
    <p:extLst>
      <p:ext uri="{BB962C8B-B14F-4D97-AF65-F5344CB8AC3E}">
        <p14:creationId xmlns:p14="http://schemas.microsoft.com/office/powerpoint/2010/main" val="12586092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48350" y="253320"/>
            <a:ext cx="42827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	Find Growth Opportunities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4426181" y="714985"/>
            <a:ext cx="3327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LEAST PURCHASED ARTIST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41" t="25463" r="12292" b="18058"/>
          <a:stretch/>
        </p:blipFill>
        <p:spPr>
          <a:xfrm>
            <a:off x="4613252" y="1545982"/>
            <a:ext cx="7235745" cy="4919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48744" y="1383028"/>
            <a:ext cx="331416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total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 artists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tracks that were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purchased only once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artist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tracks with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 two purchases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indicates a group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low-performing artists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whose music has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 reach or demand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among customers.</a:t>
            </a:r>
          </a:p>
          <a:p>
            <a:pPr marL="342900" lvl="0" indent="-34290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could be reviewed for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removal, promotion, or replacement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store catalog.</a:t>
            </a:r>
          </a:p>
        </p:txBody>
      </p:sp>
    </p:spTree>
    <p:extLst>
      <p:ext uri="{BB962C8B-B14F-4D97-AF65-F5344CB8AC3E}">
        <p14:creationId xmlns:p14="http://schemas.microsoft.com/office/powerpoint/2010/main" val="17557730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87255" y="1513475"/>
            <a:ext cx="3506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TRACKS NEVER PURCHASED</a:t>
            </a:r>
          </a:p>
        </p:txBody>
      </p:sp>
      <p:sp>
        <p:nvSpPr>
          <p:cNvPr id="5" name="Rectangle 4"/>
          <p:cNvSpPr/>
          <p:nvPr/>
        </p:nvSpPr>
        <p:spPr>
          <a:xfrm>
            <a:off x="1064654" y="2075319"/>
            <a:ext cx="415129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significant number of tracks in the dataset were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never purchased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indicating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unused inventory or low customer interest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certain songs.</a:t>
            </a:r>
          </a:p>
          <a:p>
            <a:pPr marL="342900" lvl="0" indent="-34290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could suggest a need to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and optimize the music catalog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promote underperforming tracks, or focus more on popular genres and artists.</a:t>
            </a:r>
          </a:p>
        </p:txBody>
      </p:sp>
      <p:sp>
        <p:nvSpPr>
          <p:cNvPr id="6" name="Rectangle 5"/>
          <p:cNvSpPr/>
          <p:nvPr/>
        </p:nvSpPr>
        <p:spPr>
          <a:xfrm>
            <a:off x="6633012" y="1513475"/>
            <a:ext cx="3905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RATE OF INACTIVE CUSTOMERS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5465" y="2075318"/>
            <a:ext cx="500090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chart for inactive customers is empty, which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suggests that all customers in the dataset have made at least one purchase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this may be due to the dataset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including active customers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those who never purchased may not have been recorded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data would be needed to confirm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rate of customer inactivity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7482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9894" y="774785"/>
            <a:ext cx="5203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04582" y="1495947"/>
            <a:ext cx="858283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the highest number of customers and total revenue, while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Czech Republic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shows the highest average spend per customer.</a:t>
            </a:r>
          </a:p>
          <a:p>
            <a:pPr marL="342900" lvl="0" indent="-34290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Top-spending customers are from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Czech Republic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Ireland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Brazil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most popular genre;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Drama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TV Shows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the least purchased.</a:t>
            </a:r>
          </a:p>
          <a:p>
            <a:pPr marL="342900" lvl="0" indent="-34290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“Music”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playlist appears twice with the highest purchases and track count, suggesting internal categorization differences.</a:t>
            </a:r>
          </a:p>
          <a:p>
            <a:pPr marL="342900" lvl="0" indent="-34290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“90’s Music”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ranks second in both purchase volume and track variety.</a:t>
            </a:r>
          </a:p>
          <a:p>
            <a:pPr marL="342900" lvl="0" indent="-34290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the top revenue year,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highest revenue month.</a:t>
            </a:r>
          </a:p>
          <a:p>
            <a:pPr marL="342900" lvl="0" indent="-34290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MPEG audio files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generated the most revenue among media types.</a:t>
            </a:r>
          </a:p>
          <a:p>
            <a:pPr marL="342900" lvl="0" indent="-34290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tracks and artists had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low or no purchases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all customers in the dataset were active (likely due to how data was filtered).</a:t>
            </a:r>
          </a:p>
          <a:p>
            <a:pPr marL="342900" lvl="0" indent="-34290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2569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93532" y="745833"/>
            <a:ext cx="34640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94458" y="1685372"/>
            <a:ext cx="806217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 high-spending regions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Czech Republic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Ireland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where customers spend more per purchase.</a:t>
            </a:r>
          </a:p>
          <a:p>
            <a:pPr marL="342900" lvl="0" indent="-34290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 popular genres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as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 &amp; Punk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through featured placements and promotions.</a:t>
            </a:r>
          </a:p>
          <a:p>
            <a:pPr marL="342900" lvl="0" indent="-34290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more nostalgic playlists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“90’s Music”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tap into strong listener interest.</a:t>
            </a:r>
          </a:p>
          <a:p>
            <a:pPr marL="342900" lvl="0" indent="-34290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Reevaluate low-performing content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including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Drama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TV Shows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tracks/artists with minimal or no purchases.</a:t>
            </a:r>
          </a:p>
          <a:p>
            <a:pPr marL="342900" lvl="0" indent="-34290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 higher spending in large markets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offering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bundles, discounts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loyalty programs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seasonal trends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(e.g., strong revenue 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to time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promotions and campaigns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effectively.</a:t>
            </a:r>
          </a:p>
        </p:txBody>
      </p:sp>
    </p:spTree>
    <p:extLst>
      <p:ext uri="{BB962C8B-B14F-4D97-AF65-F5344CB8AC3E}">
        <p14:creationId xmlns:p14="http://schemas.microsoft.com/office/powerpoint/2010/main" val="31970094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1075" y="2936383"/>
            <a:ext cx="6658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YOU!!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8503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1082" y="463639"/>
            <a:ext cx="5782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🎯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25769" y="1481070"/>
            <a:ext cx="956900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Behavior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how customers interact with the platform and their spending patterns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	Identify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 and Unpopular Content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Determine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genres, tracks, and playlists are most or least purchased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	Evaluate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Measure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sales by employees and regions to assess business performance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	Analyze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Trends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Track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revenue changes over time and across different media types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	Find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Growth Opportunities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Identify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underperforming artists, tracks, and inactive customers for improvement.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2311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1842" y="90152"/>
            <a:ext cx="4430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	Analyze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65161" y="551817"/>
            <a:ext cx="8770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COUNTRIES HAVING HIGHEST NUMBER OF CUSTOMER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789" y="1382814"/>
            <a:ext cx="6529588" cy="456760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83842" y="1885304"/>
            <a:ext cx="449043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United States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holds the largest share of customers at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22.03%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indicating it as the primary market.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Canada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follows with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13.56%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while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Brazil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tied at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8.47%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each.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top four countries collectively account for a significant portion of the customer base, highlighting key regions for engagement.</a:t>
            </a:r>
          </a:p>
        </p:txBody>
      </p:sp>
    </p:spTree>
    <p:extLst>
      <p:ext uri="{BB962C8B-B14F-4D97-AF65-F5344CB8AC3E}">
        <p14:creationId xmlns:p14="http://schemas.microsoft.com/office/powerpoint/2010/main" val="11725873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29814" y="285362"/>
            <a:ext cx="76285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AVERAGE PURCHASE AMOUNT BY COUNTRY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65"/>
          <a:stretch/>
        </p:blipFill>
        <p:spPr>
          <a:xfrm>
            <a:off x="5254581" y="1356144"/>
            <a:ext cx="6761410" cy="424874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0861" y="1627727"/>
            <a:ext cx="462780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Czech Republic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the highest average purchase amount at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$136.62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followed by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Ireland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$114.84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Interestingly,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despite having the most customers, shows a comparatively lower average purchase value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$80.04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suggests that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countries with fewer customers may contribute higher value per transaction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95892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90203" y="51738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 10% CUSTOMERS WITH COUNTRY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512"/>
          <a:stretch/>
        </p:blipFill>
        <p:spPr>
          <a:xfrm>
            <a:off x="4984124" y="1838835"/>
            <a:ext cx="6697014" cy="319217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9346" y="1542097"/>
            <a:ext cx="418992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highest-spending customer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Frantisek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Czech Republic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 a total spend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$144.54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followed by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Helena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same country at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$128.70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Ireland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ranks next with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Hugh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who spent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$114.84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these, top spenders are also seen from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Brazil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indicating notable high-value customers in these regions despite overall lower customer counts.</a:t>
            </a:r>
          </a:p>
        </p:txBody>
      </p:sp>
    </p:spTree>
    <p:extLst>
      <p:ext uri="{BB962C8B-B14F-4D97-AF65-F5344CB8AC3E}">
        <p14:creationId xmlns:p14="http://schemas.microsoft.com/office/powerpoint/2010/main" val="16959737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26535" y="103031"/>
            <a:ext cx="6426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Identify Popular and Unpopular Content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3161626" y="564696"/>
            <a:ext cx="5662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FAMOUS MUSIC GENRES BY PURCHASE%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" r="2430"/>
          <a:stretch/>
        </p:blipFill>
        <p:spPr>
          <a:xfrm>
            <a:off x="4906851" y="1395693"/>
            <a:ext cx="6985608" cy="430445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4725" y="1395693"/>
            <a:ext cx="392591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most purchased music genre, making up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55.39%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total purchases.</a:t>
            </a:r>
          </a:p>
          <a:p>
            <a:pPr marL="342900" lvl="0" indent="-34290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followed by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13.01%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 &amp; Punk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10.34%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other end,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Drama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TV Shows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popular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 only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0.02%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0.04%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purchases, respectively.</a:t>
            </a:r>
          </a:p>
          <a:p>
            <a:pPr marL="342900" lvl="0" indent="-34290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highlights a strong preference for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Rock-related genres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while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non-music content has minimal demand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75770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04808" y="359466"/>
            <a:ext cx="5396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PLAYLISTS WITH MOST PURCHASED TRACKS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0" r="8318"/>
          <a:stretch/>
        </p:blipFill>
        <p:spPr>
          <a:xfrm>
            <a:off x="4739425" y="1626252"/>
            <a:ext cx="6915956" cy="442974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21217" y="1794409"/>
            <a:ext cx="370911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“Music”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playlist is the most purchased, appearing twice in the data with an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invoice count of 4,754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each. This may be due to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internal categorizations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further analysis is needed to confirm.</a:t>
            </a:r>
          </a:p>
          <a:p>
            <a:pPr marL="342900" lvl="0" indent="-34290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“90’s Music”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follows as the next most popular playlist with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1,852 invoices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highlighting strong interest 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nostalgic music collections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99914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74163" y="333709"/>
            <a:ext cx="4883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PLAYLISTS WITH MOST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UNIQUE TRACKS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51" t="25249" r="37644" b="12805"/>
          <a:stretch/>
        </p:blipFill>
        <p:spPr>
          <a:xfrm>
            <a:off x="5835430" y="1171976"/>
            <a:ext cx="5043602" cy="50614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65409" y="1963738"/>
            <a:ext cx="453765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“Music”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playlist appears twice again, each showing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1,803 unique tracks purchased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indicating a likely internal categorization difference.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“90’s Music”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ranks next with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795 unique tracks purchased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reflecting strong variety and interest in nostalgic content.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pattern aligns with previous findings, where both playlists also led in total purchases.</a:t>
            </a:r>
          </a:p>
        </p:txBody>
      </p:sp>
    </p:spTree>
    <p:extLst>
      <p:ext uri="{BB962C8B-B14F-4D97-AF65-F5344CB8AC3E}">
        <p14:creationId xmlns:p14="http://schemas.microsoft.com/office/powerpoint/2010/main" val="9445371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93544" y="692343"/>
            <a:ext cx="5197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 REP WITH HIGHEST TOTAL SALES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3924201" y="230678"/>
            <a:ext cx="4336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	Evaluate Sales Performance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29" t="25871" r="42382" b="13551"/>
          <a:stretch/>
        </p:blipFill>
        <p:spPr>
          <a:xfrm>
            <a:off x="5795493" y="1416675"/>
            <a:ext cx="5357611" cy="488355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87380" y="2052729"/>
            <a:ext cx="421568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Representative ID 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recorded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total sales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$1,731.50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followed by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$1,584.00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5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$1,393.90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top-performing representatives significantly contribute to overall revenue through customer interactions and support.</a:t>
            </a:r>
          </a:p>
        </p:txBody>
      </p:sp>
    </p:spTree>
    <p:extLst>
      <p:ext uri="{BB962C8B-B14F-4D97-AF65-F5344CB8AC3E}">
        <p14:creationId xmlns:p14="http://schemas.microsoft.com/office/powerpoint/2010/main" val="442108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484</TotalTime>
  <Words>1194</Words>
  <Application>Microsoft Office PowerPoint</Application>
  <PresentationFormat>Widescreen</PresentationFormat>
  <Paragraphs>94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Century Gothic</vt:lpstr>
      <vt:lpstr>Times New Roman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26</cp:revision>
  <dcterms:created xsi:type="dcterms:W3CDTF">2025-07-12T12:18:24Z</dcterms:created>
  <dcterms:modified xsi:type="dcterms:W3CDTF">2025-07-13T12:04:09Z</dcterms:modified>
</cp:coreProperties>
</file>